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3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19" r:id="rId16"/>
    <p:sldId id="302" r:id="rId17"/>
    <p:sldId id="305" r:id="rId18"/>
    <p:sldId id="306" r:id="rId19"/>
    <p:sldId id="331" r:id="rId20"/>
    <p:sldId id="307" r:id="rId21"/>
  </p:sldIdLst>
  <p:sldSz cx="5854700" cy="3295650"/>
  <p:notesSz cx="5854700" cy="3295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6823"/>
    <a:srgbClr val="C57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20" d="100"/>
          <a:sy n="220" d="100"/>
        </p:scale>
        <p:origin x="75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34" d="100"/>
          <a:sy n="234" d="100"/>
        </p:scale>
        <p:origin x="1410" y="1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316288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D7CA-D552-4B54-93CD-25E5984B8E5F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316288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5D1F-256B-4EC5-8EF0-60C2E1088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316288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62FC7-ED4D-41AA-94B9-828A37F3CE92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0388" y="247650"/>
            <a:ext cx="2193925" cy="123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85788" y="1565275"/>
            <a:ext cx="4683125" cy="1482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316288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80E8A-E452-42C4-B52D-967DB363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1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9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4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5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2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8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19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4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6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5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87"/>
            <a:ext cx="5852159" cy="231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37938"/>
            <a:ext cx="5852160" cy="2310130"/>
          </a:xfrm>
          <a:custGeom>
            <a:avLst/>
            <a:gdLst/>
            <a:ahLst/>
            <a:cxnLst/>
            <a:rect l="l" t="t" r="r" b="b"/>
            <a:pathLst>
              <a:path w="5852160" h="2310130">
                <a:moveTo>
                  <a:pt x="5851969" y="0"/>
                </a:moveTo>
                <a:lnTo>
                  <a:pt x="0" y="0"/>
                </a:lnTo>
                <a:lnTo>
                  <a:pt x="190" y="2310062"/>
                </a:lnTo>
                <a:lnTo>
                  <a:pt x="5852160" y="2310062"/>
                </a:lnTo>
                <a:lnTo>
                  <a:pt x="5851969" y="0"/>
                </a:lnTo>
                <a:close/>
              </a:path>
            </a:pathLst>
          </a:custGeom>
          <a:solidFill>
            <a:srgbClr val="316E8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196" y="224454"/>
            <a:ext cx="5388307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8205" y="1845564"/>
            <a:ext cx="4098290" cy="823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E4E4D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2735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15170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159" y="225670"/>
            <a:ext cx="5388381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66" y="1269601"/>
            <a:ext cx="5354320" cy="1510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E4E4D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lengu.ru/" TargetMode="External"/><Relationship Id="rId4" Type="http://schemas.openxmlformats.org/officeDocument/2006/relationships/hyperlink" Target="mailto:pushkin@lengu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27899"/>
            <a:ext cx="5852159" cy="1476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2211" y="658148"/>
            <a:ext cx="3260901" cy="197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3134" y="939344"/>
            <a:ext cx="3240590" cy="130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76696" y="163021"/>
            <a:ext cx="3552190" cy="3638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08990" marR="5080" indent="-796925">
              <a:lnSpc>
                <a:spcPct val="101699"/>
              </a:lnSpc>
              <a:spcBef>
                <a:spcPts val="75"/>
              </a:spcBef>
            </a:pPr>
            <a:r>
              <a:rPr sz="1100" b="0" spc="-15" dirty="0">
                <a:solidFill>
                  <a:srgbClr val="D9843F"/>
                </a:solidFill>
                <a:latin typeface="Calibri Light"/>
                <a:cs typeface="Calibri Light"/>
              </a:rPr>
              <a:t>Государственное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автономное образовательное учреждение  высшего </a:t>
            </a:r>
            <a:r>
              <a:rPr sz="1100" b="0" dirty="0">
                <a:solidFill>
                  <a:srgbClr val="D9843F"/>
                </a:solidFill>
                <a:latin typeface="Calibri Light"/>
                <a:cs typeface="Calibri Light"/>
              </a:rPr>
              <a:t>образования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Ленинградской</a:t>
            </a:r>
            <a:r>
              <a:rPr sz="1100" b="0" spc="-30" dirty="0">
                <a:solidFill>
                  <a:srgbClr val="D9843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области</a:t>
            </a:r>
            <a:endParaRPr sz="11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066" y="1269601"/>
            <a:ext cx="5354320" cy="553998"/>
          </a:xfrm>
        </p:spPr>
        <p:txBody>
          <a:bodyPr/>
          <a:lstStyle/>
          <a:p>
            <a:endParaRPr lang="ru-RU" b="1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0186" y="411503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spc="110" dirty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НАПРАВЛЕНИЯ ПОДГОТОВКИ</a:t>
            </a:r>
            <a:r>
              <a:rPr lang="ru-RU" sz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:</a:t>
            </a:r>
          </a:p>
          <a:p>
            <a:pPr lvl="0"/>
            <a:endParaRPr lang="ru-RU" sz="1200" spc="110" dirty="0" smtClean="0">
              <a:solidFill>
                <a:srgbClr val="BD582C"/>
              </a:solidFill>
              <a:latin typeface="HelveticaNeueCyr" panose="02000503040000020004" pitchFamily="50" charset="-52"/>
              <a:cs typeface="Calibri Light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Реклама и связи с общественностью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Журналистика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Педагогическое образование с двумя профилями подготовки </a:t>
            </a:r>
            <a:endParaRPr lang="ru-RU" sz="1200" b="1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(</a:t>
            </a: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Русский язык и литература</a:t>
            </a: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)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Педагогическое образование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Русский язык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Литература</a:t>
            </a:r>
            <a:endParaRPr lang="ru-RU" sz="1200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Филологический факультет</a:t>
            </a:r>
            <a:r>
              <a:rPr lang="ru-RU" sz="1200" dirty="0">
                <a:latin typeface="HelveticaNeueCyr" panose="02000503040000020004"/>
              </a:rPr>
              <a:t/>
            </a:r>
            <a:br>
              <a:rPr lang="ru-RU" sz="1200" dirty="0"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451-98-42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filolog.dekanat@lengu.ru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8684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7751" y="504824"/>
            <a:ext cx="3267634" cy="1107996"/>
          </a:xfrm>
        </p:spPr>
        <p:txBody>
          <a:bodyPr/>
          <a:lstStyle/>
          <a:p>
            <a:pPr lvl="0" algn="l" rtl="0"/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</a:t>
            </a:r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 algn="l" rtl="0"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Педагогическое </a:t>
            </a: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 lvl="0" algn="l" rtl="0"/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Физическая культура)</a:t>
            </a:r>
            <a:endParaRPr lang="ru-RU" sz="1600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физической культуры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 91 74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ffks.dekanat@lengu.ru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9758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350" y="385941"/>
            <a:ext cx="3598659" cy="2800767"/>
          </a:xfrm>
        </p:spPr>
        <p:txBody>
          <a:bodyPr/>
          <a:lstStyle/>
          <a:p>
            <a:pPr lvl="0" algn="l" rtl="0"/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Ландшафтная архитектура</a:t>
            </a:r>
          </a:p>
          <a:p>
            <a:pPr marL="171450" lvl="0" indent="-1714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(Изобразительное искусство)</a:t>
            </a:r>
            <a:endParaRPr lang="ru-RU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>
              <a:lnSpc>
                <a:spcPct val="150000"/>
              </a:lnSpc>
            </a:pP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 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(Музыка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Дизайн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Дизайн </a:t>
            </a:r>
            <a:endParaRPr lang="ru-RU" kern="1200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Графический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дизайн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философии, культурологии и искусства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fki.dekanat@lengu.ru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960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86379" y="156329"/>
            <a:ext cx="3768321" cy="2523768"/>
          </a:xfrm>
        </p:spPr>
        <p:txBody>
          <a:bodyPr/>
          <a:lstStyle/>
          <a:p>
            <a:pPr lvl="0" algn="l" rtl="0"/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Экономика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Менеджмент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Государственное и муниципальное управление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Социальная работа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Документоведение и архивоведение</a:t>
            </a:r>
            <a:endParaRPr lang="ru-RU" sz="14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Экономический факультет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451-74-41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1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5350" y="352425"/>
            <a:ext cx="331058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spc="110" dirty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НАПРАВЛЕНИЯ ПОДГОТОВКИ</a:t>
            </a:r>
            <a:r>
              <a:rPr lang="ru-RU" sz="14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:</a:t>
            </a:r>
          </a:p>
          <a:p>
            <a:pPr lvl="0"/>
            <a:endParaRPr lang="ru-RU" sz="1200" spc="110" dirty="0" smtClean="0">
              <a:solidFill>
                <a:srgbClr val="BD582C"/>
              </a:solidFill>
              <a:latin typeface="HelveticaNeueCyr" panose="02000503040000020004" pitchFamily="50" charset="-52"/>
              <a:cs typeface="Calibri Ligh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Юриспруденция</a:t>
            </a:r>
          </a:p>
          <a:p>
            <a:pPr lvl="0">
              <a:lnSpc>
                <a:spcPct val="150000"/>
              </a:lnSpc>
            </a:pPr>
            <a:endParaRPr lang="ru-RU" sz="1600" b="1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Уголовное </a:t>
            </a:r>
            <a:r>
              <a:rPr lang="ru-RU" sz="16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право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Гражданское право</a:t>
            </a:r>
            <a:endParaRPr lang="ru-RU" sz="16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9629" y="1242500"/>
            <a:ext cx="1710921" cy="738664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Юридический факультет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8 (812) 470-56-74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urfac.decanat@lengu.ru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881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05" y="460624"/>
            <a:ext cx="4013200" cy="13157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endParaRPr sz="8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08349" y="225063"/>
            <a:ext cx="231281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 smtClean="0"/>
              <a:t>ОБЩЕСТВЕННАЯ ЖИЗНЬ </a:t>
            </a:r>
            <a:r>
              <a:rPr spc="-10" dirty="0" smtClean="0"/>
              <a:t>УНИВЕРСИТЕТА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0" y="178308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09470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859"/>
            <a:ext cx="1847579" cy="12312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50" y="1823275"/>
            <a:ext cx="1846858" cy="12312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50" y="1828800"/>
            <a:ext cx="1860610" cy="1216639"/>
          </a:xfrm>
          <a:prstGeom prst="rect">
            <a:avLst/>
          </a:prstGeom>
        </p:spPr>
      </p:pic>
      <p:sp>
        <p:nvSpPr>
          <p:cNvPr id="12" name="object 3"/>
          <p:cNvSpPr txBox="1"/>
          <p:nvPr/>
        </p:nvSpPr>
        <p:spPr>
          <a:xfrm>
            <a:off x="107950" y="460624"/>
            <a:ext cx="5410200" cy="1206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Студенчество</a:t>
            </a: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 - это один из самых ярких периодов жизни. Чтобы разнообразить его учебные заведения активно поддерживают </a:t>
            </a:r>
            <a:r>
              <a:rPr lang="ru-RU" sz="800" spc="-5" dirty="0" err="1">
                <a:solidFill>
                  <a:srgbClr val="4E4E4D"/>
                </a:solidFill>
                <a:latin typeface="Calibri"/>
                <a:cs typeface="Calibri"/>
              </a:rPr>
              <a:t>внеучебную</a:t>
            </a: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 деятельность в виде формирования студенческих организаций, различных секций и объединений по интересам</a:t>
            </a:r>
            <a:r>
              <a:rPr lang="ru-RU" sz="800" spc="-5" dirty="0" smtClean="0">
                <a:solidFill>
                  <a:srgbClr val="4E4E4D"/>
                </a:solidFill>
                <a:latin typeface="Calibri"/>
                <a:cs typeface="Calibri"/>
              </a:rPr>
              <a:t>.</a:t>
            </a:r>
          </a:p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Студенческая жизнь в ЛГУ им. Пушкина разнообразна и богата событиями. Помимо занятий, научных семинаров и конференций в нашем университете ежегодно проводится множество студенческих мероприятий. Среди них: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Чемпионат Лиги КВН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Соревнования по «Что? Где? Когда?»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Фестивали студенческого творчества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Конкурсы мистер и мисс </a:t>
            </a:r>
            <a:r>
              <a:rPr lang="ru-RU" sz="800" b="1" spc="-5" dirty="0" smtClean="0">
                <a:solidFill>
                  <a:srgbClr val="4E4E4D"/>
                </a:solidFill>
                <a:latin typeface="Calibri"/>
                <a:cs typeface="Calibri"/>
              </a:rPr>
              <a:t>ЛГУ и т.д.</a:t>
            </a:r>
            <a:endParaRPr sz="800" b="1" spc="-5" dirty="0">
              <a:solidFill>
                <a:srgbClr val="4E4E4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3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1893344"/>
            <a:ext cx="5852160" cy="86360"/>
          </a:xfrm>
          <a:custGeom>
            <a:avLst/>
            <a:gdLst/>
            <a:ahLst/>
            <a:cxnLst/>
            <a:rect l="l" t="t" r="r" b="b"/>
            <a:pathLst>
              <a:path w="5852160" h="86360">
                <a:moveTo>
                  <a:pt x="0" y="0"/>
                </a:moveTo>
                <a:lnTo>
                  <a:pt x="5852156" y="0"/>
                </a:lnTo>
                <a:lnTo>
                  <a:pt x="5852156" y="86202"/>
                </a:lnTo>
                <a:lnTo>
                  <a:pt x="0" y="86202"/>
                </a:lnTo>
                <a:lnTo>
                  <a:pt x="0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852156" cy="1807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5920" y="200667"/>
            <a:ext cx="4206240" cy="243840"/>
          </a:xfrm>
          <a:custGeom>
            <a:avLst/>
            <a:gdLst/>
            <a:ahLst/>
            <a:cxnLst/>
            <a:rect l="l" t="t" r="r" b="b"/>
            <a:pathLst>
              <a:path w="4206240" h="243840">
                <a:moveTo>
                  <a:pt x="4206240" y="0"/>
                </a:moveTo>
                <a:lnTo>
                  <a:pt x="0" y="0"/>
                </a:lnTo>
                <a:lnTo>
                  <a:pt x="0" y="243838"/>
                </a:lnTo>
                <a:lnTo>
                  <a:pt x="4206240" y="243838"/>
                </a:lnTo>
                <a:lnTo>
                  <a:pt x="4206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79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ЛУЧШИЕ СПОРТИВНЫЕ </a:t>
            </a:r>
            <a:r>
              <a:rPr spc="-30" dirty="0"/>
              <a:t>РЕЗУЛЬТАТЫ </a:t>
            </a:r>
            <a:r>
              <a:rPr spc="-5" dirty="0"/>
              <a:t>СПОРТСМЕНОВ</a:t>
            </a:r>
            <a:r>
              <a:rPr spc="5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1100" y="1965990"/>
            <a:ext cx="4838065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F6E90"/>
                </a:solidFill>
                <a:latin typeface="Calibri"/>
                <a:cs typeface="Calibri"/>
              </a:rPr>
              <a:t>СТУДЕНТЫ </a:t>
            </a:r>
            <a:r>
              <a:rPr sz="1000" dirty="0">
                <a:solidFill>
                  <a:srgbClr val="2F6E90"/>
                </a:solidFill>
                <a:latin typeface="Calibri"/>
                <a:cs typeface="Calibri"/>
              </a:rPr>
              <a:t>И </a:t>
            </a:r>
            <a:r>
              <a:rPr sz="1000" spc="-5" dirty="0">
                <a:solidFill>
                  <a:srgbClr val="2F6E90"/>
                </a:solidFill>
                <a:latin typeface="Calibri"/>
                <a:cs typeface="Calibri"/>
              </a:rPr>
              <a:t>ВЫПУСКНИКИ - УЧАСТНИКИ ОЛИМПИЙСКИХ</a:t>
            </a:r>
            <a:r>
              <a:rPr sz="10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F6E90"/>
                </a:solidFill>
                <a:latin typeface="Calibri"/>
                <a:cs typeface="Calibri"/>
              </a:rPr>
              <a:t>ИГР</a:t>
            </a:r>
            <a:endParaRPr sz="1000">
              <a:latin typeface="Calibri"/>
              <a:cs typeface="Calibri"/>
            </a:endParaRPr>
          </a:p>
          <a:p>
            <a:pPr marL="12700" marR="878840">
              <a:lnSpc>
                <a:spcPct val="101699"/>
              </a:lnSpc>
              <a:spcBef>
                <a:spcPts val="880"/>
              </a:spcBef>
            </a:pP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КУЗНЕЦОВА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ЕВГЕНИЯ – США,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Атланта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(спортивная гимнастика- СЕРЕБРО);  Ширяев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Владислав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Сидней,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Австралия (400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</a:t>
            </a:r>
            <a:r>
              <a:rPr sz="1000" b="0" spc="-3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с/б);</a:t>
            </a:r>
            <a:endParaRPr sz="1000">
              <a:latin typeface="Calibri Light"/>
              <a:cs typeface="Calibri Light"/>
            </a:endParaRPr>
          </a:p>
          <a:p>
            <a:pPr marL="12700" marR="1023619">
              <a:lnSpc>
                <a:spcPct val="101699"/>
              </a:lnSpc>
            </a:pPr>
            <a:r>
              <a:rPr sz="10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БРАЙКО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ПЕТР –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Сидней,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Австралия, Афины, </a:t>
            </a:r>
            <a:r>
              <a:rPr sz="10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Греция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(прыжки в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высоту); 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ГУСЕВА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(СОРОКИНА) </a:t>
            </a:r>
            <a:r>
              <a:rPr sz="1000" b="0" spc="-25" dirty="0">
                <a:solidFill>
                  <a:srgbClr val="4E4E4D"/>
                </a:solidFill>
                <a:latin typeface="Calibri Light"/>
                <a:cs typeface="Calibri Light"/>
              </a:rPr>
              <a:t>НАТАЛЬЯ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Турин,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Италия</a:t>
            </a:r>
            <a:r>
              <a:rPr sz="1000" b="0" spc="2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(биатлон);</a:t>
            </a:r>
            <a:endParaRPr sz="10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АНТЮХ </a:t>
            </a:r>
            <a:r>
              <a:rPr sz="1000" b="0" spc="-25" dirty="0">
                <a:solidFill>
                  <a:srgbClr val="4E4E4D"/>
                </a:solidFill>
                <a:latin typeface="Calibri Light"/>
                <a:cs typeface="Calibri Light"/>
              </a:rPr>
              <a:t>НАТАЛЬЯ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Лондон,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Англия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(400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 с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б/р –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ЗОЛОТО)</a:t>
            </a:r>
            <a:endParaRPr sz="10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ПАВЛИЧЕНКО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СЕМЕН – 2014 год, Сочи,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Россия,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2018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год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Пхенчхан,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Корея (санный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спорт)</a:t>
            </a:r>
            <a:endParaRPr sz="100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05" y="460624"/>
            <a:ext cx="4013200" cy="11398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sz="800" spc="-5" dirty="0">
                <a:solidFill>
                  <a:srgbClr val="4E4E4D"/>
                </a:solidFill>
                <a:latin typeface="Calibri"/>
                <a:cs typeface="Calibri"/>
              </a:rPr>
              <a:t>Легкая 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атлетика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Сборная команда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университета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многократный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 Многократные победители 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традиционной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эстафеты «Звездная</a:t>
            </a:r>
            <a:r>
              <a:rPr sz="800" b="0" spc="-1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эстафета»</a:t>
            </a:r>
            <a:endParaRPr sz="8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solidFill>
                  <a:srgbClr val="4E4E4D"/>
                </a:solidFill>
                <a:latin typeface="Calibri"/>
                <a:cs typeface="Calibri"/>
              </a:rPr>
              <a:t>Баскетбол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(мужчины)</a:t>
            </a:r>
            <a:endParaRPr sz="800" dirty="0">
              <a:latin typeface="Calibri"/>
              <a:cs typeface="Calibri"/>
            </a:endParaRPr>
          </a:p>
          <a:p>
            <a:pPr marL="12700" marR="423545">
              <a:lnSpc>
                <a:spcPct val="101699"/>
              </a:lnSpc>
            </a:pP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9-ти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кратные победители 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 Двукратные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обладатели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бронзовых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медалей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Чемпионате России среди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Двукратные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ЧЕМПИОНЫ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РОССИИ среди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Двукратные СЕРЕБРЯНЫЕ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ЕВРОПЫ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среди</a:t>
            </a:r>
            <a:r>
              <a:rPr sz="800" b="0" spc="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университетов</a:t>
            </a:r>
            <a:endParaRPr sz="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37718" y="1829786"/>
            <a:ext cx="1776722" cy="1219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4311" y="1828803"/>
            <a:ext cx="1724009" cy="1219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7067" y="225063"/>
            <a:ext cx="35941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СИЛЬНЕЙШИЕ </a:t>
            </a:r>
            <a:r>
              <a:rPr spc="-5" dirty="0"/>
              <a:t>СПОРТИВНЫЕ </a:t>
            </a:r>
            <a:r>
              <a:rPr dirty="0"/>
              <a:t>СБОРНЫЕ </a:t>
            </a:r>
            <a:r>
              <a:rPr spc="-5" dirty="0"/>
              <a:t>КОМАНДЫ</a:t>
            </a:r>
            <a:r>
              <a:rPr spc="-2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6" name="object 6"/>
          <p:cNvSpPr/>
          <p:nvPr/>
        </p:nvSpPr>
        <p:spPr>
          <a:xfrm>
            <a:off x="243842" y="1828803"/>
            <a:ext cx="1724705" cy="12191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8308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09470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7067" y="225063"/>
            <a:ext cx="35941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СИЛЬНЕЙШИЕ </a:t>
            </a:r>
            <a:r>
              <a:rPr spc="-5" dirty="0"/>
              <a:t>СПОРТИВНЫЕ </a:t>
            </a:r>
            <a:r>
              <a:rPr dirty="0"/>
              <a:t>СБОРНЫЕ </a:t>
            </a:r>
            <a:r>
              <a:rPr spc="-5" dirty="0"/>
              <a:t>КОМАНДЫ</a:t>
            </a:r>
            <a:r>
              <a:rPr spc="-2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066" y="460624"/>
            <a:ext cx="5068570" cy="16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E4E4D"/>
                </a:solidFill>
                <a:latin typeface="Calibri"/>
                <a:cs typeface="Calibri"/>
              </a:rPr>
              <a:t>Лыжный</a:t>
            </a:r>
            <a:r>
              <a:rPr sz="800" b="1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E4E4D"/>
                </a:solidFill>
                <a:latin typeface="Calibri"/>
                <a:cs typeface="Calibri"/>
              </a:rPr>
              <a:t>спорт</a:t>
            </a:r>
            <a:endParaRPr sz="800" dirty="0">
              <a:latin typeface="Calibri"/>
              <a:cs typeface="Calibri"/>
            </a:endParaRPr>
          </a:p>
          <a:p>
            <a:pPr marL="12700" marR="2063750">
              <a:lnSpc>
                <a:spcPct val="101699"/>
              </a:lnSpc>
            </a:pP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Победители Зимней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2018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2019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года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Участники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финальных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этапов Всероссийской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Северо-западного Федерального округа  Многократные победители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всероссийской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гонки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«Лыжня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России»  </a:t>
            </a: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Мини-футбол (девушки)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Многократные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Победители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(2014, 2015, 2016, 2017, 2018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год)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Северо-западного Федерального округа среди</a:t>
            </a:r>
            <a:r>
              <a:rPr sz="800" b="0" spc="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Волейбол</a:t>
            </a:r>
            <a:r>
              <a:rPr sz="800" b="1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(девушки)</a:t>
            </a:r>
            <a:endParaRPr sz="800" dirty="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Серебряные призеры 2015, 2016, 2017, 2018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гг.,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бронзовые 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 Петербурга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2014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года,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финалисты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Всероссийской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2014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2016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гг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Черлидинг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БРОНЗОВЫЕ ПРИЗЕРЫ </a:t>
            </a:r>
            <a:r>
              <a:rPr sz="800" spc="-15" dirty="0">
                <a:solidFill>
                  <a:srgbClr val="4E4E4D"/>
                </a:solidFill>
                <a:latin typeface="Calibri"/>
                <a:cs typeface="Calibri"/>
              </a:rPr>
              <a:t>ЧЕМПИОНАТА МИРА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СРЕДИ 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СТУДЕНТОВ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2018 </a:t>
            </a:r>
            <a:r>
              <a:rPr sz="800" spc="-15" dirty="0">
                <a:solidFill>
                  <a:srgbClr val="4E4E4D"/>
                </a:solidFill>
                <a:latin typeface="Calibri"/>
                <a:cs typeface="Calibri"/>
              </a:rPr>
              <a:t>ГОДА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" y="2230164"/>
            <a:ext cx="5852160" cy="86995"/>
          </a:xfrm>
          <a:custGeom>
            <a:avLst/>
            <a:gdLst/>
            <a:ahLst/>
            <a:cxnLst/>
            <a:rect l="l" t="t" r="r" b="b"/>
            <a:pathLst>
              <a:path w="5852160" h="86994">
                <a:moveTo>
                  <a:pt x="0" y="0"/>
                </a:moveTo>
                <a:lnTo>
                  <a:pt x="5852156" y="0"/>
                </a:lnTo>
                <a:lnTo>
                  <a:pt x="5852156" y="86413"/>
                </a:lnTo>
                <a:lnTo>
                  <a:pt x="0" y="86413"/>
                </a:lnTo>
                <a:lnTo>
                  <a:pt x="0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" y="2316579"/>
            <a:ext cx="5852156" cy="9752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" y="2273371"/>
            <a:ext cx="5852160" cy="43815"/>
          </a:xfrm>
          <a:custGeom>
            <a:avLst/>
            <a:gdLst/>
            <a:ahLst/>
            <a:cxnLst/>
            <a:rect l="l" t="t" r="r" b="b"/>
            <a:pathLst>
              <a:path w="5852160" h="43814">
                <a:moveTo>
                  <a:pt x="0" y="43206"/>
                </a:moveTo>
                <a:lnTo>
                  <a:pt x="5852156" y="43206"/>
                </a:lnTo>
                <a:lnTo>
                  <a:pt x="5852156" y="0"/>
                </a:lnTo>
                <a:lnTo>
                  <a:pt x="0" y="0"/>
                </a:lnTo>
                <a:lnTo>
                  <a:pt x="0" y="43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/>
          </p:cNvSpPr>
          <p:nvPr/>
        </p:nvSpPr>
        <p:spPr>
          <a:xfrm>
            <a:off x="336550" y="123825"/>
            <a:ext cx="53883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737995">
              <a:spcBef>
                <a:spcPts val="100"/>
              </a:spcBef>
            </a:pPr>
            <a:r>
              <a:rPr lang="ru-RU" sz="1400" b="1" kern="0" spc="-5" dirty="0" smtClean="0"/>
              <a:t>ДНИ ОТКРЫТЫХ ДВЕРЕЙ</a:t>
            </a:r>
            <a:endParaRPr lang="ru-RU" sz="1400" b="1" kern="0" spc="-1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403265"/>
            <a:ext cx="1981200" cy="13202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" y="1791359"/>
            <a:ext cx="1981200" cy="13202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r="60"/>
          <a:stretch/>
        </p:blipFill>
        <p:spPr>
          <a:xfrm>
            <a:off x="4182460" y="520903"/>
            <a:ext cx="1542471" cy="24052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696" y="397305"/>
            <a:ext cx="1976410" cy="13170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2696" y="1791358"/>
            <a:ext cx="1976410" cy="13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4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777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D9843F"/>
                </a:solidFill>
              </a:rPr>
              <a:t>СТРУКТУРА</a:t>
            </a:r>
            <a:r>
              <a:rPr sz="1100" spc="-25" dirty="0">
                <a:solidFill>
                  <a:srgbClr val="D9843F"/>
                </a:solidFill>
              </a:rPr>
              <a:t> </a:t>
            </a:r>
            <a:r>
              <a:rPr sz="1100" spc="-10" dirty="0">
                <a:solidFill>
                  <a:srgbClr val="D9843F"/>
                </a:solidFill>
              </a:rPr>
              <a:t>УНИВЕРСИТЕТА:</a:t>
            </a:r>
            <a:endParaRPr sz="1100"/>
          </a:p>
        </p:txBody>
      </p:sp>
      <p:sp>
        <p:nvSpPr>
          <p:cNvPr id="3" name="object 3"/>
          <p:cNvSpPr/>
          <p:nvPr/>
        </p:nvSpPr>
        <p:spPr>
          <a:xfrm>
            <a:off x="0" y="1828803"/>
            <a:ext cx="5852160" cy="1219200"/>
          </a:xfrm>
          <a:custGeom>
            <a:avLst/>
            <a:gdLst/>
            <a:ahLst/>
            <a:cxnLst/>
            <a:rect l="l" t="t" r="r" b="b"/>
            <a:pathLst>
              <a:path w="5852160" h="1219200">
                <a:moveTo>
                  <a:pt x="0" y="0"/>
                </a:moveTo>
                <a:lnTo>
                  <a:pt x="5852163" y="0"/>
                </a:lnTo>
                <a:lnTo>
                  <a:pt x="5852163" y="1219197"/>
                </a:lnTo>
                <a:lnTo>
                  <a:pt x="0" y="1219197"/>
                </a:lnTo>
                <a:lnTo>
                  <a:pt x="0" y="0"/>
                </a:lnTo>
                <a:close/>
              </a:path>
            </a:pathLst>
          </a:custGeom>
          <a:solidFill>
            <a:srgbClr val="EFF4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13376" y="1929931"/>
            <a:ext cx="2818130" cy="8604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146810">
              <a:lnSpc>
                <a:spcPct val="101699"/>
              </a:lnSpc>
              <a:spcBef>
                <a:spcPts val="80"/>
              </a:spcBef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научно-исследовательский центр  научно-образовательные</a:t>
            </a:r>
            <a:r>
              <a:rPr sz="900" spc="-1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центры:</a:t>
            </a:r>
            <a:endParaRPr sz="900">
              <a:latin typeface="Calibri"/>
              <a:cs typeface="Calibri"/>
            </a:endParaRPr>
          </a:p>
          <a:p>
            <a:pPr marL="128270" marR="5080">
              <a:lnSpc>
                <a:spcPct val="101699"/>
              </a:lnSpc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исторических исследований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и анализа 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религиоведческих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и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этнополитических исследований  психологического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обеспечения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деятельности</a:t>
            </a:r>
            <a:r>
              <a:rPr sz="900" spc="-6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человека 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урбанистики и</a:t>
            </a:r>
            <a:r>
              <a:rPr sz="900" spc="-1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киберантропологии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221" y="1928844"/>
            <a:ext cx="2132330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11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факультетов</a:t>
            </a:r>
            <a:endParaRPr sz="900">
              <a:latin typeface="Calibri"/>
              <a:cs typeface="Calibri"/>
            </a:endParaRPr>
          </a:p>
          <a:p>
            <a:pPr marL="12700" marR="167005">
              <a:lnSpc>
                <a:spcPct val="101699"/>
              </a:lnSpc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5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научно-исследовательских институтов  технопарк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3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бизнес-инкубатора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центр электоральной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политики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10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научно-исследовательских</a:t>
            </a:r>
            <a:r>
              <a:rPr sz="900" spc="-2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лабораторий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974" y="1999897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462" y="487681"/>
            <a:ext cx="4459230" cy="1097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87681"/>
            <a:ext cx="632460" cy="1097280"/>
          </a:xfrm>
          <a:custGeom>
            <a:avLst/>
            <a:gdLst/>
            <a:ahLst/>
            <a:cxnLst/>
            <a:rect l="l" t="t" r="r" b="b"/>
            <a:pathLst>
              <a:path w="632460" h="1097280">
                <a:moveTo>
                  <a:pt x="0" y="0"/>
                </a:moveTo>
                <a:lnTo>
                  <a:pt x="631962" y="0"/>
                </a:lnTo>
                <a:lnTo>
                  <a:pt x="631962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solidFill>
            <a:srgbClr val="D984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20198" y="487681"/>
            <a:ext cx="632460" cy="1097280"/>
          </a:xfrm>
          <a:custGeom>
            <a:avLst/>
            <a:gdLst/>
            <a:ahLst/>
            <a:cxnLst/>
            <a:rect l="l" t="t" r="r" b="b"/>
            <a:pathLst>
              <a:path w="632460" h="1097280">
                <a:moveTo>
                  <a:pt x="0" y="0"/>
                </a:moveTo>
                <a:lnTo>
                  <a:pt x="631962" y="0"/>
                </a:lnTo>
                <a:lnTo>
                  <a:pt x="631962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solidFill>
            <a:srgbClr val="D984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974" y="2135534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60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974" y="2283364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974" y="2419002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0974" y="2566832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974" y="2697897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9208" y="200711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5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2257" y="214732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5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7681"/>
            <a:ext cx="5851745" cy="1931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67995" y="2487815"/>
            <a:ext cx="271589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Адрес: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Санкт-Петербург, </a:t>
            </a:r>
            <a:r>
              <a:rPr sz="8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г.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Пушкин,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Петербургское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шоссе,</a:t>
            </a:r>
            <a:r>
              <a:rPr sz="800" b="0" spc="-5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д.10.</a:t>
            </a:r>
            <a:endParaRPr sz="800">
              <a:latin typeface="Calibri Light"/>
              <a:cs typeface="Calibri Light"/>
            </a:endParaRPr>
          </a:p>
          <a:p>
            <a:pPr marL="316865" marR="309880" algn="ctr">
              <a:lnSpc>
                <a:spcPct val="101699"/>
              </a:lnSpc>
            </a:pP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Контактный телефон: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466-65-58;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Факс:</a:t>
            </a:r>
            <a:r>
              <a:rPr sz="800" b="0" spc="-5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466-49-99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Электронная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почта: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  <a:hlinkClick r:id="rId4"/>
              </a:rPr>
              <a:t>pushkin@lengu.ru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  <a:hlinkClick r:id="rId5"/>
              </a:rPr>
              <a:t>www.lengu.ru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3442" y="3012667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459" y="0"/>
                </a:moveTo>
                <a:lnTo>
                  <a:pt x="50972" y="6558"/>
                </a:lnTo>
                <a:lnTo>
                  <a:pt x="24444" y="24443"/>
                </a:lnTo>
                <a:lnTo>
                  <a:pt x="6558" y="50969"/>
                </a:lnTo>
                <a:lnTo>
                  <a:pt x="0" y="83451"/>
                </a:lnTo>
                <a:lnTo>
                  <a:pt x="6558" y="115936"/>
                </a:lnTo>
                <a:lnTo>
                  <a:pt x="24444" y="142464"/>
                </a:lnTo>
                <a:lnTo>
                  <a:pt x="50972" y="160350"/>
                </a:lnTo>
                <a:lnTo>
                  <a:pt x="83459" y="166909"/>
                </a:lnTo>
                <a:lnTo>
                  <a:pt x="115943" y="160350"/>
                </a:lnTo>
                <a:lnTo>
                  <a:pt x="142470" y="142464"/>
                </a:lnTo>
                <a:lnTo>
                  <a:pt x="160355" y="115936"/>
                </a:lnTo>
                <a:lnTo>
                  <a:pt x="166913" y="83451"/>
                </a:lnTo>
                <a:lnTo>
                  <a:pt x="160355" y="50969"/>
                </a:lnTo>
                <a:lnTo>
                  <a:pt x="142470" y="24443"/>
                </a:lnTo>
                <a:lnTo>
                  <a:pt x="115943" y="6558"/>
                </a:lnTo>
                <a:lnTo>
                  <a:pt x="83459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61973" y="3012663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375" y="0"/>
                </a:moveTo>
                <a:lnTo>
                  <a:pt x="50923" y="6552"/>
                </a:lnTo>
                <a:lnTo>
                  <a:pt x="24421" y="24419"/>
                </a:lnTo>
                <a:lnTo>
                  <a:pt x="6552" y="50919"/>
                </a:lnTo>
                <a:lnTo>
                  <a:pt x="0" y="83369"/>
                </a:lnTo>
                <a:lnTo>
                  <a:pt x="6552" y="115821"/>
                </a:lnTo>
                <a:lnTo>
                  <a:pt x="24421" y="142323"/>
                </a:lnTo>
                <a:lnTo>
                  <a:pt x="50923" y="160192"/>
                </a:lnTo>
                <a:lnTo>
                  <a:pt x="83375" y="166744"/>
                </a:lnTo>
                <a:lnTo>
                  <a:pt x="115825" y="160192"/>
                </a:lnTo>
                <a:lnTo>
                  <a:pt x="142325" y="142323"/>
                </a:lnTo>
                <a:lnTo>
                  <a:pt x="160192" y="115821"/>
                </a:lnTo>
                <a:lnTo>
                  <a:pt x="166744" y="83369"/>
                </a:lnTo>
                <a:lnTo>
                  <a:pt x="160192" y="50919"/>
                </a:lnTo>
                <a:lnTo>
                  <a:pt x="142325" y="24419"/>
                </a:lnTo>
                <a:lnTo>
                  <a:pt x="115825" y="6552"/>
                </a:lnTo>
                <a:lnTo>
                  <a:pt x="83375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42620" y="3012667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463" y="0"/>
                </a:moveTo>
                <a:lnTo>
                  <a:pt x="50975" y="6558"/>
                </a:lnTo>
                <a:lnTo>
                  <a:pt x="24446" y="24443"/>
                </a:lnTo>
                <a:lnTo>
                  <a:pt x="6559" y="50969"/>
                </a:lnTo>
                <a:lnTo>
                  <a:pt x="0" y="83451"/>
                </a:lnTo>
                <a:lnTo>
                  <a:pt x="6559" y="115936"/>
                </a:lnTo>
                <a:lnTo>
                  <a:pt x="24446" y="142464"/>
                </a:lnTo>
                <a:lnTo>
                  <a:pt x="50975" y="160350"/>
                </a:lnTo>
                <a:lnTo>
                  <a:pt x="83463" y="166909"/>
                </a:lnTo>
                <a:lnTo>
                  <a:pt x="115947" y="160350"/>
                </a:lnTo>
                <a:lnTo>
                  <a:pt x="142473" y="142464"/>
                </a:lnTo>
                <a:lnTo>
                  <a:pt x="160357" y="115936"/>
                </a:lnTo>
                <a:lnTo>
                  <a:pt x="166914" y="83451"/>
                </a:lnTo>
                <a:lnTo>
                  <a:pt x="160357" y="50969"/>
                </a:lnTo>
                <a:lnTo>
                  <a:pt x="142473" y="24443"/>
                </a:lnTo>
                <a:lnTo>
                  <a:pt x="115947" y="6558"/>
                </a:lnTo>
                <a:lnTo>
                  <a:pt x="83463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7717" y="3067751"/>
            <a:ext cx="95885" cy="57150"/>
          </a:xfrm>
          <a:custGeom>
            <a:avLst/>
            <a:gdLst/>
            <a:ahLst/>
            <a:cxnLst/>
            <a:rect l="l" t="t" r="r" b="b"/>
            <a:pathLst>
              <a:path w="95885" h="57150">
                <a:moveTo>
                  <a:pt x="16657" y="0"/>
                </a:moveTo>
                <a:lnTo>
                  <a:pt x="598" y="0"/>
                </a:lnTo>
                <a:lnTo>
                  <a:pt x="98" y="1165"/>
                </a:lnTo>
                <a:lnTo>
                  <a:pt x="0" y="2945"/>
                </a:lnTo>
                <a:lnTo>
                  <a:pt x="754" y="6963"/>
                </a:lnTo>
                <a:lnTo>
                  <a:pt x="23500" y="45697"/>
                </a:lnTo>
                <a:lnTo>
                  <a:pt x="48233" y="56569"/>
                </a:lnTo>
                <a:lnTo>
                  <a:pt x="54863" y="56569"/>
                </a:lnTo>
                <a:lnTo>
                  <a:pt x="55681" y="55083"/>
                </a:lnTo>
                <a:lnTo>
                  <a:pt x="55681" y="40196"/>
                </a:lnTo>
                <a:lnTo>
                  <a:pt x="56304" y="39603"/>
                </a:lnTo>
                <a:lnTo>
                  <a:pt x="85950" y="39603"/>
                </a:lnTo>
                <a:lnTo>
                  <a:pt x="83797" y="37061"/>
                </a:lnTo>
                <a:lnTo>
                  <a:pt x="80153" y="33969"/>
                </a:lnTo>
                <a:lnTo>
                  <a:pt x="79048" y="32424"/>
                </a:lnTo>
                <a:lnTo>
                  <a:pt x="78618" y="31870"/>
                </a:lnTo>
                <a:lnTo>
                  <a:pt x="35885" y="31870"/>
                </a:lnTo>
                <a:lnTo>
                  <a:pt x="32420" y="29611"/>
                </a:lnTo>
                <a:lnTo>
                  <a:pt x="27858" y="23528"/>
                </a:lnTo>
                <a:lnTo>
                  <a:pt x="23002" y="14660"/>
                </a:lnTo>
                <a:lnTo>
                  <a:pt x="18655" y="4046"/>
                </a:lnTo>
                <a:lnTo>
                  <a:pt x="17661" y="1165"/>
                </a:lnTo>
                <a:lnTo>
                  <a:pt x="16657" y="0"/>
                </a:lnTo>
                <a:close/>
              </a:path>
              <a:path w="95885" h="57150">
                <a:moveTo>
                  <a:pt x="85950" y="39603"/>
                </a:moveTo>
                <a:lnTo>
                  <a:pt x="59947" y="39603"/>
                </a:lnTo>
                <a:lnTo>
                  <a:pt x="62600" y="40370"/>
                </a:lnTo>
                <a:lnTo>
                  <a:pt x="68785" y="46332"/>
                </a:lnTo>
                <a:lnTo>
                  <a:pt x="75848" y="53398"/>
                </a:lnTo>
                <a:lnTo>
                  <a:pt x="77011" y="56569"/>
                </a:lnTo>
                <a:lnTo>
                  <a:pt x="94385" y="56569"/>
                </a:lnTo>
                <a:lnTo>
                  <a:pt x="95874" y="55083"/>
                </a:lnTo>
                <a:lnTo>
                  <a:pt x="95018" y="52146"/>
                </a:lnTo>
                <a:lnTo>
                  <a:pt x="94075" y="49211"/>
                </a:lnTo>
                <a:lnTo>
                  <a:pt x="90705" y="44966"/>
                </a:lnTo>
                <a:lnTo>
                  <a:pt x="85950" y="39603"/>
                </a:lnTo>
                <a:close/>
              </a:path>
              <a:path w="95885" h="57150">
                <a:moveTo>
                  <a:pt x="54910" y="0"/>
                </a:moveTo>
                <a:lnTo>
                  <a:pt x="34668" y="0"/>
                </a:lnTo>
                <a:lnTo>
                  <a:pt x="33723" y="1165"/>
                </a:lnTo>
                <a:lnTo>
                  <a:pt x="33674" y="4906"/>
                </a:lnTo>
                <a:lnTo>
                  <a:pt x="37429" y="5486"/>
                </a:lnTo>
                <a:lnTo>
                  <a:pt x="37814" y="12548"/>
                </a:lnTo>
                <a:lnTo>
                  <a:pt x="37814" y="31262"/>
                </a:lnTo>
                <a:lnTo>
                  <a:pt x="37209" y="31870"/>
                </a:lnTo>
                <a:lnTo>
                  <a:pt x="78618" y="31870"/>
                </a:lnTo>
                <a:lnTo>
                  <a:pt x="77504" y="30434"/>
                </a:lnTo>
                <a:lnTo>
                  <a:pt x="77943" y="29551"/>
                </a:lnTo>
                <a:lnTo>
                  <a:pt x="79048" y="27787"/>
                </a:lnTo>
                <a:lnTo>
                  <a:pt x="79277" y="27457"/>
                </a:lnTo>
                <a:lnTo>
                  <a:pt x="56639" y="27457"/>
                </a:lnTo>
                <a:lnTo>
                  <a:pt x="55681" y="26682"/>
                </a:lnTo>
                <a:lnTo>
                  <a:pt x="55671" y="1165"/>
                </a:lnTo>
                <a:lnTo>
                  <a:pt x="54910" y="0"/>
                </a:lnTo>
                <a:close/>
              </a:path>
              <a:path w="95885" h="57150">
                <a:moveTo>
                  <a:pt x="93074" y="0"/>
                </a:moveTo>
                <a:lnTo>
                  <a:pt x="76848" y="0"/>
                </a:lnTo>
                <a:lnTo>
                  <a:pt x="75624" y="1397"/>
                </a:lnTo>
                <a:lnTo>
                  <a:pt x="74514" y="4046"/>
                </a:lnTo>
                <a:lnTo>
                  <a:pt x="69663" y="15861"/>
                </a:lnTo>
                <a:lnTo>
                  <a:pt x="62157" y="24253"/>
                </a:lnTo>
                <a:lnTo>
                  <a:pt x="59728" y="26682"/>
                </a:lnTo>
                <a:lnTo>
                  <a:pt x="58621" y="27457"/>
                </a:lnTo>
                <a:lnTo>
                  <a:pt x="79277" y="27457"/>
                </a:lnTo>
                <a:lnTo>
                  <a:pt x="93733" y="1619"/>
                </a:lnTo>
                <a:lnTo>
                  <a:pt x="93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372" y="3043598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10">
                <a:moveTo>
                  <a:pt x="74729" y="0"/>
                </a:moveTo>
                <a:lnTo>
                  <a:pt x="30322" y="0"/>
                </a:lnTo>
                <a:lnTo>
                  <a:pt x="18521" y="2382"/>
                </a:lnTo>
                <a:lnTo>
                  <a:pt x="8882" y="8879"/>
                </a:lnTo>
                <a:lnTo>
                  <a:pt x="2383" y="18517"/>
                </a:lnTo>
                <a:lnTo>
                  <a:pt x="51" y="30063"/>
                </a:lnTo>
                <a:lnTo>
                  <a:pt x="0" y="74725"/>
                </a:lnTo>
                <a:lnTo>
                  <a:pt x="2383" y="86529"/>
                </a:lnTo>
                <a:lnTo>
                  <a:pt x="8882" y="96169"/>
                </a:lnTo>
                <a:lnTo>
                  <a:pt x="18521" y="102668"/>
                </a:lnTo>
                <a:lnTo>
                  <a:pt x="30322" y="105051"/>
                </a:lnTo>
                <a:lnTo>
                  <a:pt x="74729" y="105051"/>
                </a:lnTo>
                <a:lnTo>
                  <a:pt x="86532" y="102668"/>
                </a:lnTo>
                <a:lnTo>
                  <a:pt x="96170" y="96169"/>
                </a:lnTo>
                <a:lnTo>
                  <a:pt x="96529" y="95637"/>
                </a:lnTo>
                <a:lnTo>
                  <a:pt x="29800" y="95637"/>
                </a:lnTo>
                <a:lnTo>
                  <a:pt x="21968" y="94055"/>
                </a:lnTo>
                <a:lnTo>
                  <a:pt x="15571" y="89740"/>
                </a:lnTo>
                <a:lnTo>
                  <a:pt x="11258" y="83341"/>
                </a:lnTo>
                <a:lnTo>
                  <a:pt x="9677" y="75506"/>
                </a:lnTo>
                <a:lnTo>
                  <a:pt x="9677" y="30063"/>
                </a:lnTo>
                <a:lnTo>
                  <a:pt x="11258" y="22226"/>
                </a:lnTo>
                <a:lnTo>
                  <a:pt x="15571" y="15828"/>
                </a:lnTo>
                <a:lnTo>
                  <a:pt x="21968" y="11514"/>
                </a:lnTo>
                <a:lnTo>
                  <a:pt x="29800" y="9932"/>
                </a:lnTo>
                <a:lnTo>
                  <a:pt x="96880" y="9932"/>
                </a:lnTo>
                <a:lnTo>
                  <a:pt x="96170" y="8879"/>
                </a:lnTo>
                <a:lnTo>
                  <a:pt x="86532" y="2382"/>
                </a:lnTo>
                <a:lnTo>
                  <a:pt x="74729" y="0"/>
                </a:lnTo>
                <a:close/>
              </a:path>
              <a:path w="105410" h="105410">
                <a:moveTo>
                  <a:pt x="96880" y="9932"/>
                </a:moveTo>
                <a:lnTo>
                  <a:pt x="75251" y="9932"/>
                </a:lnTo>
                <a:lnTo>
                  <a:pt x="83083" y="11514"/>
                </a:lnTo>
                <a:lnTo>
                  <a:pt x="89480" y="15828"/>
                </a:lnTo>
                <a:lnTo>
                  <a:pt x="93793" y="22226"/>
                </a:lnTo>
                <a:lnTo>
                  <a:pt x="95375" y="30063"/>
                </a:lnTo>
                <a:lnTo>
                  <a:pt x="95375" y="75506"/>
                </a:lnTo>
                <a:lnTo>
                  <a:pt x="93793" y="83341"/>
                </a:lnTo>
                <a:lnTo>
                  <a:pt x="89480" y="89740"/>
                </a:lnTo>
                <a:lnTo>
                  <a:pt x="83083" y="94055"/>
                </a:lnTo>
                <a:lnTo>
                  <a:pt x="75251" y="95637"/>
                </a:lnTo>
                <a:lnTo>
                  <a:pt x="96529" y="95637"/>
                </a:lnTo>
                <a:lnTo>
                  <a:pt x="102669" y="86529"/>
                </a:lnTo>
                <a:lnTo>
                  <a:pt x="105051" y="74725"/>
                </a:lnTo>
                <a:lnTo>
                  <a:pt x="105000" y="30063"/>
                </a:lnTo>
                <a:lnTo>
                  <a:pt x="102669" y="18517"/>
                </a:lnTo>
                <a:lnTo>
                  <a:pt x="96880" y="99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9644" y="3069126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256" y="0"/>
                </a:moveTo>
                <a:lnTo>
                  <a:pt x="16647" y="2141"/>
                </a:lnTo>
                <a:lnTo>
                  <a:pt x="7983" y="7983"/>
                </a:lnTo>
                <a:lnTo>
                  <a:pt x="2142" y="16646"/>
                </a:lnTo>
                <a:lnTo>
                  <a:pt x="0" y="27255"/>
                </a:lnTo>
                <a:lnTo>
                  <a:pt x="2142" y="37865"/>
                </a:lnTo>
                <a:lnTo>
                  <a:pt x="7983" y="46530"/>
                </a:lnTo>
                <a:lnTo>
                  <a:pt x="16647" y="52372"/>
                </a:lnTo>
                <a:lnTo>
                  <a:pt x="27256" y="54514"/>
                </a:lnTo>
                <a:lnTo>
                  <a:pt x="37866" y="52372"/>
                </a:lnTo>
                <a:lnTo>
                  <a:pt x="46529" y="46530"/>
                </a:lnTo>
                <a:lnTo>
                  <a:pt x="47613" y="44923"/>
                </a:lnTo>
                <a:lnTo>
                  <a:pt x="17496" y="44923"/>
                </a:lnTo>
                <a:lnTo>
                  <a:pt x="9583" y="37014"/>
                </a:lnTo>
                <a:lnTo>
                  <a:pt x="9583" y="17499"/>
                </a:lnTo>
                <a:lnTo>
                  <a:pt x="17496" y="9589"/>
                </a:lnTo>
                <a:lnTo>
                  <a:pt x="47613" y="9589"/>
                </a:lnTo>
                <a:lnTo>
                  <a:pt x="46529" y="7983"/>
                </a:lnTo>
                <a:lnTo>
                  <a:pt x="37866" y="2141"/>
                </a:lnTo>
                <a:lnTo>
                  <a:pt x="27256" y="0"/>
                </a:lnTo>
                <a:close/>
              </a:path>
              <a:path w="54610" h="54610">
                <a:moveTo>
                  <a:pt x="47613" y="9589"/>
                </a:moveTo>
                <a:lnTo>
                  <a:pt x="37011" y="9589"/>
                </a:lnTo>
                <a:lnTo>
                  <a:pt x="44924" y="17499"/>
                </a:lnTo>
                <a:lnTo>
                  <a:pt x="44924" y="37014"/>
                </a:lnTo>
                <a:lnTo>
                  <a:pt x="37011" y="44923"/>
                </a:lnTo>
                <a:lnTo>
                  <a:pt x="47613" y="44923"/>
                </a:lnTo>
                <a:lnTo>
                  <a:pt x="52370" y="37865"/>
                </a:lnTo>
                <a:lnTo>
                  <a:pt x="54512" y="27255"/>
                </a:lnTo>
                <a:lnTo>
                  <a:pt x="52370" y="16646"/>
                </a:lnTo>
                <a:lnTo>
                  <a:pt x="47613" y="9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60578" y="3049343"/>
            <a:ext cx="132080" cy="93345"/>
          </a:xfrm>
          <a:custGeom>
            <a:avLst/>
            <a:gdLst/>
            <a:ahLst/>
            <a:cxnLst/>
            <a:rect l="l" t="t" r="r" b="b"/>
            <a:pathLst>
              <a:path w="132080" h="93344">
                <a:moveTo>
                  <a:pt x="65858" y="0"/>
                </a:moveTo>
                <a:lnTo>
                  <a:pt x="26745" y="1168"/>
                </a:lnTo>
                <a:lnTo>
                  <a:pt x="301" y="34343"/>
                </a:lnTo>
                <a:lnTo>
                  <a:pt x="0" y="42895"/>
                </a:lnTo>
                <a:lnTo>
                  <a:pt x="0" y="49963"/>
                </a:lnTo>
                <a:lnTo>
                  <a:pt x="8697" y="88560"/>
                </a:lnTo>
                <a:lnTo>
                  <a:pt x="59257" y="92815"/>
                </a:lnTo>
                <a:lnTo>
                  <a:pt x="65858" y="92858"/>
                </a:lnTo>
                <a:lnTo>
                  <a:pt x="72458" y="92815"/>
                </a:lnTo>
                <a:lnTo>
                  <a:pt x="117351" y="90083"/>
                </a:lnTo>
                <a:lnTo>
                  <a:pt x="131716" y="49963"/>
                </a:lnTo>
                <a:lnTo>
                  <a:pt x="131716" y="42895"/>
                </a:lnTo>
                <a:lnTo>
                  <a:pt x="131415" y="34343"/>
                </a:lnTo>
                <a:lnTo>
                  <a:pt x="104969" y="1168"/>
                </a:lnTo>
                <a:lnTo>
                  <a:pt x="65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2958" y="3076175"/>
            <a:ext cx="34925" cy="39370"/>
          </a:xfrm>
          <a:custGeom>
            <a:avLst/>
            <a:gdLst/>
            <a:ahLst/>
            <a:cxnLst/>
            <a:rect l="l" t="t" r="r" b="b"/>
            <a:pathLst>
              <a:path w="34925" h="39369">
                <a:moveTo>
                  <a:pt x="0" y="0"/>
                </a:moveTo>
                <a:lnTo>
                  <a:pt x="0" y="39193"/>
                </a:lnTo>
                <a:lnTo>
                  <a:pt x="34447" y="19598"/>
                </a:lnTo>
                <a:lnTo>
                  <a:pt x="0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4574" y="224454"/>
            <a:ext cx="24066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D9843F"/>
                </a:solidFill>
              </a:rPr>
              <a:t>УРОВН</a:t>
            </a:r>
            <a:r>
              <a:rPr lang="ru-RU" sz="1100" spc="-5" dirty="0">
                <a:solidFill>
                  <a:srgbClr val="D9843F"/>
                </a:solidFill>
              </a:rPr>
              <a:t>И</a:t>
            </a:r>
            <a:r>
              <a:rPr sz="1100" spc="-5" dirty="0" smtClean="0">
                <a:solidFill>
                  <a:srgbClr val="D9843F"/>
                </a:solidFill>
              </a:rPr>
              <a:t> </a:t>
            </a:r>
            <a:r>
              <a:rPr sz="1100" spc="-10" dirty="0" smtClean="0">
                <a:solidFill>
                  <a:srgbClr val="D9843F"/>
                </a:solidFill>
              </a:rPr>
              <a:t>ОБРАЗОВАНИЯ</a:t>
            </a:r>
            <a:endParaRPr sz="1100" dirty="0"/>
          </a:p>
        </p:txBody>
      </p:sp>
      <p:sp>
        <p:nvSpPr>
          <p:cNvPr id="3" name="object 3"/>
          <p:cNvSpPr/>
          <p:nvPr/>
        </p:nvSpPr>
        <p:spPr>
          <a:xfrm>
            <a:off x="0" y="493546"/>
            <a:ext cx="5852159" cy="27982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3844"/>
            <a:ext cx="5852160" cy="2798445"/>
          </a:xfrm>
          <a:custGeom>
            <a:avLst/>
            <a:gdLst/>
            <a:ahLst/>
            <a:cxnLst/>
            <a:rect l="l" t="t" r="r" b="b"/>
            <a:pathLst>
              <a:path w="5852160" h="2798445">
                <a:moveTo>
                  <a:pt x="0" y="0"/>
                </a:moveTo>
                <a:lnTo>
                  <a:pt x="5852160" y="0"/>
                </a:lnTo>
                <a:lnTo>
                  <a:pt x="5852160" y="2797995"/>
                </a:lnTo>
                <a:lnTo>
                  <a:pt x="0" y="2797995"/>
                </a:lnTo>
                <a:lnTo>
                  <a:pt x="0" y="0"/>
                </a:lnTo>
                <a:close/>
              </a:path>
            </a:pathLst>
          </a:custGeom>
          <a:solidFill>
            <a:srgbClr val="D8844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184150" y="657225"/>
            <a:ext cx="304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Сроки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обучения:</a:t>
            </a:r>
          </a:p>
          <a:p>
            <a:r>
              <a:rPr lang="ru-RU" sz="110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специалитет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: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5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лет (очная форма обучения)</a:t>
            </a:r>
          </a:p>
          <a:p>
            <a:r>
              <a:rPr lang="ru-RU" sz="110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бакалавриат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: 4-5 лет (очная форма 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                      5 лет (заочная форма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обучения</a:t>
            </a:r>
            <a:endParaRPr lang="en-US" sz="1100" spc="-15" dirty="0" smtClean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en-US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US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                   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очно-заочная форма 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агистратура: 2 года (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очная форма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2 года и 6 месяцев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(заочная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форма       обучения)</a:t>
            </a:r>
          </a:p>
          <a:p>
            <a:endParaRPr lang="ru-RU" sz="1100" spc="-15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Форма обучения: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очная, заочная, очно-заочная</a:t>
            </a:r>
          </a:p>
          <a:p>
            <a:endParaRPr lang="ru-RU" sz="1100" spc="-15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Для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лиц, имеющих среднее профессиональное и высшее образование, возможно обучение по ускоренной программе.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08150" y="2119313"/>
            <a:ext cx="2426654" cy="76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ru-RU" sz="10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08536" y="1083469"/>
            <a:ext cx="3528712" cy="207168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spc="110" dirty="0">
                <a:solidFill>
                  <a:srgbClr val="F16728"/>
                </a:solidFill>
                <a:latin typeface="HelveticaNeueCyr" panose="02000503040000020004" pitchFamily="50" charset="-52"/>
              </a:rPr>
              <a:t>Образовательные программы</a:t>
            </a:r>
            <a:r>
              <a:rPr lang="ru-RU" sz="1100" spc="110" dirty="0">
                <a:solidFill>
                  <a:srgbClr val="F16728"/>
                </a:solidFill>
                <a:latin typeface="HelveticaNeueCyr" panose="02000503040000020004" pitchFamily="50" charset="-52"/>
              </a:rPr>
              <a:t>*: 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логопедия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олигофренопедагогика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специальная психология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дошкольная дефектология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*</a:t>
            </a:r>
            <a:r>
              <a:rPr lang="en-US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разделение производится в ходе учебного процесса.</a:t>
            </a:r>
            <a:endParaRPr lang="ru-RU" sz="1200" b="1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08536" y="176213"/>
            <a:ext cx="3144784" cy="7858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ru-RU" sz="14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ПОДГОТОВКИ: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Специальное (дефектологическое) образование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9629" y="1242500"/>
            <a:ext cx="1710921" cy="923330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Факультет специального (дефектологического) образования </a:t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>+</a:t>
            </a: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7 </a:t>
            </a: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>(911) </a:t>
            </a: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>500-96-56</a:t>
            </a:r>
            <a:endParaRPr lang="ru-RU" sz="1200" dirty="0">
              <a:solidFill>
                <a:schemeClr val="bg1"/>
              </a:solidFill>
              <a:latin typeface="HelveticaNeueCyr" panose="02000503040000020004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dfo.decanat@lengu.ru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425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124199" cy="2339102"/>
          </a:xfrm>
        </p:spPr>
        <p:txBody>
          <a:bodyPr/>
          <a:lstStyle/>
          <a:p>
            <a:pPr lvl="0" algn="l" rtl="0"/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НАПРАВЛЕНИЯ </a:t>
            </a:r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:</a:t>
            </a:r>
          </a:p>
          <a:p>
            <a:pPr lvl="0" algn="l" rtl="0"/>
            <a:endParaRPr lang="ru-RU" kern="1200" spc="110" dirty="0">
              <a:solidFill>
                <a:srgbClr val="BD582C"/>
              </a:solidFill>
              <a:latin typeface="HelveticaNeueCyr" panose="02000503040000020004" pitchFamily="50" charset="-52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Биотехнология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Сервис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Туризм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Гостиничное дело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Педагогическое образование с двумя профилями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подготовки (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Биология и география)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Рекреация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и спортивно-оздоровительный туризм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HelveticaNeueCyr" panose="020005030400000200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естествознания, географии и туризма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451-91-78; </a:t>
            </a:r>
            <a:endParaRPr lang="ru-RU" sz="1200" kern="0" dirty="0" smtClean="0">
              <a:solidFill>
                <a:schemeClr val="bg1"/>
              </a:solidFill>
              <a:latin typeface="HelveticaNeueCyr" panose="02000503040000020004"/>
            </a:endParaRPr>
          </a:p>
          <a:p>
            <a:pPr algn="ctr"/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>8 </a:t>
            </a: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(812) 452-26-21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egit@lengu.ru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498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343835" cy="2646878"/>
          </a:xfrm>
        </p:spPr>
        <p:txBody>
          <a:bodyPr/>
          <a:lstStyle/>
          <a:p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endParaRPr lang="ru-RU" sz="14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с двумя профилями подготовки: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Иностранный язык (а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нглийский)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иностранный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язык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с одним профилем подготовки: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Английский </a:t>
            </a:r>
            <a:r>
              <a:rPr lang="ru-RU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язык</a:t>
            </a:r>
            <a:endParaRPr lang="ru-RU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Лингвистика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иностранных  языков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466-50-99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iniaz.dekanat@lengu.ru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719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350" y="276225"/>
            <a:ext cx="3420035" cy="2677656"/>
          </a:xfrm>
        </p:spPr>
        <p:txBody>
          <a:bodyPr/>
          <a:lstStyle/>
          <a:p>
            <a:pPr lvl="0"/>
            <a:r>
              <a:rPr lang="ru-RU" sz="18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</a:t>
            </a:r>
            <a:r>
              <a:rPr lang="ru-RU" sz="18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ПОДГОТОВКИ</a:t>
            </a:r>
            <a:r>
              <a:rPr lang="ru-RU" sz="18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8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</a:t>
            </a:r>
            <a:endParaRPr lang="ru-RU" sz="16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lvl="0">
              <a:lnSpc>
                <a:spcPct val="150000"/>
              </a:lnSpc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с двумя профилями подготовки 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(История и обществознание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)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История</a:t>
            </a:r>
            <a:endParaRPr lang="ru-RU" sz="1600" b="1" kern="1200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lvl="0">
              <a:lnSpc>
                <a:spcPct val="150000"/>
              </a:lnSpc>
            </a:pPr>
            <a:endParaRPr lang="ru-RU" sz="20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истории и социальных наук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451-93-83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isn.decanat@lengu.ru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4391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7750" y="352425"/>
            <a:ext cx="3267635" cy="2516073"/>
          </a:xfrm>
        </p:spPr>
        <p:txBody>
          <a:bodyPr/>
          <a:lstStyle/>
          <a:p>
            <a:pPr lvl="0"/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6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образование </a:t>
            </a: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с двумя профилями подготовки </a:t>
            </a:r>
            <a:r>
              <a:rPr lang="ru-RU" sz="1400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(Информатика и математика)</a:t>
            </a: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Прикладная информатика</a:t>
            </a: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Землеустройство и кадастры</a:t>
            </a:r>
            <a:endParaRPr lang="ru-RU" sz="1400" b="1" kern="1200" spc="110" dirty="0">
              <a:solidFill>
                <a:srgbClr val="4F81BD">
                  <a:lumMod val="75000"/>
                </a:srgbClr>
              </a:solidFill>
              <a:latin typeface="HelveticaNeueCyr" panose="02000503040000020004" pitchFamily="50" charset="-52"/>
            </a:endParaRPr>
          </a:p>
          <a:p>
            <a:pPr lvl="0"/>
            <a:endParaRPr lang="ru-RU" sz="1600" kern="1200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endParaRPr lang="ru-RU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математики и информатики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451-91-77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mii.dekanat@lengu.ru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4780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505200" cy="2646878"/>
          </a:xfrm>
        </p:spPr>
        <p:txBody>
          <a:bodyPr/>
          <a:lstStyle/>
          <a:p>
            <a:pPr lvl="0"/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6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Психология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Клиническая психология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</a:t>
            </a: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Начальное образование)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</a:t>
            </a: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Дошкольное образование)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Психолого-педагогическое образование</a:t>
            </a:r>
            <a:endParaRPr lang="ru-RU" sz="14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психологии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346-55-58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psi.of.decanat@lengu.ru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2219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745</Words>
  <Application>Microsoft Office PowerPoint</Application>
  <PresentationFormat>Произвольный</PresentationFormat>
  <Paragraphs>163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HelveticaNeueCyr</vt:lpstr>
      <vt:lpstr>Times New Roman</vt:lpstr>
      <vt:lpstr>Wingdings</vt:lpstr>
      <vt:lpstr>Office Theme</vt:lpstr>
      <vt:lpstr>Презентация PowerPoint</vt:lpstr>
      <vt:lpstr>СТРУКТУРА УНИВЕРСИТЕТА:</vt:lpstr>
      <vt:lpstr>УРОВНИ ОБРАЗОВАНИЯ</vt:lpstr>
      <vt:lpstr>Факультет специального (дефектологического) образования   +7 (911) 500-96-56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Юридический факультет   8 (812) 470-56-74</vt:lpstr>
      <vt:lpstr>ОБЩЕСТВЕННАЯ ЖИЗНЬ УНИВЕРСИТЕТА</vt:lpstr>
      <vt:lpstr>ЛУЧШИЕ СПОРТИВНЫЕ РЕЗУЛЬТАТЫ СПОРТСМЕНОВ УНИВЕРСИТЕТА</vt:lpstr>
      <vt:lpstr>СИЛЬНЕЙШИЕ СПОРТИВНЫЕ СБОРНЫЕ КОМАНДЫ УНИВЕРСИТЕТА</vt:lpstr>
      <vt:lpstr>СИЛЬНЕЙШИЕ СПОРТИВНЫЕ СБОРНЫЕ КОМАНДЫ УНИВЕРСИТЕТА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Анатолий Александрович Скакун</dc:creator>
  <cp:lastModifiedBy>Дарья Николаевна Левина</cp:lastModifiedBy>
  <cp:revision>51</cp:revision>
  <dcterms:created xsi:type="dcterms:W3CDTF">2020-10-20T08:50:37Z</dcterms:created>
  <dcterms:modified xsi:type="dcterms:W3CDTF">2022-11-18T11:43:18Z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2019-04-03T00:00:00Z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2020-10-20T00:00:00Z</vt:filetime>
  </property>
  <property fmtid="{D5CDD505-2E9C-101B-9397-08002B2CF9AE}" pid="5" name="NXPowerLiteLastOptimized">
    <vt:lpwstr>521752</vt:lpwstr>
  </property>
  <property fmtid="{D5CDD505-2E9C-101B-9397-08002B2CF9AE}" pid="6" name="NXPowerLiteSettings">
    <vt:lpwstr>F7000400038000</vt:lpwstr>
  </property>
  <property fmtid="{D5CDD505-2E9C-101B-9397-08002B2CF9AE}" pid="7" name="NXPowerLiteVersion">
    <vt:lpwstr>S9.1.2</vt:lpwstr>
  </property>
</Properties>
</file>