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352" r:id="rId3"/>
    <p:sldId id="342" r:id="rId4"/>
    <p:sldId id="347" r:id="rId5"/>
    <p:sldId id="349" r:id="rId6"/>
    <p:sldId id="354" r:id="rId7"/>
    <p:sldId id="350" r:id="rId8"/>
    <p:sldId id="351" r:id="rId9"/>
    <p:sldId id="356" r:id="rId10"/>
    <p:sldId id="345" r:id="rId11"/>
    <p:sldId id="343" r:id="rId12"/>
    <p:sldId id="357" r:id="rId13"/>
    <p:sldId id="336" r:id="rId14"/>
    <p:sldId id="355" r:id="rId15"/>
    <p:sldId id="358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E0EEC-955D-48FE-89B1-86CDCCB9DD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F527FB-B526-4EBE-8021-F8EFB69A5D15}">
      <dgm:prSet custT="1"/>
      <dgm:spPr>
        <a:noFill/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endParaRPr lang="ru-RU" sz="4000" i="0" dirty="0" smtClean="0">
            <a:solidFill>
              <a:schemeClr val="tx1"/>
            </a:solidFill>
          </a:endParaRP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4000" i="0" dirty="0" smtClean="0">
              <a:solidFill>
                <a:schemeClr val="tx1"/>
              </a:solidFill>
            </a:rPr>
            <a:t>Туризм в рекреации и реабилитации инвалидов: современное состояние и перспективы</a:t>
          </a:r>
          <a:r>
            <a:rPr lang="ru-RU" sz="4000" i="0" dirty="0" smtClean="0">
              <a:solidFill>
                <a:schemeClr val="tx1"/>
              </a:solidFill>
              <a:latin typeface="Constantia" pitchFamily="18" charset="0"/>
            </a:rPr>
            <a:t> </a:t>
          </a:r>
          <a:r>
            <a:rPr lang="ru-RU" sz="4000" i="0" dirty="0" smtClean="0">
              <a:solidFill>
                <a:schemeClr val="tx1"/>
              </a:solidFill>
              <a:latin typeface="Constantia" pitchFamily="18" charset="0"/>
              <a:cs typeface="Arial" pitchFamily="34" charset="0"/>
            </a:rPr>
            <a:t/>
          </a:r>
          <a:br>
            <a:rPr lang="ru-RU" sz="4000" i="0" dirty="0" smtClean="0">
              <a:solidFill>
                <a:schemeClr val="tx1"/>
              </a:solidFill>
              <a:latin typeface="Constantia" pitchFamily="18" charset="0"/>
              <a:cs typeface="Arial" pitchFamily="34" charset="0"/>
            </a:rPr>
          </a:br>
          <a:endParaRPr lang="ru-RU" sz="4000" b="0" dirty="0">
            <a:solidFill>
              <a:schemeClr val="tx1"/>
            </a:solidFill>
            <a:latin typeface="Constantia" pitchFamily="18" charset="0"/>
            <a:cs typeface="Arial" pitchFamily="34" charset="0"/>
          </a:endParaRPr>
        </a:p>
      </dgm:t>
    </dgm:pt>
    <dgm:pt modelId="{309C6D3F-6A05-4C09-A722-23B8A2EC4EBA}" type="parTrans" cxnId="{A48F6189-972C-4923-891E-8157E18A485F}">
      <dgm:prSet/>
      <dgm:spPr/>
      <dgm:t>
        <a:bodyPr/>
        <a:lstStyle/>
        <a:p>
          <a:endParaRPr lang="ru-RU"/>
        </a:p>
      </dgm:t>
    </dgm:pt>
    <dgm:pt modelId="{B2812978-898C-477A-A4EB-3A91AC052ECB}" type="sibTrans" cxnId="{A48F6189-972C-4923-891E-8157E18A485F}">
      <dgm:prSet/>
      <dgm:spPr/>
      <dgm:t>
        <a:bodyPr/>
        <a:lstStyle/>
        <a:p>
          <a:endParaRPr lang="ru-RU"/>
        </a:p>
      </dgm:t>
    </dgm:pt>
    <dgm:pt modelId="{802C2504-853D-460A-80F8-CF372187DBD5}" type="pres">
      <dgm:prSet presAssocID="{803E0EEC-955D-48FE-89B1-86CDCCB9DD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D8DA36-A910-4C84-AEB6-D22FC4A25503}" type="pres">
      <dgm:prSet presAssocID="{A0F527FB-B526-4EBE-8021-F8EFB69A5D15}" presName="parentText" presStyleLbl="node1" presStyleIdx="0" presStyleCnt="1" custScaleY="985116" custLinFactNeighborX="3280" custLinFactNeighborY="-6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8F6189-972C-4923-891E-8157E18A485F}" srcId="{803E0EEC-955D-48FE-89B1-86CDCCB9DD7D}" destId="{A0F527FB-B526-4EBE-8021-F8EFB69A5D15}" srcOrd="0" destOrd="0" parTransId="{309C6D3F-6A05-4C09-A722-23B8A2EC4EBA}" sibTransId="{B2812978-898C-477A-A4EB-3A91AC052ECB}"/>
    <dgm:cxn modelId="{ADBF8930-8FE7-4DED-ACBB-F603788BD0D3}" type="presOf" srcId="{A0F527FB-B526-4EBE-8021-F8EFB69A5D15}" destId="{EDD8DA36-A910-4C84-AEB6-D22FC4A25503}" srcOrd="0" destOrd="0" presId="urn:microsoft.com/office/officeart/2005/8/layout/vList2"/>
    <dgm:cxn modelId="{10F7F030-C498-420F-8DE0-06756F573D36}" type="presOf" srcId="{803E0EEC-955D-48FE-89B1-86CDCCB9DD7D}" destId="{802C2504-853D-460A-80F8-CF372187DBD5}" srcOrd="0" destOrd="0" presId="urn:microsoft.com/office/officeart/2005/8/layout/vList2"/>
    <dgm:cxn modelId="{D59D6473-1E97-4DEC-81E3-FC68094811FA}" type="presParOf" srcId="{802C2504-853D-460A-80F8-CF372187DBD5}" destId="{EDD8DA36-A910-4C84-AEB6-D22FC4A25503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FB8359-FBE1-4A28-87A1-867B84C0B4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300A4-BE81-4FCF-8323-3DD83F89472F}">
      <dgm:prSet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0" dirty="0" smtClean="0">
              <a:solidFill>
                <a:schemeClr val="tx1"/>
              </a:solidFill>
              <a:latin typeface="+mn-lt"/>
            </a:rPr>
            <a:t>• </a:t>
          </a:r>
          <a:r>
            <a:rPr lang="ru-RU" sz="2400" dirty="0" smtClean="0">
              <a:solidFill>
                <a:schemeClr val="tx1"/>
              </a:solidFill>
            </a:rPr>
            <a:t>Горнолыжный отдых на территории горно-туристического комплекса «Красная поляна».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0" dirty="0" smtClean="0">
              <a:solidFill>
                <a:schemeClr val="tx1"/>
              </a:solidFill>
              <a:latin typeface="+mn-lt"/>
            </a:rPr>
            <a:t>•  </a:t>
          </a:r>
          <a:r>
            <a:rPr lang="ru-RU" sz="2400" dirty="0" smtClean="0">
              <a:solidFill>
                <a:schemeClr val="tx1"/>
              </a:solidFill>
            </a:rPr>
            <a:t>Источник финансирования – средства Фонда президентских грантов.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b="0" dirty="0" smtClean="0">
              <a:solidFill>
                <a:schemeClr val="tx1"/>
              </a:solidFill>
              <a:latin typeface="+mn-lt"/>
            </a:rPr>
            <a:t>• </a:t>
          </a:r>
          <a:r>
            <a:rPr lang="ru-RU" sz="2400" dirty="0" smtClean="0">
              <a:solidFill>
                <a:schemeClr val="tx1"/>
              </a:solidFill>
            </a:rPr>
            <a:t>Контингент – инвалиды с последствиями церебрального паралича и после ампутации нижних конечностей.</a:t>
          </a:r>
        </a:p>
      </dgm:t>
    </dgm:pt>
    <dgm:pt modelId="{5EA04F55-057F-4A30-B588-DB7455096919}" type="parTrans" cxnId="{BE334388-9735-4038-B2AC-5BAFA791C7AB}">
      <dgm:prSet/>
      <dgm:spPr/>
      <dgm:t>
        <a:bodyPr/>
        <a:lstStyle/>
        <a:p>
          <a:endParaRPr lang="ru-RU"/>
        </a:p>
      </dgm:t>
    </dgm:pt>
    <dgm:pt modelId="{C9F11293-BA63-494D-8E79-DDAAF472B2D2}" type="sibTrans" cxnId="{BE334388-9735-4038-B2AC-5BAFA791C7AB}">
      <dgm:prSet/>
      <dgm:spPr/>
      <dgm:t>
        <a:bodyPr/>
        <a:lstStyle/>
        <a:p>
          <a:endParaRPr lang="ru-RU"/>
        </a:p>
      </dgm:t>
    </dgm:pt>
    <dgm:pt modelId="{ECD0ACDF-E6FB-44C9-946F-1B0453A23D84}" type="pres">
      <dgm:prSet presAssocID="{F8FB8359-FBE1-4A28-87A1-867B84C0B4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F23C7-3BBD-4AA9-96E8-81E5CAA755AC}" type="pres">
      <dgm:prSet presAssocID="{B58300A4-BE81-4FCF-8323-3DD83F89472F}" presName="parentText" presStyleLbl="node1" presStyleIdx="0" presStyleCnt="1" custScaleY="1002369" custLinFactNeighborX="-1254" custLinFactNeighborY="-24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334388-9735-4038-B2AC-5BAFA791C7AB}" srcId="{F8FB8359-FBE1-4A28-87A1-867B84C0B413}" destId="{B58300A4-BE81-4FCF-8323-3DD83F89472F}" srcOrd="0" destOrd="0" parTransId="{5EA04F55-057F-4A30-B588-DB7455096919}" sibTransId="{C9F11293-BA63-494D-8E79-DDAAF472B2D2}"/>
    <dgm:cxn modelId="{8CEAB268-AABB-470D-B8E0-AB699D7E2600}" type="presOf" srcId="{B58300A4-BE81-4FCF-8323-3DD83F89472F}" destId="{9D7F23C7-3BBD-4AA9-96E8-81E5CAA755AC}" srcOrd="0" destOrd="0" presId="urn:microsoft.com/office/officeart/2005/8/layout/vList2"/>
    <dgm:cxn modelId="{BB808DAD-7D9E-4DDA-A116-35318CB10D22}" type="presOf" srcId="{F8FB8359-FBE1-4A28-87A1-867B84C0B413}" destId="{ECD0ACDF-E6FB-44C9-946F-1B0453A23D84}" srcOrd="0" destOrd="0" presId="urn:microsoft.com/office/officeart/2005/8/layout/vList2"/>
    <dgm:cxn modelId="{BF163AAD-7314-43E7-9F80-09BD45FA41BF}" type="presParOf" srcId="{ECD0ACDF-E6FB-44C9-946F-1B0453A23D84}" destId="{9D7F23C7-3BBD-4AA9-96E8-81E5CAA755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E26117-2412-416F-8A5A-6F93BB932D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E0A657-2650-4BD2-AA4B-1E72CAD18DC6}">
      <dgm:prSet custT="1"/>
      <dgm:spPr>
        <a:solidFill>
          <a:schemeClr val="bg1"/>
        </a:solidFill>
        <a:ln w="19050"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600" dirty="0" smtClean="0">
              <a:solidFill>
                <a:schemeClr val="tx1"/>
              </a:solidFill>
            </a:rPr>
            <a:t>Региональный общественный фонд инвалидов-колясочников «Общество без барьеров»,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600" dirty="0" smtClean="0">
              <a:solidFill>
                <a:schemeClr val="tx1"/>
              </a:solidFill>
            </a:rPr>
            <a:t>Республика Бурятия, г. Улан-Удэ</a:t>
          </a:r>
          <a:endParaRPr lang="ru-RU" sz="2600" b="0" dirty="0" smtClean="0">
            <a:solidFill>
              <a:schemeClr val="tx1"/>
            </a:solidFill>
          </a:endParaRPr>
        </a:p>
      </dgm:t>
    </dgm:pt>
    <dgm:pt modelId="{E4C21115-8969-450E-AD8C-C6AFBEAB19A2}" type="parTrans" cxnId="{984B05CD-8088-4A92-BE8F-EE4DC1D77EEF}">
      <dgm:prSet/>
      <dgm:spPr/>
      <dgm:t>
        <a:bodyPr/>
        <a:lstStyle/>
        <a:p>
          <a:endParaRPr lang="ru-RU"/>
        </a:p>
      </dgm:t>
    </dgm:pt>
    <dgm:pt modelId="{C760DAD9-4CE2-49FD-A28A-0BCF23C6C665}" type="sibTrans" cxnId="{984B05CD-8088-4A92-BE8F-EE4DC1D77EEF}">
      <dgm:prSet/>
      <dgm:spPr/>
      <dgm:t>
        <a:bodyPr/>
        <a:lstStyle/>
        <a:p>
          <a:endParaRPr lang="ru-RU"/>
        </a:p>
      </dgm:t>
    </dgm:pt>
    <dgm:pt modelId="{4EFB5B9F-62F7-4EC4-9BA4-F4B37BACF93A}" type="pres">
      <dgm:prSet presAssocID="{D5E26117-2412-416F-8A5A-6F93BB932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E24E6-BB6F-4924-A0EE-884D02C0DB04}" type="pres">
      <dgm:prSet presAssocID="{71E0A657-2650-4BD2-AA4B-1E72CAD18DC6}" presName="parentText" presStyleLbl="node1" presStyleIdx="0" presStyleCnt="1" custScaleY="92624" custLinFactNeighborX="4629" custLinFactNeighborY="-22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02C84E-FCB7-45A8-9BA6-D65272CC2726}" type="presOf" srcId="{D5E26117-2412-416F-8A5A-6F93BB932DE7}" destId="{4EFB5B9F-62F7-4EC4-9BA4-F4B37BACF93A}" srcOrd="0" destOrd="0" presId="urn:microsoft.com/office/officeart/2005/8/layout/vList2"/>
    <dgm:cxn modelId="{984B05CD-8088-4A92-BE8F-EE4DC1D77EEF}" srcId="{D5E26117-2412-416F-8A5A-6F93BB932DE7}" destId="{71E0A657-2650-4BD2-AA4B-1E72CAD18DC6}" srcOrd="0" destOrd="0" parTransId="{E4C21115-8969-450E-AD8C-C6AFBEAB19A2}" sibTransId="{C760DAD9-4CE2-49FD-A28A-0BCF23C6C665}"/>
    <dgm:cxn modelId="{4B225C33-6D2A-42D6-B7D1-D91669BBA13A}" type="presOf" srcId="{71E0A657-2650-4BD2-AA4B-1E72CAD18DC6}" destId="{00CE24E6-BB6F-4924-A0EE-884D02C0DB04}" srcOrd="0" destOrd="0" presId="urn:microsoft.com/office/officeart/2005/8/layout/vList2"/>
    <dgm:cxn modelId="{87377A59-28C2-45F1-B33A-8FC76DAB4131}" type="presParOf" srcId="{4EFB5B9F-62F7-4EC4-9BA4-F4B37BACF93A}" destId="{00CE24E6-BB6F-4924-A0EE-884D02C0DB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FB8359-FBE1-4A28-87A1-867B84C0B4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300A4-BE81-4FCF-8323-3DD83F89472F}">
      <dgm:prSet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</a:rPr>
            <a:t>Проект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</a:rPr>
            <a:t>«ИНКЛЮЗИВНЫЙ ТУР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</a:rPr>
            <a:t>«ДОСТУПНАЯ БУРЯТИЯ – ДОСТУПНЫЙ БАЙКАЛ»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</a:rPr>
            <a:t>Направлен на создание доступности центров туристического притяжения, находящихся на территории Республики Бурятия для маломобильных граждан.</a:t>
          </a:r>
        </a:p>
      </dgm:t>
    </dgm:pt>
    <dgm:pt modelId="{5EA04F55-057F-4A30-B588-DB7455096919}" type="parTrans" cxnId="{BE334388-9735-4038-B2AC-5BAFA791C7AB}">
      <dgm:prSet/>
      <dgm:spPr/>
      <dgm:t>
        <a:bodyPr/>
        <a:lstStyle/>
        <a:p>
          <a:endParaRPr lang="ru-RU"/>
        </a:p>
      </dgm:t>
    </dgm:pt>
    <dgm:pt modelId="{C9F11293-BA63-494D-8E79-DDAAF472B2D2}" type="sibTrans" cxnId="{BE334388-9735-4038-B2AC-5BAFA791C7AB}">
      <dgm:prSet/>
      <dgm:spPr/>
      <dgm:t>
        <a:bodyPr/>
        <a:lstStyle/>
        <a:p>
          <a:endParaRPr lang="ru-RU"/>
        </a:p>
      </dgm:t>
    </dgm:pt>
    <dgm:pt modelId="{ECD0ACDF-E6FB-44C9-946F-1B0453A23D84}" type="pres">
      <dgm:prSet presAssocID="{F8FB8359-FBE1-4A28-87A1-867B84C0B4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F23C7-3BBD-4AA9-96E8-81E5CAA755AC}" type="pres">
      <dgm:prSet presAssocID="{B58300A4-BE81-4FCF-8323-3DD83F89472F}" presName="parentText" presStyleLbl="node1" presStyleIdx="0" presStyleCnt="1" custScaleY="1002369" custLinFactNeighborX="-1254" custLinFactNeighborY="-24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334388-9735-4038-B2AC-5BAFA791C7AB}" srcId="{F8FB8359-FBE1-4A28-87A1-867B84C0B413}" destId="{B58300A4-BE81-4FCF-8323-3DD83F89472F}" srcOrd="0" destOrd="0" parTransId="{5EA04F55-057F-4A30-B588-DB7455096919}" sibTransId="{C9F11293-BA63-494D-8E79-DDAAF472B2D2}"/>
    <dgm:cxn modelId="{86A70D40-50AC-4D60-845B-5A9DD019FA25}" type="presOf" srcId="{F8FB8359-FBE1-4A28-87A1-867B84C0B413}" destId="{ECD0ACDF-E6FB-44C9-946F-1B0453A23D84}" srcOrd="0" destOrd="0" presId="urn:microsoft.com/office/officeart/2005/8/layout/vList2"/>
    <dgm:cxn modelId="{D1CF0B33-F816-480E-94A6-A54F3DC7377B}" type="presOf" srcId="{B58300A4-BE81-4FCF-8323-3DD83F89472F}" destId="{9D7F23C7-3BBD-4AA9-96E8-81E5CAA755AC}" srcOrd="0" destOrd="0" presId="urn:microsoft.com/office/officeart/2005/8/layout/vList2"/>
    <dgm:cxn modelId="{4A24D560-E160-47C1-B2E8-A9AA657D800B}" type="presParOf" srcId="{ECD0ACDF-E6FB-44C9-946F-1B0453A23D84}" destId="{9D7F23C7-3BBD-4AA9-96E8-81E5CAA755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5E26117-2412-416F-8A5A-6F93BB932D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E0A657-2650-4BD2-AA4B-1E72CAD18DC6}">
      <dgm:prSet custT="1"/>
      <dgm:spPr>
        <a:solidFill>
          <a:schemeClr val="bg1"/>
        </a:solidFill>
        <a:ln w="19050"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600" dirty="0" smtClean="0">
              <a:solidFill>
                <a:schemeClr val="tx1"/>
              </a:solidFill>
            </a:rPr>
            <a:t>АНО Центр развития социальных и образовательных проектов «АУРА», г. Гвардейск, Калининградская область </a:t>
          </a:r>
          <a:endParaRPr lang="ru-RU" sz="2600" b="0" dirty="0" smtClean="0">
            <a:solidFill>
              <a:schemeClr val="tx1"/>
            </a:solidFill>
          </a:endParaRPr>
        </a:p>
      </dgm:t>
    </dgm:pt>
    <dgm:pt modelId="{E4C21115-8969-450E-AD8C-C6AFBEAB19A2}" type="parTrans" cxnId="{984B05CD-8088-4A92-BE8F-EE4DC1D77EEF}">
      <dgm:prSet/>
      <dgm:spPr/>
      <dgm:t>
        <a:bodyPr/>
        <a:lstStyle/>
        <a:p>
          <a:endParaRPr lang="ru-RU"/>
        </a:p>
      </dgm:t>
    </dgm:pt>
    <dgm:pt modelId="{C760DAD9-4CE2-49FD-A28A-0BCF23C6C665}" type="sibTrans" cxnId="{984B05CD-8088-4A92-BE8F-EE4DC1D77EEF}">
      <dgm:prSet/>
      <dgm:spPr/>
      <dgm:t>
        <a:bodyPr/>
        <a:lstStyle/>
        <a:p>
          <a:endParaRPr lang="ru-RU"/>
        </a:p>
      </dgm:t>
    </dgm:pt>
    <dgm:pt modelId="{4EFB5B9F-62F7-4EC4-9BA4-F4B37BACF93A}" type="pres">
      <dgm:prSet presAssocID="{D5E26117-2412-416F-8A5A-6F93BB932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E24E6-BB6F-4924-A0EE-884D02C0DB04}" type="pres">
      <dgm:prSet presAssocID="{71E0A657-2650-4BD2-AA4B-1E72CAD18DC6}" presName="parentText" presStyleLbl="node1" presStyleIdx="0" presStyleCnt="1" custScaleY="120705" custLinFactNeighborX="4629" custLinFactNeighborY="-22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4B05CD-8088-4A92-BE8F-EE4DC1D77EEF}" srcId="{D5E26117-2412-416F-8A5A-6F93BB932DE7}" destId="{71E0A657-2650-4BD2-AA4B-1E72CAD18DC6}" srcOrd="0" destOrd="0" parTransId="{E4C21115-8969-450E-AD8C-C6AFBEAB19A2}" sibTransId="{C760DAD9-4CE2-49FD-A28A-0BCF23C6C665}"/>
    <dgm:cxn modelId="{4A2F6097-E8DF-4C83-B4DF-99F84559F0B0}" type="presOf" srcId="{71E0A657-2650-4BD2-AA4B-1E72CAD18DC6}" destId="{00CE24E6-BB6F-4924-A0EE-884D02C0DB04}" srcOrd="0" destOrd="0" presId="urn:microsoft.com/office/officeart/2005/8/layout/vList2"/>
    <dgm:cxn modelId="{11D73E10-9E7C-4D72-BAE9-62E9C14F8949}" type="presOf" srcId="{D5E26117-2412-416F-8A5A-6F93BB932DE7}" destId="{4EFB5B9F-62F7-4EC4-9BA4-F4B37BACF93A}" srcOrd="0" destOrd="0" presId="urn:microsoft.com/office/officeart/2005/8/layout/vList2"/>
    <dgm:cxn modelId="{E67672A6-7128-4A56-944B-ED9F3A80F1B9}" type="presParOf" srcId="{4EFB5B9F-62F7-4EC4-9BA4-F4B37BACF93A}" destId="{00CE24E6-BB6F-4924-A0EE-884D02C0DB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8FB8359-FBE1-4A28-87A1-867B84C0B4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300A4-BE81-4FCF-8323-3DD83F89472F}">
      <dgm:prSet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</a:rPr>
            <a:t>Проект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</a:rPr>
            <a:t>«ОРГАНИЗАЦИИ ПУТЕШЕСТВИЙ ДЛЯ ЛЮДЕЙ С ИНВАЛИДНОСТЬЮ ИЗ РОССИИ И МИРА, ОБЪЕДИНЕННЫХ ОДНОЙ МЕЧТОЙ, УВЛЕЧЕНИЕМ ИЛИ ЦЕЛЬЮ»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800" dirty="0" smtClean="0">
            <a:solidFill>
              <a:schemeClr val="tx1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</a:rPr>
            <a:t>Знакомство с историей и географией региона, дайвинг, </a:t>
          </a:r>
          <a:r>
            <a:rPr lang="ru-RU" sz="2800" dirty="0" err="1" smtClean="0">
              <a:solidFill>
                <a:schemeClr val="tx1"/>
              </a:solidFill>
            </a:rPr>
            <a:t>яхтинг</a:t>
          </a:r>
          <a:r>
            <a:rPr lang="ru-RU" sz="2800" dirty="0" smtClean="0">
              <a:solidFill>
                <a:schemeClr val="tx1"/>
              </a:solidFill>
            </a:rPr>
            <a:t>, сплав на байдарках.</a:t>
          </a:r>
        </a:p>
      </dgm:t>
    </dgm:pt>
    <dgm:pt modelId="{5EA04F55-057F-4A30-B588-DB7455096919}" type="parTrans" cxnId="{BE334388-9735-4038-B2AC-5BAFA791C7AB}">
      <dgm:prSet/>
      <dgm:spPr/>
      <dgm:t>
        <a:bodyPr/>
        <a:lstStyle/>
        <a:p>
          <a:endParaRPr lang="ru-RU"/>
        </a:p>
      </dgm:t>
    </dgm:pt>
    <dgm:pt modelId="{C9F11293-BA63-494D-8E79-DDAAF472B2D2}" type="sibTrans" cxnId="{BE334388-9735-4038-B2AC-5BAFA791C7AB}">
      <dgm:prSet/>
      <dgm:spPr/>
      <dgm:t>
        <a:bodyPr/>
        <a:lstStyle/>
        <a:p>
          <a:endParaRPr lang="ru-RU"/>
        </a:p>
      </dgm:t>
    </dgm:pt>
    <dgm:pt modelId="{ECD0ACDF-E6FB-44C9-946F-1B0453A23D84}" type="pres">
      <dgm:prSet presAssocID="{F8FB8359-FBE1-4A28-87A1-867B84C0B4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F23C7-3BBD-4AA9-96E8-81E5CAA755AC}" type="pres">
      <dgm:prSet presAssocID="{B58300A4-BE81-4FCF-8323-3DD83F89472F}" presName="parentText" presStyleLbl="node1" presStyleIdx="0" presStyleCnt="1" custScaleY="1002369" custLinFactNeighborX="-1254" custLinFactNeighborY="-24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A728F9-CEC9-444D-9850-4D903B5D7B4E}" type="presOf" srcId="{F8FB8359-FBE1-4A28-87A1-867B84C0B413}" destId="{ECD0ACDF-E6FB-44C9-946F-1B0453A23D84}" srcOrd="0" destOrd="0" presId="urn:microsoft.com/office/officeart/2005/8/layout/vList2"/>
    <dgm:cxn modelId="{BE334388-9735-4038-B2AC-5BAFA791C7AB}" srcId="{F8FB8359-FBE1-4A28-87A1-867B84C0B413}" destId="{B58300A4-BE81-4FCF-8323-3DD83F89472F}" srcOrd="0" destOrd="0" parTransId="{5EA04F55-057F-4A30-B588-DB7455096919}" sibTransId="{C9F11293-BA63-494D-8E79-DDAAF472B2D2}"/>
    <dgm:cxn modelId="{1A173F5E-C3C4-49AE-9F6E-D2F839FC18E6}" type="presOf" srcId="{B58300A4-BE81-4FCF-8323-3DD83F89472F}" destId="{9D7F23C7-3BBD-4AA9-96E8-81E5CAA755AC}" srcOrd="0" destOrd="0" presId="urn:microsoft.com/office/officeart/2005/8/layout/vList2"/>
    <dgm:cxn modelId="{20786100-0AA7-46F2-BFC0-B3D6A876F436}" type="presParOf" srcId="{ECD0ACDF-E6FB-44C9-946F-1B0453A23D84}" destId="{9D7F23C7-3BBD-4AA9-96E8-81E5CAA755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5E26117-2412-416F-8A5A-6F93BB932D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E0A657-2650-4BD2-AA4B-1E72CAD18DC6}">
      <dgm:prSet custT="1"/>
      <dgm:spPr>
        <a:solidFill>
          <a:schemeClr val="bg1"/>
        </a:solidFill>
        <a:ln w="19050"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600" dirty="0" smtClean="0">
              <a:solidFill>
                <a:schemeClr val="tx1"/>
              </a:solidFill>
            </a:rPr>
            <a:t>Общероссийская общественная организация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600" dirty="0" smtClean="0">
              <a:solidFill>
                <a:schemeClr val="tx1"/>
              </a:solidFill>
            </a:rPr>
            <a:t>«Российский спортивный союз инвалидов».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600" dirty="0" smtClean="0">
              <a:solidFill>
                <a:schemeClr val="tx1"/>
              </a:solidFill>
            </a:rPr>
            <a:t>Региональный представитель г. Уфа</a:t>
          </a:r>
          <a:endParaRPr lang="ru-RU" sz="2600" b="0" dirty="0" smtClean="0">
            <a:solidFill>
              <a:schemeClr val="tx1"/>
            </a:solidFill>
          </a:endParaRPr>
        </a:p>
      </dgm:t>
    </dgm:pt>
    <dgm:pt modelId="{E4C21115-8969-450E-AD8C-C6AFBEAB19A2}" type="parTrans" cxnId="{984B05CD-8088-4A92-BE8F-EE4DC1D77EEF}">
      <dgm:prSet/>
      <dgm:spPr/>
      <dgm:t>
        <a:bodyPr/>
        <a:lstStyle/>
        <a:p>
          <a:endParaRPr lang="ru-RU"/>
        </a:p>
      </dgm:t>
    </dgm:pt>
    <dgm:pt modelId="{C760DAD9-4CE2-49FD-A28A-0BCF23C6C665}" type="sibTrans" cxnId="{984B05CD-8088-4A92-BE8F-EE4DC1D77EEF}">
      <dgm:prSet/>
      <dgm:spPr/>
      <dgm:t>
        <a:bodyPr/>
        <a:lstStyle/>
        <a:p>
          <a:endParaRPr lang="ru-RU"/>
        </a:p>
      </dgm:t>
    </dgm:pt>
    <dgm:pt modelId="{4EFB5B9F-62F7-4EC4-9BA4-F4B37BACF93A}" type="pres">
      <dgm:prSet presAssocID="{D5E26117-2412-416F-8A5A-6F93BB932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E24E6-BB6F-4924-A0EE-884D02C0DB04}" type="pres">
      <dgm:prSet presAssocID="{71E0A657-2650-4BD2-AA4B-1E72CAD18DC6}" presName="parentText" presStyleLbl="node1" presStyleIdx="0" presStyleCnt="1" custScaleY="549839" custLinFactNeighborX="4629" custLinFactNeighborY="-22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F2A99C-C8B1-4DBE-A789-1F4341FE8D50}" type="presOf" srcId="{71E0A657-2650-4BD2-AA4B-1E72CAD18DC6}" destId="{00CE24E6-BB6F-4924-A0EE-884D02C0DB04}" srcOrd="0" destOrd="0" presId="urn:microsoft.com/office/officeart/2005/8/layout/vList2"/>
    <dgm:cxn modelId="{984B05CD-8088-4A92-BE8F-EE4DC1D77EEF}" srcId="{D5E26117-2412-416F-8A5A-6F93BB932DE7}" destId="{71E0A657-2650-4BD2-AA4B-1E72CAD18DC6}" srcOrd="0" destOrd="0" parTransId="{E4C21115-8969-450E-AD8C-C6AFBEAB19A2}" sibTransId="{C760DAD9-4CE2-49FD-A28A-0BCF23C6C665}"/>
    <dgm:cxn modelId="{E763072E-49DE-4A37-A65B-33099F62DA99}" type="presOf" srcId="{D5E26117-2412-416F-8A5A-6F93BB932DE7}" destId="{4EFB5B9F-62F7-4EC4-9BA4-F4B37BACF93A}" srcOrd="0" destOrd="0" presId="urn:microsoft.com/office/officeart/2005/8/layout/vList2"/>
    <dgm:cxn modelId="{4E42E311-3BC1-49FE-AD34-ED2489651D11}" type="presParOf" srcId="{4EFB5B9F-62F7-4EC4-9BA4-F4B37BACF93A}" destId="{00CE24E6-BB6F-4924-A0EE-884D02C0DB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8FB8359-FBE1-4A28-87A1-867B84C0B4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300A4-BE81-4FCF-8323-3DD83F89472F}">
      <dgm:prSet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</a:rPr>
            <a:t>Проект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</a:rPr>
            <a:t>«ДАЙВИНГ ДЛЯ ЛЮДЕЙ С ИНВАЛИДНОСТЬЮ»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800" dirty="0" smtClean="0">
            <a:solidFill>
              <a:schemeClr val="tx1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</a:rPr>
            <a:t>Рекреационное подводное плавание как форма активного отдыха инвалидов с травмами спинного мозга. </a:t>
          </a:r>
        </a:p>
      </dgm:t>
    </dgm:pt>
    <dgm:pt modelId="{5EA04F55-057F-4A30-B588-DB7455096919}" type="parTrans" cxnId="{BE334388-9735-4038-B2AC-5BAFA791C7AB}">
      <dgm:prSet/>
      <dgm:spPr/>
      <dgm:t>
        <a:bodyPr/>
        <a:lstStyle/>
        <a:p>
          <a:endParaRPr lang="ru-RU"/>
        </a:p>
      </dgm:t>
    </dgm:pt>
    <dgm:pt modelId="{C9F11293-BA63-494D-8E79-DDAAF472B2D2}" type="sibTrans" cxnId="{BE334388-9735-4038-B2AC-5BAFA791C7AB}">
      <dgm:prSet/>
      <dgm:spPr/>
      <dgm:t>
        <a:bodyPr/>
        <a:lstStyle/>
        <a:p>
          <a:endParaRPr lang="ru-RU"/>
        </a:p>
      </dgm:t>
    </dgm:pt>
    <dgm:pt modelId="{ECD0ACDF-E6FB-44C9-946F-1B0453A23D84}" type="pres">
      <dgm:prSet presAssocID="{F8FB8359-FBE1-4A28-87A1-867B84C0B4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F23C7-3BBD-4AA9-96E8-81E5CAA755AC}" type="pres">
      <dgm:prSet presAssocID="{B58300A4-BE81-4FCF-8323-3DD83F89472F}" presName="parentText" presStyleLbl="node1" presStyleIdx="0" presStyleCnt="1" custScaleY="1002369" custLinFactNeighborX="-1254" custLinFactNeighborY="-24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334388-9735-4038-B2AC-5BAFA791C7AB}" srcId="{F8FB8359-FBE1-4A28-87A1-867B84C0B413}" destId="{B58300A4-BE81-4FCF-8323-3DD83F89472F}" srcOrd="0" destOrd="0" parTransId="{5EA04F55-057F-4A30-B588-DB7455096919}" sibTransId="{C9F11293-BA63-494D-8E79-DDAAF472B2D2}"/>
    <dgm:cxn modelId="{7209831B-4D73-4114-AB0F-A9C00F3648D1}" type="presOf" srcId="{F8FB8359-FBE1-4A28-87A1-867B84C0B413}" destId="{ECD0ACDF-E6FB-44C9-946F-1B0453A23D84}" srcOrd="0" destOrd="0" presId="urn:microsoft.com/office/officeart/2005/8/layout/vList2"/>
    <dgm:cxn modelId="{BFF7B59D-67A2-4E26-A114-5FF88E75F174}" type="presOf" srcId="{B58300A4-BE81-4FCF-8323-3DD83F89472F}" destId="{9D7F23C7-3BBD-4AA9-96E8-81E5CAA755AC}" srcOrd="0" destOrd="0" presId="urn:microsoft.com/office/officeart/2005/8/layout/vList2"/>
    <dgm:cxn modelId="{86F1A20E-7BEA-4869-A41F-AC00E17A6AAA}" type="presParOf" srcId="{ECD0ACDF-E6FB-44C9-946F-1B0453A23D84}" destId="{9D7F23C7-3BBD-4AA9-96E8-81E5CAA755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5E26117-2412-416F-8A5A-6F93BB932D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E0A657-2650-4BD2-AA4B-1E72CAD18DC6}">
      <dgm:prSet custT="1"/>
      <dgm:spPr>
        <a:solidFill>
          <a:schemeClr val="bg1"/>
        </a:solidFill>
        <a:ln w="19050"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0" dirty="0" smtClean="0">
              <a:solidFill>
                <a:schemeClr val="tx1"/>
              </a:solidFill>
            </a:rPr>
            <a:t>ФЗ от 24.11.1995 №181-ФЗ «О социальной защите инвалидов в Российской Федерации» </a:t>
          </a:r>
          <a:r>
            <a:rPr lang="ru-RU" sz="2400" dirty="0" smtClean="0">
              <a:solidFill>
                <a:schemeClr val="tx1"/>
              </a:solidFill>
            </a:rPr>
            <a:t>(ст. 1. Понятие «инвалид», основания определения группы инвалидности).</a:t>
          </a:r>
          <a:endParaRPr lang="ru-RU" sz="2400" b="0" dirty="0" smtClean="0">
            <a:solidFill>
              <a:schemeClr val="tx1"/>
            </a:solidFill>
          </a:endParaRPr>
        </a:p>
      </dgm:t>
    </dgm:pt>
    <dgm:pt modelId="{E4C21115-8969-450E-AD8C-C6AFBEAB19A2}" type="parTrans" cxnId="{984B05CD-8088-4A92-BE8F-EE4DC1D77EEF}">
      <dgm:prSet/>
      <dgm:spPr/>
      <dgm:t>
        <a:bodyPr/>
        <a:lstStyle/>
        <a:p>
          <a:endParaRPr lang="ru-RU"/>
        </a:p>
      </dgm:t>
    </dgm:pt>
    <dgm:pt modelId="{C760DAD9-4CE2-49FD-A28A-0BCF23C6C665}" type="sibTrans" cxnId="{984B05CD-8088-4A92-BE8F-EE4DC1D77EEF}">
      <dgm:prSet/>
      <dgm:spPr/>
      <dgm:t>
        <a:bodyPr/>
        <a:lstStyle/>
        <a:p>
          <a:endParaRPr lang="ru-RU"/>
        </a:p>
      </dgm:t>
    </dgm:pt>
    <dgm:pt modelId="{4EFB5B9F-62F7-4EC4-9BA4-F4B37BACF93A}" type="pres">
      <dgm:prSet presAssocID="{D5E26117-2412-416F-8A5A-6F93BB932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E24E6-BB6F-4924-A0EE-884D02C0DB04}" type="pres">
      <dgm:prSet presAssocID="{71E0A657-2650-4BD2-AA4B-1E72CAD18D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6C82FC-6E42-4D19-96D6-92085F2B7479}" type="presOf" srcId="{D5E26117-2412-416F-8A5A-6F93BB932DE7}" destId="{4EFB5B9F-62F7-4EC4-9BA4-F4B37BACF93A}" srcOrd="0" destOrd="0" presId="urn:microsoft.com/office/officeart/2005/8/layout/vList2"/>
    <dgm:cxn modelId="{984B05CD-8088-4A92-BE8F-EE4DC1D77EEF}" srcId="{D5E26117-2412-416F-8A5A-6F93BB932DE7}" destId="{71E0A657-2650-4BD2-AA4B-1E72CAD18DC6}" srcOrd="0" destOrd="0" parTransId="{E4C21115-8969-450E-AD8C-C6AFBEAB19A2}" sibTransId="{C760DAD9-4CE2-49FD-A28A-0BCF23C6C665}"/>
    <dgm:cxn modelId="{AF07EB0B-A284-4B29-8A8D-D16305130B39}" type="presOf" srcId="{71E0A657-2650-4BD2-AA4B-1E72CAD18DC6}" destId="{00CE24E6-BB6F-4924-A0EE-884D02C0DB04}" srcOrd="0" destOrd="0" presId="urn:microsoft.com/office/officeart/2005/8/layout/vList2"/>
    <dgm:cxn modelId="{F021CDF7-F8EC-427C-8E08-4BAF60F4AC18}" type="presParOf" srcId="{4EFB5B9F-62F7-4EC4-9BA4-F4B37BACF93A}" destId="{00CE24E6-BB6F-4924-A0EE-884D02C0DB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8FB8359-FBE1-4A28-87A1-867B84C0B4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300A4-BE81-4FCF-8323-3DD83F89472F}">
      <dgm:prSet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600" i="1" dirty="0" smtClean="0">
              <a:solidFill>
                <a:schemeClr val="tx1"/>
              </a:solidFill>
            </a:rPr>
            <a:t>Инвалид</a:t>
          </a:r>
          <a:r>
            <a:rPr lang="ru-RU" sz="2600" dirty="0" smtClean="0">
              <a:solidFill>
                <a:schemeClr val="tx1"/>
              </a:solidFill>
            </a:rPr>
            <a:t> – 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защиты.</a:t>
          </a:r>
        </a:p>
      </dgm:t>
    </dgm:pt>
    <dgm:pt modelId="{5EA04F55-057F-4A30-B588-DB7455096919}" type="parTrans" cxnId="{BE334388-9735-4038-B2AC-5BAFA791C7AB}">
      <dgm:prSet/>
      <dgm:spPr/>
      <dgm:t>
        <a:bodyPr/>
        <a:lstStyle/>
        <a:p>
          <a:endParaRPr lang="ru-RU"/>
        </a:p>
      </dgm:t>
    </dgm:pt>
    <dgm:pt modelId="{C9F11293-BA63-494D-8E79-DDAAF472B2D2}" type="sibTrans" cxnId="{BE334388-9735-4038-B2AC-5BAFA791C7AB}">
      <dgm:prSet/>
      <dgm:spPr/>
      <dgm:t>
        <a:bodyPr/>
        <a:lstStyle/>
        <a:p>
          <a:endParaRPr lang="ru-RU"/>
        </a:p>
      </dgm:t>
    </dgm:pt>
    <dgm:pt modelId="{ECD0ACDF-E6FB-44C9-946F-1B0453A23D84}" type="pres">
      <dgm:prSet presAssocID="{F8FB8359-FBE1-4A28-87A1-867B84C0B4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F23C7-3BBD-4AA9-96E8-81E5CAA755AC}" type="pres">
      <dgm:prSet presAssocID="{B58300A4-BE81-4FCF-8323-3DD83F89472F}" presName="parentText" presStyleLbl="node1" presStyleIdx="0" presStyleCnt="1" custScaleY="1100552" custLinFactNeighborX="-1254" custLinFactNeighborY="-24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334388-9735-4038-B2AC-5BAFA791C7AB}" srcId="{F8FB8359-FBE1-4A28-87A1-867B84C0B413}" destId="{B58300A4-BE81-4FCF-8323-3DD83F89472F}" srcOrd="0" destOrd="0" parTransId="{5EA04F55-057F-4A30-B588-DB7455096919}" sibTransId="{C9F11293-BA63-494D-8E79-DDAAF472B2D2}"/>
    <dgm:cxn modelId="{129E0FF7-03D9-41D0-BF07-895644668885}" type="presOf" srcId="{B58300A4-BE81-4FCF-8323-3DD83F89472F}" destId="{9D7F23C7-3BBD-4AA9-96E8-81E5CAA755AC}" srcOrd="0" destOrd="0" presId="urn:microsoft.com/office/officeart/2005/8/layout/vList2"/>
    <dgm:cxn modelId="{64BDC5A6-AC52-4DEE-A751-9C2B7A4CCFE8}" type="presOf" srcId="{F8FB8359-FBE1-4A28-87A1-867B84C0B413}" destId="{ECD0ACDF-E6FB-44C9-946F-1B0453A23D84}" srcOrd="0" destOrd="0" presId="urn:microsoft.com/office/officeart/2005/8/layout/vList2"/>
    <dgm:cxn modelId="{143E4EA1-56F6-497E-9C2F-39F61030A899}" type="presParOf" srcId="{ECD0ACDF-E6FB-44C9-946F-1B0453A23D84}" destId="{9D7F23C7-3BBD-4AA9-96E8-81E5CAA755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5E26117-2412-416F-8A5A-6F93BB932D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E0A657-2650-4BD2-AA4B-1E72CAD18DC6}">
      <dgm:prSet custT="1"/>
      <dgm:spPr>
        <a:solidFill>
          <a:schemeClr val="bg1"/>
        </a:solidFill>
        <a:ln w="19050"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600" dirty="0" smtClean="0">
              <a:solidFill>
                <a:schemeClr val="tx1"/>
              </a:solidFill>
            </a:rPr>
            <a:t>Индивидуальная программа реабилитации</a:t>
          </a:r>
          <a:endParaRPr lang="ru-RU" sz="2600" b="0" dirty="0" smtClean="0">
            <a:solidFill>
              <a:schemeClr val="tx1"/>
            </a:solidFill>
          </a:endParaRPr>
        </a:p>
      </dgm:t>
    </dgm:pt>
    <dgm:pt modelId="{E4C21115-8969-450E-AD8C-C6AFBEAB19A2}" type="parTrans" cxnId="{984B05CD-8088-4A92-BE8F-EE4DC1D77EEF}">
      <dgm:prSet/>
      <dgm:spPr/>
      <dgm:t>
        <a:bodyPr/>
        <a:lstStyle/>
        <a:p>
          <a:endParaRPr lang="ru-RU"/>
        </a:p>
      </dgm:t>
    </dgm:pt>
    <dgm:pt modelId="{C760DAD9-4CE2-49FD-A28A-0BCF23C6C665}" type="sibTrans" cxnId="{984B05CD-8088-4A92-BE8F-EE4DC1D77EEF}">
      <dgm:prSet/>
      <dgm:spPr/>
      <dgm:t>
        <a:bodyPr/>
        <a:lstStyle/>
        <a:p>
          <a:endParaRPr lang="ru-RU"/>
        </a:p>
      </dgm:t>
    </dgm:pt>
    <dgm:pt modelId="{4EFB5B9F-62F7-4EC4-9BA4-F4B37BACF93A}" type="pres">
      <dgm:prSet presAssocID="{D5E26117-2412-416F-8A5A-6F93BB932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E24E6-BB6F-4924-A0EE-884D02C0DB04}" type="pres">
      <dgm:prSet presAssocID="{71E0A657-2650-4BD2-AA4B-1E72CAD18D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F7A94E-BB45-4C2C-9AEF-66D08FF6FB28}" type="presOf" srcId="{D5E26117-2412-416F-8A5A-6F93BB932DE7}" destId="{4EFB5B9F-62F7-4EC4-9BA4-F4B37BACF93A}" srcOrd="0" destOrd="0" presId="urn:microsoft.com/office/officeart/2005/8/layout/vList2"/>
    <dgm:cxn modelId="{984B05CD-8088-4A92-BE8F-EE4DC1D77EEF}" srcId="{D5E26117-2412-416F-8A5A-6F93BB932DE7}" destId="{71E0A657-2650-4BD2-AA4B-1E72CAD18DC6}" srcOrd="0" destOrd="0" parTransId="{E4C21115-8969-450E-AD8C-C6AFBEAB19A2}" sibTransId="{C760DAD9-4CE2-49FD-A28A-0BCF23C6C665}"/>
    <dgm:cxn modelId="{849A9FA8-5E2A-455C-ACFA-49668D82DC29}" type="presOf" srcId="{71E0A657-2650-4BD2-AA4B-1E72CAD18DC6}" destId="{00CE24E6-BB6F-4924-A0EE-884D02C0DB04}" srcOrd="0" destOrd="0" presId="urn:microsoft.com/office/officeart/2005/8/layout/vList2"/>
    <dgm:cxn modelId="{1AB1D625-4764-4D66-BDD4-A877EDC4E470}" type="presParOf" srcId="{4EFB5B9F-62F7-4EC4-9BA4-F4B37BACF93A}" destId="{00CE24E6-BB6F-4924-A0EE-884D02C0DB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BAA665-FE63-48E3-89CC-B11D58F8F1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245DAB-945C-4296-9A15-69971A3584EA}">
      <dgm:prSet custT="1"/>
      <dgm:spPr>
        <a:noFill/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r" rtl="0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Constantia" pitchFamily="18" charset="0"/>
            </a:rPr>
            <a:t>Малышев Алексей Иванович</a:t>
          </a:r>
          <a:br>
            <a:rPr lang="ru-RU" sz="2000" dirty="0" smtClean="0">
              <a:solidFill>
                <a:schemeClr val="tx1"/>
              </a:solidFill>
              <a:latin typeface="Constantia" pitchFamily="18" charset="0"/>
            </a:rPr>
          </a:br>
          <a:r>
            <a:rPr lang="ru-RU" sz="2000" dirty="0" smtClean="0">
              <a:solidFill>
                <a:schemeClr val="tx1"/>
              </a:solidFill>
              <a:latin typeface="Constantia" pitchFamily="18" charset="0"/>
            </a:rPr>
            <a:t>кандидат педагогических наук, доцент</a:t>
          </a:r>
        </a:p>
        <a:p>
          <a:pPr algn="r" rtl="0"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solidFill>
                <a:schemeClr val="tx1"/>
              </a:solidFill>
              <a:latin typeface="Constantia" pitchFamily="18" charset="0"/>
            </a:rPr>
            <a:t>Malyshevalexey@rambler.ru</a:t>
          </a:r>
          <a:endParaRPr lang="ru-RU" sz="2000" dirty="0" smtClean="0">
            <a:solidFill>
              <a:schemeClr val="tx1"/>
            </a:solidFill>
            <a:latin typeface="Constantia" pitchFamily="18" charset="0"/>
          </a:endParaRPr>
        </a:p>
        <a:p>
          <a:pPr algn="r" rtl="0">
            <a:lnSpc>
              <a:spcPct val="100000"/>
            </a:lnSpc>
            <a:spcAft>
              <a:spcPts val="0"/>
            </a:spcAft>
          </a:pPr>
          <a:endParaRPr lang="ru-RU" sz="1800" dirty="0">
            <a:solidFill>
              <a:schemeClr val="tx1"/>
            </a:solidFill>
            <a:latin typeface="Constantia" pitchFamily="18" charset="0"/>
          </a:endParaRPr>
        </a:p>
      </dgm:t>
    </dgm:pt>
    <dgm:pt modelId="{3D2789A3-E605-4A6F-B0F6-D18370439255}" type="parTrans" cxnId="{B07FA6E8-CF57-4B46-9660-C414D9D9EC75}">
      <dgm:prSet/>
      <dgm:spPr/>
      <dgm:t>
        <a:bodyPr/>
        <a:lstStyle/>
        <a:p>
          <a:endParaRPr lang="ru-RU"/>
        </a:p>
      </dgm:t>
    </dgm:pt>
    <dgm:pt modelId="{2130AC3B-3FF4-4B9E-943C-9C7037771746}" type="sibTrans" cxnId="{B07FA6E8-CF57-4B46-9660-C414D9D9EC75}">
      <dgm:prSet/>
      <dgm:spPr/>
      <dgm:t>
        <a:bodyPr/>
        <a:lstStyle/>
        <a:p>
          <a:endParaRPr lang="ru-RU"/>
        </a:p>
      </dgm:t>
    </dgm:pt>
    <dgm:pt modelId="{EAD5CED4-3866-4968-B71D-DFC5EB58CC7F}" type="pres">
      <dgm:prSet presAssocID="{A1BAA665-FE63-48E3-89CC-B11D58F8F1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28D8FA-F795-445B-A01C-1806985F39E1}" type="pres">
      <dgm:prSet presAssocID="{CA245DAB-945C-4296-9A15-69971A3584EA}" presName="parentText" presStyleLbl="node1" presStyleIdx="0" presStyleCnt="1" custScaleY="270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2B7805-90BF-47AA-8778-906F17BB10B3}" type="presOf" srcId="{CA245DAB-945C-4296-9A15-69971A3584EA}" destId="{8828D8FA-F795-445B-A01C-1806985F39E1}" srcOrd="0" destOrd="0" presId="urn:microsoft.com/office/officeart/2005/8/layout/vList2"/>
    <dgm:cxn modelId="{B07FA6E8-CF57-4B46-9660-C414D9D9EC75}" srcId="{A1BAA665-FE63-48E3-89CC-B11D58F8F12F}" destId="{CA245DAB-945C-4296-9A15-69971A3584EA}" srcOrd="0" destOrd="0" parTransId="{3D2789A3-E605-4A6F-B0F6-D18370439255}" sibTransId="{2130AC3B-3FF4-4B9E-943C-9C7037771746}"/>
    <dgm:cxn modelId="{3F22704E-F846-4924-8068-215C3FCA0556}" type="presOf" srcId="{A1BAA665-FE63-48E3-89CC-B11D58F8F12F}" destId="{EAD5CED4-3866-4968-B71D-DFC5EB58CC7F}" srcOrd="0" destOrd="0" presId="urn:microsoft.com/office/officeart/2005/8/layout/vList2"/>
    <dgm:cxn modelId="{68508C1C-8A04-4C77-B7D8-7F2DF1B5031E}" type="presParOf" srcId="{EAD5CED4-3866-4968-B71D-DFC5EB58CC7F}" destId="{8828D8FA-F795-445B-A01C-1806985F39E1}" srcOrd="0" destOrd="0" presId="urn:microsoft.com/office/officeart/2005/8/layout/vList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8FB8359-FBE1-4A28-87A1-867B84C0B4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300A4-BE81-4FCF-8323-3DD83F89472F}">
      <dgm:prSet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solidFill>
                <a:schemeClr val="tx1"/>
              </a:solidFill>
            </a:rPr>
            <a:t>комплекс оптимальных для инвалида реабилитационных мероприятий, включающий в себя отдельные виды, формы, объемы, сроки и порядок реализации медицинских, профессиональных и других реабилитационных мер, направленных на восстановление, компенсацию нарушенных функций организма, формирование, восстановление, компенсацию способностей инвалида к выполнению определенных видов деятельности.</a:t>
          </a:r>
          <a:endParaRPr lang="ru-RU" sz="2400" dirty="0" smtClean="0">
            <a:solidFill>
              <a:schemeClr val="tx1"/>
            </a:solidFill>
          </a:endParaRPr>
        </a:p>
      </dgm:t>
    </dgm:pt>
    <dgm:pt modelId="{5EA04F55-057F-4A30-B588-DB7455096919}" type="parTrans" cxnId="{BE334388-9735-4038-B2AC-5BAFA791C7AB}">
      <dgm:prSet/>
      <dgm:spPr/>
      <dgm:t>
        <a:bodyPr/>
        <a:lstStyle/>
        <a:p>
          <a:endParaRPr lang="ru-RU"/>
        </a:p>
      </dgm:t>
    </dgm:pt>
    <dgm:pt modelId="{C9F11293-BA63-494D-8E79-DDAAF472B2D2}" type="sibTrans" cxnId="{BE334388-9735-4038-B2AC-5BAFA791C7AB}">
      <dgm:prSet/>
      <dgm:spPr/>
      <dgm:t>
        <a:bodyPr/>
        <a:lstStyle/>
        <a:p>
          <a:endParaRPr lang="ru-RU"/>
        </a:p>
      </dgm:t>
    </dgm:pt>
    <dgm:pt modelId="{ECD0ACDF-E6FB-44C9-946F-1B0453A23D84}" type="pres">
      <dgm:prSet presAssocID="{F8FB8359-FBE1-4A28-87A1-867B84C0B4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F23C7-3BBD-4AA9-96E8-81E5CAA755AC}" type="pres">
      <dgm:prSet presAssocID="{B58300A4-BE81-4FCF-8323-3DD83F89472F}" presName="parentText" presStyleLbl="node1" presStyleIdx="0" presStyleCnt="1" custScaleX="104432" custScaleY="1246957" custLinFactNeighborX="-1254" custLinFactNeighborY="-24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591435-DB3C-40C3-88B5-AFDAA6979D30}" type="presOf" srcId="{F8FB8359-FBE1-4A28-87A1-867B84C0B413}" destId="{ECD0ACDF-E6FB-44C9-946F-1B0453A23D84}" srcOrd="0" destOrd="0" presId="urn:microsoft.com/office/officeart/2005/8/layout/vList2"/>
    <dgm:cxn modelId="{BE334388-9735-4038-B2AC-5BAFA791C7AB}" srcId="{F8FB8359-FBE1-4A28-87A1-867B84C0B413}" destId="{B58300A4-BE81-4FCF-8323-3DD83F89472F}" srcOrd="0" destOrd="0" parTransId="{5EA04F55-057F-4A30-B588-DB7455096919}" sibTransId="{C9F11293-BA63-494D-8E79-DDAAF472B2D2}"/>
    <dgm:cxn modelId="{92B29D8C-1291-4C09-B86B-AB3732FC3D1F}" type="presOf" srcId="{B58300A4-BE81-4FCF-8323-3DD83F89472F}" destId="{9D7F23C7-3BBD-4AA9-96E8-81E5CAA755AC}" srcOrd="0" destOrd="0" presId="urn:microsoft.com/office/officeart/2005/8/layout/vList2"/>
    <dgm:cxn modelId="{532A026E-C3AE-4804-A655-654510AE22DD}" type="presParOf" srcId="{ECD0ACDF-E6FB-44C9-946F-1B0453A23D84}" destId="{9D7F23C7-3BBD-4AA9-96E8-81E5CAA755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5E26117-2412-416F-8A5A-6F93BB932D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E0A657-2650-4BD2-AA4B-1E72CAD18DC6}">
      <dgm:prSet custT="1"/>
      <dgm:spPr>
        <a:solidFill>
          <a:schemeClr val="bg1"/>
        </a:solidFill>
        <a:ln w="19050"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0" dirty="0" smtClean="0">
              <a:solidFill>
                <a:schemeClr val="tx1"/>
              </a:solidFill>
            </a:rPr>
            <a:t>ФЗ от 24.11.1995 №181-ФЗ «О социальной защите инвалидов в Российской Федерации»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0" dirty="0" smtClean="0">
              <a:solidFill>
                <a:schemeClr val="tx1"/>
              </a:solidFill>
            </a:rPr>
            <a:t>(ст. 9. </a:t>
          </a:r>
          <a:r>
            <a:rPr lang="ru-RU" sz="2400" dirty="0" smtClean="0">
              <a:solidFill>
                <a:schemeClr val="tx1"/>
              </a:solidFill>
            </a:rPr>
            <a:t>Понятие реабилитации и </a:t>
          </a:r>
          <a:r>
            <a:rPr lang="ru-RU" sz="2400" dirty="0" err="1" smtClean="0">
              <a:solidFill>
                <a:schemeClr val="tx1"/>
              </a:solidFill>
            </a:rPr>
            <a:t>абилитации</a:t>
          </a:r>
          <a:r>
            <a:rPr lang="ru-RU" sz="2400" dirty="0" smtClean="0">
              <a:solidFill>
                <a:schemeClr val="tx1"/>
              </a:solidFill>
            </a:rPr>
            <a:t> инвалидов</a:t>
          </a:r>
          <a:r>
            <a:rPr lang="ru-RU" sz="2400" b="0" dirty="0" smtClean="0">
              <a:solidFill>
                <a:schemeClr val="tx1"/>
              </a:solidFill>
            </a:rPr>
            <a:t>)</a:t>
          </a:r>
          <a:endParaRPr lang="ru-RU" sz="2000" b="0" dirty="0" smtClean="0">
            <a:solidFill>
              <a:schemeClr val="tx1"/>
            </a:solidFill>
          </a:endParaRPr>
        </a:p>
      </dgm:t>
    </dgm:pt>
    <dgm:pt modelId="{E4C21115-8969-450E-AD8C-C6AFBEAB19A2}" type="parTrans" cxnId="{984B05CD-8088-4A92-BE8F-EE4DC1D77EEF}">
      <dgm:prSet/>
      <dgm:spPr/>
      <dgm:t>
        <a:bodyPr/>
        <a:lstStyle/>
        <a:p>
          <a:endParaRPr lang="ru-RU"/>
        </a:p>
      </dgm:t>
    </dgm:pt>
    <dgm:pt modelId="{C760DAD9-4CE2-49FD-A28A-0BCF23C6C665}" type="sibTrans" cxnId="{984B05CD-8088-4A92-BE8F-EE4DC1D77EEF}">
      <dgm:prSet/>
      <dgm:spPr/>
      <dgm:t>
        <a:bodyPr/>
        <a:lstStyle/>
        <a:p>
          <a:endParaRPr lang="ru-RU"/>
        </a:p>
      </dgm:t>
    </dgm:pt>
    <dgm:pt modelId="{4EFB5B9F-62F7-4EC4-9BA4-F4B37BACF93A}" type="pres">
      <dgm:prSet presAssocID="{D5E26117-2412-416F-8A5A-6F93BB932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E24E6-BB6F-4924-A0EE-884D02C0DB04}" type="pres">
      <dgm:prSet presAssocID="{71E0A657-2650-4BD2-AA4B-1E72CAD18D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4B05CD-8088-4A92-BE8F-EE4DC1D77EEF}" srcId="{D5E26117-2412-416F-8A5A-6F93BB932DE7}" destId="{71E0A657-2650-4BD2-AA4B-1E72CAD18DC6}" srcOrd="0" destOrd="0" parTransId="{E4C21115-8969-450E-AD8C-C6AFBEAB19A2}" sibTransId="{C760DAD9-4CE2-49FD-A28A-0BCF23C6C665}"/>
    <dgm:cxn modelId="{486798F4-42DD-4360-9F28-2D1A709BC207}" type="presOf" srcId="{71E0A657-2650-4BD2-AA4B-1E72CAD18DC6}" destId="{00CE24E6-BB6F-4924-A0EE-884D02C0DB04}" srcOrd="0" destOrd="0" presId="urn:microsoft.com/office/officeart/2005/8/layout/vList2"/>
    <dgm:cxn modelId="{E28515DC-6B09-42C8-8CAC-5D0A68E86C32}" type="presOf" srcId="{D5E26117-2412-416F-8A5A-6F93BB932DE7}" destId="{4EFB5B9F-62F7-4EC4-9BA4-F4B37BACF93A}" srcOrd="0" destOrd="0" presId="urn:microsoft.com/office/officeart/2005/8/layout/vList2"/>
    <dgm:cxn modelId="{B716C117-A43E-479B-9B48-08C6E4381A35}" type="presParOf" srcId="{4EFB5B9F-62F7-4EC4-9BA4-F4B37BACF93A}" destId="{00CE24E6-BB6F-4924-A0EE-884D02C0DB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8FB8359-FBE1-4A28-87A1-867B84C0B4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300A4-BE81-4FCF-8323-3DD83F89472F}">
      <dgm:prSet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i="1" dirty="0" smtClean="0">
              <a:solidFill>
                <a:schemeClr val="tx1"/>
              </a:solidFill>
            </a:rPr>
            <a:t>Реабилитация инвалидов</a:t>
          </a:r>
          <a:r>
            <a:rPr lang="ru-RU" sz="2800" dirty="0" smtClean="0">
              <a:solidFill>
                <a:schemeClr val="tx1"/>
              </a:solidFill>
            </a:rPr>
            <a:t> – система и процесс полного или частичного восстановления способностей инвалидов к бытовой, общественной, профессиональной и иной деятельности. </a:t>
          </a:r>
        </a:p>
      </dgm:t>
    </dgm:pt>
    <dgm:pt modelId="{5EA04F55-057F-4A30-B588-DB7455096919}" type="parTrans" cxnId="{BE334388-9735-4038-B2AC-5BAFA791C7AB}">
      <dgm:prSet/>
      <dgm:spPr/>
      <dgm:t>
        <a:bodyPr/>
        <a:lstStyle/>
        <a:p>
          <a:endParaRPr lang="ru-RU"/>
        </a:p>
      </dgm:t>
    </dgm:pt>
    <dgm:pt modelId="{C9F11293-BA63-494D-8E79-DDAAF472B2D2}" type="sibTrans" cxnId="{BE334388-9735-4038-B2AC-5BAFA791C7AB}">
      <dgm:prSet/>
      <dgm:spPr/>
      <dgm:t>
        <a:bodyPr/>
        <a:lstStyle/>
        <a:p>
          <a:endParaRPr lang="ru-RU"/>
        </a:p>
      </dgm:t>
    </dgm:pt>
    <dgm:pt modelId="{ECD0ACDF-E6FB-44C9-946F-1B0453A23D84}" type="pres">
      <dgm:prSet presAssocID="{F8FB8359-FBE1-4A28-87A1-867B84C0B4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F23C7-3BBD-4AA9-96E8-81E5CAA755AC}" type="pres">
      <dgm:prSet presAssocID="{B58300A4-BE81-4FCF-8323-3DD83F89472F}" presName="parentText" presStyleLbl="node1" presStyleIdx="0" presStyleCnt="1" custScaleY="1100552" custLinFactNeighborX="-1254" custLinFactNeighborY="-24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2173C3-BEF6-4FEF-B25E-D30C2B29B5BA}" type="presOf" srcId="{B58300A4-BE81-4FCF-8323-3DD83F89472F}" destId="{9D7F23C7-3BBD-4AA9-96E8-81E5CAA755AC}" srcOrd="0" destOrd="0" presId="urn:microsoft.com/office/officeart/2005/8/layout/vList2"/>
    <dgm:cxn modelId="{07DC5C6F-8298-4B9A-9F86-79A4422F981D}" type="presOf" srcId="{F8FB8359-FBE1-4A28-87A1-867B84C0B413}" destId="{ECD0ACDF-E6FB-44C9-946F-1B0453A23D84}" srcOrd="0" destOrd="0" presId="urn:microsoft.com/office/officeart/2005/8/layout/vList2"/>
    <dgm:cxn modelId="{BE334388-9735-4038-B2AC-5BAFA791C7AB}" srcId="{F8FB8359-FBE1-4A28-87A1-867B84C0B413}" destId="{B58300A4-BE81-4FCF-8323-3DD83F89472F}" srcOrd="0" destOrd="0" parTransId="{5EA04F55-057F-4A30-B588-DB7455096919}" sibTransId="{C9F11293-BA63-494D-8E79-DDAAF472B2D2}"/>
    <dgm:cxn modelId="{0984F240-9CDF-4788-A043-D36E825405DE}" type="presParOf" srcId="{ECD0ACDF-E6FB-44C9-946F-1B0453A23D84}" destId="{9D7F23C7-3BBD-4AA9-96E8-81E5CAA755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5E26117-2412-416F-8A5A-6F93BB932D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E0A657-2650-4BD2-AA4B-1E72CAD18DC6}">
      <dgm:prSet custT="1"/>
      <dgm:spPr>
        <a:solidFill>
          <a:schemeClr val="bg1"/>
        </a:solidFill>
        <a:ln w="19050"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600" dirty="0" smtClean="0">
              <a:solidFill>
                <a:schemeClr val="tx1"/>
              </a:solidFill>
            </a:rPr>
            <a:t>Основные направления реабилитации инвалидов:</a:t>
          </a:r>
          <a:endParaRPr lang="ru-RU" sz="2600" b="0" dirty="0" smtClean="0">
            <a:solidFill>
              <a:schemeClr val="tx1"/>
            </a:solidFill>
          </a:endParaRPr>
        </a:p>
      </dgm:t>
    </dgm:pt>
    <dgm:pt modelId="{E4C21115-8969-450E-AD8C-C6AFBEAB19A2}" type="parTrans" cxnId="{984B05CD-8088-4A92-BE8F-EE4DC1D77EEF}">
      <dgm:prSet/>
      <dgm:spPr/>
      <dgm:t>
        <a:bodyPr/>
        <a:lstStyle/>
        <a:p>
          <a:endParaRPr lang="ru-RU"/>
        </a:p>
      </dgm:t>
    </dgm:pt>
    <dgm:pt modelId="{C760DAD9-4CE2-49FD-A28A-0BCF23C6C665}" type="sibTrans" cxnId="{984B05CD-8088-4A92-BE8F-EE4DC1D77EEF}">
      <dgm:prSet/>
      <dgm:spPr/>
      <dgm:t>
        <a:bodyPr/>
        <a:lstStyle/>
        <a:p>
          <a:endParaRPr lang="ru-RU"/>
        </a:p>
      </dgm:t>
    </dgm:pt>
    <dgm:pt modelId="{4EFB5B9F-62F7-4EC4-9BA4-F4B37BACF93A}" type="pres">
      <dgm:prSet presAssocID="{D5E26117-2412-416F-8A5A-6F93BB932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E24E6-BB6F-4924-A0EE-884D02C0DB04}" type="pres">
      <dgm:prSet presAssocID="{71E0A657-2650-4BD2-AA4B-1E72CAD18D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1C0A7B-3CD6-4ACC-A12E-359E7EF70F22}" type="presOf" srcId="{71E0A657-2650-4BD2-AA4B-1E72CAD18DC6}" destId="{00CE24E6-BB6F-4924-A0EE-884D02C0DB04}" srcOrd="0" destOrd="0" presId="urn:microsoft.com/office/officeart/2005/8/layout/vList2"/>
    <dgm:cxn modelId="{DD47F196-AFBD-49FB-B214-7796A86FB630}" type="presOf" srcId="{D5E26117-2412-416F-8A5A-6F93BB932DE7}" destId="{4EFB5B9F-62F7-4EC4-9BA4-F4B37BACF93A}" srcOrd="0" destOrd="0" presId="urn:microsoft.com/office/officeart/2005/8/layout/vList2"/>
    <dgm:cxn modelId="{984B05CD-8088-4A92-BE8F-EE4DC1D77EEF}" srcId="{D5E26117-2412-416F-8A5A-6F93BB932DE7}" destId="{71E0A657-2650-4BD2-AA4B-1E72CAD18DC6}" srcOrd="0" destOrd="0" parTransId="{E4C21115-8969-450E-AD8C-C6AFBEAB19A2}" sibTransId="{C760DAD9-4CE2-49FD-A28A-0BCF23C6C665}"/>
    <dgm:cxn modelId="{0B2B152E-C48C-4729-82D0-43922B4BAB5B}" type="presParOf" srcId="{4EFB5B9F-62F7-4EC4-9BA4-F4B37BACF93A}" destId="{00CE24E6-BB6F-4924-A0EE-884D02C0DB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8FB8359-FBE1-4A28-87A1-867B84C0B4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300A4-BE81-4FCF-8323-3DD83F89472F}">
      <dgm:prSet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0" dirty="0" smtClean="0">
              <a:solidFill>
                <a:schemeClr val="tx1"/>
              </a:solidFill>
              <a:latin typeface="+mn-lt"/>
            </a:rPr>
            <a:t>• </a:t>
          </a:r>
          <a:r>
            <a:rPr lang="ru-RU" sz="2400" u="sng" dirty="0" smtClean="0">
              <a:solidFill>
                <a:schemeClr val="tx1"/>
              </a:solidFill>
            </a:rPr>
            <a:t>медицинская реабилитация</a:t>
          </a:r>
          <a:r>
            <a:rPr lang="ru-RU" sz="2400" dirty="0" smtClean="0">
              <a:solidFill>
                <a:schemeClr val="tx1"/>
              </a:solidFill>
            </a:rPr>
            <a:t>, реконструктивная хирургия, протезирование и ортезирование, санаторно-курортное лечение;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0" dirty="0" smtClean="0">
              <a:solidFill>
                <a:schemeClr val="tx1"/>
              </a:solidFill>
              <a:latin typeface="+mn-lt"/>
            </a:rPr>
            <a:t>• </a:t>
          </a:r>
          <a:r>
            <a:rPr lang="ru-RU" sz="2400" dirty="0" smtClean="0">
              <a:solidFill>
                <a:schemeClr val="tx1"/>
              </a:solidFill>
            </a:rPr>
            <a:t>профессиональная ориентация, общее и профессиональное образование, профессиональное обучение, содействие в трудоустройстве (в том числе на специальных рабочих местах), производственная адаптация;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0" dirty="0" smtClean="0">
              <a:solidFill>
                <a:schemeClr val="tx1"/>
              </a:solidFill>
              <a:latin typeface="+mn-lt"/>
            </a:rPr>
            <a:t>• </a:t>
          </a:r>
          <a:r>
            <a:rPr lang="ru-RU" sz="2400" u="sng" dirty="0" smtClean="0">
              <a:solidFill>
                <a:schemeClr val="tx1"/>
              </a:solidFill>
            </a:rPr>
            <a:t>социально-средовая, социально-педагогическая, социально-психологическая и социокультурная реабилитация</a:t>
          </a:r>
          <a:r>
            <a:rPr lang="ru-RU" sz="2400" dirty="0" smtClean="0">
              <a:solidFill>
                <a:schemeClr val="tx1"/>
              </a:solidFill>
            </a:rPr>
            <a:t>, социально-бытовая адаптация;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0" dirty="0" smtClean="0">
              <a:solidFill>
                <a:schemeClr val="tx1"/>
              </a:solidFill>
              <a:latin typeface="+mn-lt"/>
            </a:rPr>
            <a:t>• </a:t>
          </a:r>
          <a:r>
            <a:rPr lang="ru-RU" sz="2400" dirty="0" smtClean="0">
              <a:solidFill>
                <a:schemeClr val="tx1"/>
              </a:solidFill>
            </a:rPr>
            <a:t>физкультурно-оздоровительные мероприятия, спорт.</a:t>
          </a:r>
        </a:p>
      </dgm:t>
    </dgm:pt>
    <dgm:pt modelId="{5EA04F55-057F-4A30-B588-DB7455096919}" type="parTrans" cxnId="{BE334388-9735-4038-B2AC-5BAFA791C7AB}">
      <dgm:prSet/>
      <dgm:spPr/>
      <dgm:t>
        <a:bodyPr/>
        <a:lstStyle/>
        <a:p>
          <a:endParaRPr lang="ru-RU"/>
        </a:p>
      </dgm:t>
    </dgm:pt>
    <dgm:pt modelId="{C9F11293-BA63-494D-8E79-DDAAF472B2D2}" type="sibTrans" cxnId="{BE334388-9735-4038-B2AC-5BAFA791C7AB}">
      <dgm:prSet/>
      <dgm:spPr/>
      <dgm:t>
        <a:bodyPr/>
        <a:lstStyle/>
        <a:p>
          <a:endParaRPr lang="ru-RU"/>
        </a:p>
      </dgm:t>
    </dgm:pt>
    <dgm:pt modelId="{ECD0ACDF-E6FB-44C9-946F-1B0453A23D84}" type="pres">
      <dgm:prSet presAssocID="{F8FB8359-FBE1-4A28-87A1-867B84C0B4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F23C7-3BBD-4AA9-96E8-81E5CAA755AC}" type="pres">
      <dgm:prSet presAssocID="{B58300A4-BE81-4FCF-8323-3DD83F89472F}" presName="parentText" presStyleLbl="node1" presStyleIdx="0" presStyleCnt="1" custScaleX="104432" custScaleY="1246957" custLinFactNeighborX="-1254" custLinFactNeighborY="-24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750B7A-E349-4C7E-A417-004806D088FA}" type="presOf" srcId="{F8FB8359-FBE1-4A28-87A1-867B84C0B413}" destId="{ECD0ACDF-E6FB-44C9-946F-1B0453A23D84}" srcOrd="0" destOrd="0" presId="urn:microsoft.com/office/officeart/2005/8/layout/vList2"/>
    <dgm:cxn modelId="{BE334388-9735-4038-B2AC-5BAFA791C7AB}" srcId="{F8FB8359-FBE1-4A28-87A1-867B84C0B413}" destId="{B58300A4-BE81-4FCF-8323-3DD83F89472F}" srcOrd="0" destOrd="0" parTransId="{5EA04F55-057F-4A30-B588-DB7455096919}" sibTransId="{C9F11293-BA63-494D-8E79-DDAAF472B2D2}"/>
    <dgm:cxn modelId="{C55855D2-0233-4F35-ABAF-0F76206AEE34}" type="presOf" srcId="{B58300A4-BE81-4FCF-8323-3DD83F89472F}" destId="{9D7F23C7-3BBD-4AA9-96E8-81E5CAA755AC}" srcOrd="0" destOrd="0" presId="urn:microsoft.com/office/officeart/2005/8/layout/vList2"/>
    <dgm:cxn modelId="{2EE05C3F-34B0-4133-BD09-35C036A56DAE}" type="presParOf" srcId="{ECD0ACDF-E6FB-44C9-946F-1B0453A23D84}" destId="{9D7F23C7-3BBD-4AA9-96E8-81E5CAA755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5E26117-2412-416F-8A5A-6F93BB932D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E0A657-2650-4BD2-AA4B-1E72CAD18DC6}">
      <dgm:prSet custT="1"/>
      <dgm:spPr>
        <a:solidFill>
          <a:schemeClr val="bg1"/>
        </a:solidFill>
        <a:ln w="19050"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solidFill>
                <a:schemeClr val="tx1"/>
              </a:solidFill>
            </a:rPr>
            <a:t>Медицинская реабилитация </a:t>
          </a:r>
          <a:endParaRPr lang="ru-RU" sz="3200" b="0" dirty="0" smtClean="0">
            <a:solidFill>
              <a:schemeClr val="tx1"/>
            </a:solidFill>
          </a:endParaRPr>
        </a:p>
      </dgm:t>
    </dgm:pt>
    <dgm:pt modelId="{E4C21115-8969-450E-AD8C-C6AFBEAB19A2}" type="parTrans" cxnId="{984B05CD-8088-4A92-BE8F-EE4DC1D77EEF}">
      <dgm:prSet/>
      <dgm:spPr/>
      <dgm:t>
        <a:bodyPr/>
        <a:lstStyle/>
        <a:p>
          <a:endParaRPr lang="ru-RU"/>
        </a:p>
      </dgm:t>
    </dgm:pt>
    <dgm:pt modelId="{C760DAD9-4CE2-49FD-A28A-0BCF23C6C665}" type="sibTrans" cxnId="{984B05CD-8088-4A92-BE8F-EE4DC1D77EEF}">
      <dgm:prSet/>
      <dgm:spPr/>
      <dgm:t>
        <a:bodyPr/>
        <a:lstStyle/>
        <a:p>
          <a:endParaRPr lang="ru-RU"/>
        </a:p>
      </dgm:t>
    </dgm:pt>
    <dgm:pt modelId="{4EFB5B9F-62F7-4EC4-9BA4-F4B37BACF93A}" type="pres">
      <dgm:prSet presAssocID="{D5E26117-2412-416F-8A5A-6F93BB932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E24E6-BB6F-4924-A0EE-884D02C0DB04}" type="pres">
      <dgm:prSet presAssocID="{71E0A657-2650-4BD2-AA4B-1E72CAD18D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55BAF8-7C38-4CB8-8523-59A5CA7C0E59}" type="presOf" srcId="{71E0A657-2650-4BD2-AA4B-1E72CAD18DC6}" destId="{00CE24E6-BB6F-4924-A0EE-884D02C0DB04}" srcOrd="0" destOrd="0" presId="urn:microsoft.com/office/officeart/2005/8/layout/vList2"/>
    <dgm:cxn modelId="{998CB43A-2E97-4B85-9D24-321727F3C1C9}" type="presOf" srcId="{D5E26117-2412-416F-8A5A-6F93BB932DE7}" destId="{4EFB5B9F-62F7-4EC4-9BA4-F4B37BACF93A}" srcOrd="0" destOrd="0" presId="urn:microsoft.com/office/officeart/2005/8/layout/vList2"/>
    <dgm:cxn modelId="{984B05CD-8088-4A92-BE8F-EE4DC1D77EEF}" srcId="{D5E26117-2412-416F-8A5A-6F93BB932DE7}" destId="{71E0A657-2650-4BD2-AA4B-1E72CAD18DC6}" srcOrd="0" destOrd="0" parTransId="{E4C21115-8969-450E-AD8C-C6AFBEAB19A2}" sibTransId="{C760DAD9-4CE2-49FD-A28A-0BCF23C6C665}"/>
    <dgm:cxn modelId="{5A2FBE0E-0979-4739-94E5-DBF089B6AA3B}" type="presParOf" srcId="{4EFB5B9F-62F7-4EC4-9BA4-F4B37BACF93A}" destId="{00CE24E6-BB6F-4924-A0EE-884D02C0DB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8FB8359-FBE1-4A28-87A1-867B84C0B4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300A4-BE81-4FCF-8323-3DD83F89472F}">
      <dgm:prSet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solidFill>
                <a:schemeClr val="tx1"/>
              </a:solidFill>
            </a:rPr>
            <a:t>Осуществляется в медицинских организациях и включает в себя комплексное применение природных лечебных факторов, лекарственной, немедикаментозной терапии и других методов.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400" dirty="0" smtClean="0">
            <a:solidFill>
              <a:schemeClr val="tx1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solidFill>
                <a:schemeClr val="tx1"/>
              </a:solidFill>
            </a:rPr>
            <a:t>Мероприятия по медицинской реабилитации, в которых нуждается инвалид (ребенок-инвалид), определяются в ИПР инвалида (ребенка-инвалида).</a:t>
          </a:r>
          <a:endParaRPr lang="ru-RU" sz="2400" dirty="0" smtClean="0">
            <a:solidFill>
              <a:schemeClr val="tx1"/>
            </a:solidFill>
          </a:endParaRPr>
        </a:p>
      </dgm:t>
    </dgm:pt>
    <dgm:pt modelId="{5EA04F55-057F-4A30-B588-DB7455096919}" type="parTrans" cxnId="{BE334388-9735-4038-B2AC-5BAFA791C7AB}">
      <dgm:prSet/>
      <dgm:spPr/>
      <dgm:t>
        <a:bodyPr/>
        <a:lstStyle/>
        <a:p>
          <a:endParaRPr lang="ru-RU"/>
        </a:p>
      </dgm:t>
    </dgm:pt>
    <dgm:pt modelId="{C9F11293-BA63-494D-8E79-DDAAF472B2D2}" type="sibTrans" cxnId="{BE334388-9735-4038-B2AC-5BAFA791C7AB}">
      <dgm:prSet/>
      <dgm:spPr/>
      <dgm:t>
        <a:bodyPr/>
        <a:lstStyle/>
        <a:p>
          <a:endParaRPr lang="ru-RU"/>
        </a:p>
      </dgm:t>
    </dgm:pt>
    <dgm:pt modelId="{ECD0ACDF-E6FB-44C9-946F-1B0453A23D84}" type="pres">
      <dgm:prSet presAssocID="{F8FB8359-FBE1-4A28-87A1-867B84C0B4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F23C7-3BBD-4AA9-96E8-81E5CAA755AC}" type="pres">
      <dgm:prSet presAssocID="{B58300A4-BE81-4FCF-8323-3DD83F89472F}" presName="parentText" presStyleLbl="node1" presStyleIdx="0" presStyleCnt="1" custScaleY="1002369" custLinFactNeighborX="-1254" custLinFactNeighborY="-24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FE7243-AE70-4C2C-8B3F-DD5514C1FE0F}" type="presOf" srcId="{F8FB8359-FBE1-4A28-87A1-867B84C0B413}" destId="{ECD0ACDF-E6FB-44C9-946F-1B0453A23D84}" srcOrd="0" destOrd="0" presId="urn:microsoft.com/office/officeart/2005/8/layout/vList2"/>
    <dgm:cxn modelId="{BE334388-9735-4038-B2AC-5BAFA791C7AB}" srcId="{F8FB8359-FBE1-4A28-87A1-867B84C0B413}" destId="{B58300A4-BE81-4FCF-8323-3DD83F89472F}" srcOrd="0" destOrd="0" parTransId="{5EA04F55-057F-4A30-B588-DB7455096919}" sibTransId="{C9F11293-BA63-494D-8E79-DDAAF472B2D2}"/>
    <dgm:cxn modelId="{31A78BBF-376A-456F-B67B-29729D792E48}" type="presOf" srcId="{B58300A4-BE81-4FCF-8323-3DD83F89472F}" destId="{9D7F23C7-3BBD-4AA9-96E8-81E5CAA755AC}" srcOrd="0" destOrd="0" presId="urn:microsoft.com/office/officeart/2005/8/layout/vList2"/>
    <dgm:cxn modelId="{075BE216-ED20-4A00-8875-E489762BDF93}" type="presParOf" srcId="{ECD0ACDF-E6FB-44C9-946F-1B0453A23D84}" destId="{9D7F23C7-3BBD-4AA9-96E8-81E5CAA755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5E26117-2412-416F-8A5A-6F93BB932D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E0A657-2650-4BD2-AA4B-1E72CAD18DC6}">
      <dgm:prSet custT="1"/>
      <dgm:spPr>
        <a:solidFill>
          <a:schemeClr val="bg1"/>
        </a:solidFill>
        <a:ln w="19050"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solidFill>
                <a:schemeClr val="tx1"/>
              </a:solidFill>
            </a:rPr>
            <a:t>Медицинская реабилитация </a:t>
          </a:r>
          <a:endParaRPr lang="ru-RU" sz="3200" b="0" dirty="0" smtClean="0">
            <a:solidFill>
              <a:schemeClr val="tx1"/>
            </a:solidFill>
          </a:endParaRPr>
        </a:p>
      </dgm:t>
    </dgm:pt>
    <dgm:pt modelId="{E4C21115-8969-450E-AD8C-C6AFBEAB19A2}" type="parTrans" cxnId="{984B05CD-8088-4A92-BE8F-EE4DC1D77EEF}">
      <dgm:prSet/>
      <dgm:spPr/>
      <dgm:t>
        <a:bodyPr/>
        <a:lstStyle/>
        <a:p>
          <a:endParaRPr lang="ru-RU"/>
        </a:p>
      </dgm:t>
    </dgm:pt>
    <dgm:pt modelId="{C760DAD9-4CE2-49FD-A28A-0BCF23C6C665}" type="sibTrans" cxnId="{984B05CD-8088-4A92-BE8F-EE4DC1D77EEF}">
      <dgm:prSet/>
      <dgm:spPr/>
      <dgm:t>
        <a:bodyPr/>
        <a:lstStyle/>
        <a:p>
          <a:endParaRPr lang="ru-RU"/>
        </a:p>
      </dgm:t>
    </dgm:pt>
    <dgm:pt modelId="{4EFB5B9F-62F7-4EC4-9BA4-F4B37BACF93A}" type="pres">
      <dgm:prSet presAssocID="{D5E26117-2412-416F-8A5A-6F93BB932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E24E6-BB6F-4924-A0EE-884D02C0DB04}" type="pres">
      <dgm:prSet presAssocID="{71E0A657-2650-4BD2-AA4B-1E72CAD18D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7CB3D9-350E-42F6-AEC8-FFD1A0200060}" type="presOf" srcId="{71E0A657-2650-4BD2-AA4B-1E72CAD18DC6}" destId="{00CE24E6-BB6F-4924-A0EE-884D02C0DB04}" srcOrd="0" destOrd="0" presId="urn:microsoft.com/office/officeart/2005/8/layout/vList2"/>
    <dgm:cxn modelId="{984B05CD-8088-4A92-BE8F-EE4DC1D77EEF}" srcId="{D5E26117-2412-416F-8A5A-6F93BB932DE7}" destId="{71E0A657-2650-4BD2-AA4B-1E72CAD18DC6}" srcOrd="0" destOrd="0" parTransId="{E4C21115-8969-450E-AD8C-C6AFBEAB19A2}" sibTransId="{C760DAD9-4CE2-49FD-A28A-0BCF23C6C665}"/>
    <dgm:cxn modelId="{DE5232EB-6D11-42CF-A752-B0333B431386}" type="presOf" srcId="{D5E26117-2412-416F-8A5A-6F93BB932DE7}" destId="{4EFB5B9F-62F7-4EC4-9BA4-F4B37BACF93A}" srcOrd="0" destOrd="0" presId="urn:microsoft.com/office/officeart/2005/8/layout/vList2"/>
    <dgm:cxn modelId="{9017A8D4-71C3-487F-B5F8-9129C756DA5F}" type="presParOf" srcId="{4EFB5B9F-62F7-4EC4-9BA4-F4B37BACF93A}" destId="{00CE24E6-BB6F-4924-A0EE-884D02C0DB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8FB8359-FBE1-4A28-87A1-867B84C0B4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300A4-BE81-4FCF-8323-3DD83F89472F}">
      <dgm:prSet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i="1" dirty="0" smtClean="0">
              <a:solidFill>
                <a:schemeClr val="tx1"/>
              </a:solidFill>
            </a:rPr>
            <a:t>Немедикаментозная терапия.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800" i="1" dirty="0" smtClean="0">
            <a:solidFill>
              <a:schemeClr val="tx1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</a:rPr>
            <a:t>Использование иных методов лечения, направленных на усиление компенсаторных механизмов, увеличения резервных возможностей организма, восстановления физической работоспособности. </a:t>
          </a:r>
          <a:endParaRPr lang="ru-RU" sz="2800" dirty="0" smtClean="0">
            <a:solidFill>
              <a:schemeClr val="tx1"/>
            </a:solidFill>
          </a:endParaRPr>
        </a:p>
      </dgm:t>
    </dgm:pt>
    <dgm:pt modelId="{5EA04F55-057F-4A30-B588-DB7455096919}" type="parTrans" cxnId="{BE334388-9735-4038-B2AC-5BAFA791C7AB}">
      <dgm:prSet/>
      <dgm:spPr/>
      <dgm:t>
        <a:bodyPr/>
        <a:lstStyle/>
        <a:p>
          <a:endParaRPr lang="ru-RU"/>
        </a:p>
      </dgm:t>
    </dgm:pt>
    <dgm:pt modelId="{C9F11293-BA63-494D-8E79-DDAAF472B2D2}" type="sibTrans" cxnId="{BE334388-9735-4038-B2AC-5BAFA791C7AB}">
      <dgm:prSet/>
      <dgm:spPr/>
      <dgm:t>
        <a:bodyPr/>
        <a:lstStyle/>
        <a:p>
          <a:endParaRPr lang="ru-RU"/>
        </a:p>
      </dgm:t>
    </dgm:pt>
    <dgm:pt modelId="{ECD0ACDF-E6FB-44C9-946F-1B0453A23D84}" type="pres">
      <dgm:prSet presAssocID="{F8FB8359-FBE1-4A28-87A1-867B84C0B4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F23C7-3BBD-4AA9-96E8-81E5CAA755AC}" type="pres">
      <dgm:prSet presAssocID="{B58300A4-BE81-4FCF-8323-3DD83F89472F}" presName="parentText" presStyleLbl="node1" presStyleIdx="0" presStyleCnt="1" custScaleY="1002369" custLinFactNeighborX="-1254" custLinFactNeighborY="-24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C775F6-23E9-450E-93F6-59393CB77AF9}" type="presOf" srcId="{F8FB8359-FBE1-4A28-87A1-867B84C0B413}" destId="{ECD0ACDF-E6FB-44C9-946F-1B0453A23D84}" srcOrd="0" destOrd="0" presId="urn:microsoft.com/office/officeart/2005/8/layout/vList2"/>
    <dgm:cxn modelId="{7D369869-FFB3-4239-91A7-2C6FCFCA8544}" type="presOf" srcId="{B58300A4-BE81-4FCF-8323-3DD83F89472F}" destId="{9D7F23C7-3BBD-4AA9-96E8-81E5CAA755AC}" srcOrd="0" destOrd="0" presId="urn:microsoft.com/office/officeart/2005/8/layout/vList2"/>
    <dgm:cxn modelId="{BE334388-9735-4038-B2AC-5BAFA791C7AB}" srcId="{F8FB8359-FBE1-4A28-87A1-867B84C0B413}" destId="{B58300A4-BE81-4FCF-8323-3DD83F89472F}" srcOrd="0" destOrd="0" parTransId="{5EA04F55-057F-4A30-B588-DB7455096919}" sibTransId="{C9F11293-BA63-494D-8E79-DDAAF472B2D2}"/>
    <dgm:cxn modelId="{943B53BF-6F1A-4E99-8205-3C380B201BE3}" type="presParOf" srcId="{ECD0ACDF-E6FB-44C9-946F-1B0453A23D84}" destId="{9D7F23C7-3BBD-4AA9-96E8-81E5CAA755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5E26117-2412-416F-8A5A-6F93BB932D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E0A657-2650-4BD2-AA4B-1E72CAD18DC6}">
      <dgm:prSet custT="1"/>
      <dgm:spPr>
        <a:solidFill>
          <a:schemeClr val="bg1"/>
        </a:solidFill>
        <a:ln w="19050"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solidFill>
                <a:schemeClr val="tx1"/>
              </a:solidFill>
            </a:rPr>
            <a:t>Санаторно-курортное лечение </a:t>
          </a:r>
          <a:endParaRPr lang="ru-RU" sz="3200" b="0" dirty="0" smtClean="0">
            <a:solidFill>
              <a:schemeClr val="tx1"/>
            </a:solidFill>
          </a:endParaRPr>
        </a:p>
      </dgm:t>
    </dgm:pt>
    <dgm:pt modelId="{E4C21115-8969-450E-AD8C-C6AFBEAB19A2}" type="parTrans" cxnId="{984B05CD-8088-4A92-BE8F-EE4DC1D77EEF}">
      <dgm:prSet/>
      <dgm:spPr/>
      <dgm:t>
        <a:bodyPr/>
        <a:lstStyle/>
        <a:p>
          <a:endParaRPr lang="ru-RU"/>
        </a:p>
      </dgm:t>
    </dgm:pt>
    <dgm:pt modelId="{C760DAD9-4CE2-49FD-A28A-0BCF23C6C665}" type="sibTrans" cxnId="{984B05CD-8088-4A92-BE8F-EE4DC1D77EEF}">
      <dgm:prSet/>
      <dgm:spPr/>
      <dgm:t>
        <a:bodyPr/>
        <a:lstStyle/>
        <a:p>
          <a:endParaRPr lang="ru-RU"/>
        </a:p>
      </dgm:t>
    </dgm:pt>
    <dgm:pt modelId="{4EFB5B9F-62F7-4EC4-9BA4-F4B37BACF93A}" type="pres">
      <dgm:prSet presAssocID="{D5E26117-2412-416F-8A5A-6F93BB932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E24E6-BB6F-4924-A0EE-884D02C0DB04}" type="pres">
      <dgm:prSet presAssocID="{71E0A657-2650-4BD2-AA4B-1E72CAD18D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4B05CD-8088-4A92-BE8F-EE4DC1D77EEF}" srcId="{D5E26117-2412-416F-8A5A-6F93BB932DE7}" destId="{71E0A657-2650-4BD2-AA4B-1E72CAD18DC6}" srcOrd="0" destOrd="0" parTransId="{E4C21115-8969-450E-AD8C-C6AFBEAB19A2}" sibTransId="{C760DAD9-4CE2-49FD-A28A-0BCF23C6C665}"/>
    <dgm:cxn modelId="{BB0E273B-6D9E-4F19-B455-0F8A75A1B93A}" type="presOf" srcId="{71E0A657-2650-4BD2-AA4B-1E72CAD18DC6}" destId="{00CE24E6-BB6F-4924-A0EE-884D02C0DB04}" srcOrd="0" destOrd="0" presId="urn:microsoft.com/office/officeart/2005/8/layout/vList2"/>
    <dgm:cxn modelId="{4BFE4FA2-F25B-4BE3-8C2A-941B01346DEC}" type="presOf" srcId="{D5E26117-2412-416F-8A5A-6F93BB932DE7}" destId="{4EFB5B9F-62F7-4EC4-9BA4-F4B37BACF93A}" srcOrd="0" destOrd="0" presId="urn:microsoft.com/office/officeart/2005/8/layout/vList2"/>
    <dgm:cxn modelId="{8D55239D-ED77-42F1-A975-B557C7F17914}" type="presParOf" srcId="{4EFB5B9F-62F7-4EC4-9BA4-F4B37BACF93A}" destId="{00CE24E6-BB6F-4924-A0EE-884D02C0DB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E26117-2412-416F-8A5A-6F93BB932D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E0A657-2650-4BD2-AA4B-1E72CAD18DC6}">
      <dgm:prSet custT="1"/>
      <dgm:spPr>
        <a:solidFill>
          <a:schemeClr val="bg1"/>
        </a:solidFill>
        <a:ln w="19050"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600" b="0" dirty="0" smtClean="0">
              <a:solidFill>
                <a:schemeClr val="tx1"/>
              </a:solidFill>
            </a:rPr>
            <a:t>ФЗ от 24.11.1996 №132-ФЗ «Об основах туристской деятельности в Российской Федерации»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600" b="0" dirty="0" smtClean="0">
              <a:solidFill>
                <a:schemeClr val="tx1"/>
              </a:solidFill>
            </a:rPr>
            <a:t>(ст. 1. Основные понятия)</a:t>
          </a:r>
        </a:p>
      </dgm:t>
    </dgm:pt>
    <dgm:pt modelId="{E4C21115-8969-450E-AD8C-C6AFBEAB19A2}" type="parTrans" cxnId="{984B05CD-8088-4A92-BE8F-EE4DC1D77EEF}">
      <dgm:prSet/>
      <dgm:spPr/>
      <dgm:t>
        <a:bodyPr/>
        <a:lstStyle/>
        <a:p>
          <a:endParaRPr lang="ru-RU"/>
        </a:p>
      </dgm:t>
    </dgm:pt>
    <dgm:pt modelId="{C760DAD9-4CE2-49FD-A28A-0BCF23C6C665}" type="sibTrans" cxnId="{984B05CD-8088-4A92-BE8F-EE4DC1D77EEF}">
      <dgm:prSet/>
      <dgm:spPr/>
      <dgm:t>
        <a:bodyPr/>
        <a:lstStyle/>
        <a:p>
          <a:endParaRPr lang="ru-RU"/>
        </a:p>
      </dgm:t>
    </dgm:pt>
    <dgm:pt modelId="{4EFB5B9F-62F7-4EC4-9BA4-F4B37BACF93A}" type="pres">
      <dgm:prSet presAssocID="{D5E26117-2412-416F-8A5A-6F93BB932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E24E6-BB6F-4924-A0EE-884D02C0DB04}" type="pres">
      <dgm:prSet presAssocID="{71E0A657-2650-4BD2-AA4B-1E72CAD18D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1ADE25-B81F-404A-BDB1-D5C809A61188}" type="presOf" srcId="{71E0A657-2650-4BD2-AA4B-1E72CAD18DC6}" destId="{00CE24E6-BB6F-4924-A0EE-884D02C0DB04}" srcOrd="0" destOrd="0" presId="urn:microsoft.com/office/officeart/2005/8/layout/vList2"/>
    <dgm:cxn modelId="{984B05CD-8088-4A92-BE8F-EE4DC1D77EEF}" srcId="{D5E26117-2412-416F-8A5A-6F93BB932DE7}" destId="{71E0A657-2650-4BD2-AA4B-1E72CAD18DC6}" srcOrd="0" destOrd="0" parTransId="{E4C21115-8969-450E-AD8C-C6AFBEAB19A2}" sibTransId="{C760DAD9-4CE2-49FD-A28A-0BCF23C6C665}"/>
    <dgm:cxn modelId="{A5FAD02D-A94B-41A2-877A-628ADDD1BD42}" type="presOf" srcId="{D5E26117-2412-416F-8A5A-6F93BB932DE7}" destId="{4EFB5B9F-62F7-4EC4-9BA4-F4B37BACF93A}" srcOrd="0" destOrd="0" presId="urn:microsoft.com/office/officeart/2005/8/layout/vList2"/>
    <dgm:cxn modelId="{18193C01-319A-4D02-895E-0682E7FC095E}" type="presParOf" srcId="{4EFB5B9F-62F7-4EC4-9BA4-F4B37BACF93A}" destId="{00CE24E6-BB6F-4924-A0EE-884D02C0DB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8FB8359-FBE1-4A28-87A1-867B84C0B4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300A4-BE81-4FCF-8323-3DD83F89472F}">
      <dgm:prSet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600" dirty="0" smtClean="0">
              <a:solidFill>
                <a:schemeClr val="tx1"/>
              </a:solidFill>
            </a:rPr>
            <a:t>Активизация защитно-приспособительных реакций организма в целях профилактики заболеваний, оздоровления, а также восстановление и (или) компенсация функций организма, нарушенных вследствие травм, операций и хронических заболеваний, уменьшение количества обострений, удлинение периода ремиссии, замедление развития заболеваний и предупреждение инвалидности в качестве одного из этапов медицинской реабилитации.</a:t>
          </a:r>
          <a:endParaRPr lang="ru-RU" sz="2600" dirty="0" smtClean="0">
            <a:solidFill>
              <a:schemeClr val="tx1"/>
            </a:solidFill>
          </a:endParaRPr>
        </a:p>
      </dgm:t>
    </dgm:pt>
    <dgm:pt modelId="{5EA04F55-057F-4A30-B588-DB7455096919}" type="parTrans" cxnId="{BE334388-9735-4038-B2AC-5BAFA791C7AB}">
      <dgm:prSet/>
      <dgm:spPr/>
      <dgm:t>
        <a:bodyPr/>
        <a:lstStyle/>
        <a:p>
          <a:endParaRPr lang="ru-RU"/>
        </a:p>
      </dgm:t>
    </dgm:pt>
    <dgm:pt modelId="{C9F11293-BA63-494D-8E79-DDAAF472B2D2}" type="sibTrans" cxnId="{BE334388-9735-4038-B2AC-5BAFA791C7AB}">
      <dgm:prSet/>
      <dgm:spPr/>
      <dgm:t>
        <a:bodyPr/>
        <a:lstStyle/>
        <a:p>
          <a:endParaRPr lang="ru-RU"/>
        </a:p>
      </dgm:t>
    </dgm:pt>
    <dgm:pt modelId="{ECD0ACDF-E6FB-44C9-946F-1B0453A23D84}" type="pres">
      <dgm:prSet presAssocID="{F8FB8359-FBE1-4A28-87A1-867B84C0B4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F23C7-3BBD-4AA9-96E8-81E5CAA755AC}" type="pres">
      <dgm:prSet presAssocID="{B58300A4-BE81-4FCF-8323-3DD83F89472F}" presName="parentText" presStyleLbl="node1" presStyleIdx="0" presStyleCnt="1" custScaleY="1002369" custLinFactNeighborX="-1254" custLinFactNeighborY="-24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763330-EDDB-4580-85C3-D89959515CFF}" type="presOf" srcId="{F8FB8359-FBE1-4A28-87A1-867B84C0B413}" destId="{ECD0ACDF-E6FB-44C9-946F-1B0453A23D84}" srcOrd="0" destOrd="0" presId="urn:microsoft.com/office/officeart/2005/8/layout/vList2"/>
    <dgm:cxn modelId="{BE334388-9735-4038-B2AC-5BAFA791C7AB}" srcId="{F8FB8359-FBE1-4A28-87A1-867B84C0B413}" destId="{B58300A4-BE81-4FCF-8323-3DD83F89472F}" srcOrd="0" destOrd="0" parTransId="{5EA04F55-057F-4A30-B588-DB7455096919}" sibTransId="{C9F11293-BA63-494D-8E79-DDAAF472B2D2}"/>
    <dgm:cxn modelId="{9EFE5921-DA71-4C54-A731-5462693D8A18}" type="presOf" srcId="{B58300A4-BE81-4FCF-8323-3DD83F89472F}" destId="{9D7F23C7-3BBD-4AA9-96E8-81E5CAA755AC}" srcOrd="0" destOrd="0" presId="urn:microsoft.com/office/officeart/2005/8/layout/vList2"/>
    <dgm:cxn modelId="{B7C290C1-8433-4622-825F-A9C5EA61BE00}" type="presParOf" srcId="{ECD0ACDF-E6FB-44C9-946F-1B0453A23D84}" destId="{9D7F23C7-3BBD-4AA9-96E8-81E5CAA755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FB8359-FBE1-4A28-87A1-867B84C0B4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300A4-BE81-4FCF-8323-3DD83F89472F}">
      <dgm:prSet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i="1" dirty="0" smtClean="0">
              <a:solidFill>
                <a:schemeClr val="tx1"/>
              </a:solidFill>
            </a:rPr>
            <a:t>Туризм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u="none" dirty="0" smtClean="0">
              <a:solidFill>
                <a:schemeClr val="tx1"/>
              </a:solidFill>
            </a:rPr>
            <a:t>– </a:t>
          </a:r>
          <a:r>
            <a:rPr lang="ru-RU" sz="2400" u="sng" dirty="0" smtClean="0">
              <a:solidFill>
                <a:schemeClr val="tx1"/>
              </a:solidFill>
            </a:rPr>
            <a:t>временные выезды (путешествия) </a:t>
          </a:r>
          <a:r>
            <a:rPr lang="ru-RU" sz="2400" dirty="0" smtClean="0">
              <a:solidFill>
                <a:schemeClr val="tx1"/>
              </a:solidFill>
            </a:rPr>
            <a:t>граждан Российской Федерации, иностранных граждан и лиц без гражданства (далее – лица) с постоянного места жительства </a:t>
          </a:r>
          <a:r>
            <a:rPr lang="ru-RU" sz="2400" u="sng" dirty="0" smtClean="0">
              <a:solidFill>
                <a:schemeClr val="tx1"/>
              </a:solidFill>
            </a:rPr>
            <a:t>в лечебно-оздоровительных, рекреационных</a:t>
          </a:r>
          <a:r>
            <a:rPr lang="ru-RU" sz="2400" dirty="0" smtClean="0">
              <a:solidFill>
                <a:schemeClr val="tx1"/>
              </a:solidFill>
            </a:rPr>
            <a:t>, </a:t>
          </a:r>
          <a:r>
            <a:rPr lang="ru-RU" sz="2400" u="sng" dirty="0" smtClean="0">
              <a:solidFill>
                <a:schemeClr val="tx1"/>
              </a:solidFill>
            </a:rPr>
            <a:t>познавательных, физкультурно-спортивных, профессионально-деловых и иных целях </a:t>
          </a:r>
          <a:r>
            <a:rPr lang="ru-RU" sz="2400" dirty="0" smtClean="0">
              <a:solidFill>
                <a:schemeClr val="tx1"/>
              </a:solidFill>
            </a:rPr>
            <a:t>без занятия деятельностью, связанной с получением дохода от источников в стране (месте) временного пребывания.</a:t>
          </a:r>
        </a:p>
      </dgm:t>
    </dgm:pt>
    <dgm:pt modelId="{5EA04F55-057F-4A30-B588-DB7455096919}" type="parTrans" cxnId="{BE334388-9735-4038-B2AC-5BAFA791C7AB}">
      <dgm:prSet/>
      <dgm:spPr/>
      <dgm:t>
        <a:bodyPr/>
        <a:lstStyle/>
        <a:p>
          <a:endParaRPr lang="ru-RU"/>
        </a:p>
      </dgm:t>
    </dgm:pt>
    <dgm:pt modelId="{C9F11293-BA63-494D-8E79-DDAAF472B2D2}" type="sibTrans" cxnId="{BE334388-9735-4038-B2AC-5BAFA791C7AB}">
      <dgm:prSet/>
      <dgm:spPr/>
      <dgm:t>
        <a:bodyPr/>
        <a:lstStyle/>
        <a:p>
          <a:endParaRPr lang="ru-RU"/>
        </a:p>
      </dgm:t>
    </dgm:pt>
    <dgm:pt modelId="{ECD0ACDF-E6FB-44C9-946F-1B0453A23D84}" type="pres">
      <dgm:prSet presAssocID="{F8FB8359-FBE1-4A28-87A1-867B84C0B4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F23C7-3BBD-4AA9-96E8-81E5CAA755AC}" type="pres">
      <dgm:prSet presAssocID="{B58300A4-BE81-4FCF-8323-3DD83F89472F}" presName="parentText" presStyleLbl="node1" presStyleIdx="0" presStyleCnt="1" custScaleY="1100552" custLinFactNeighborX="-1254" custLinFactNeighborY="-24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35D494-875C-44F1-9757-87CC3F17DB5B}" type="presOf" srcId="{F8FB8359-FBE1-4A28-87A1-867B84C0B413}" destId="{ECD0ACDF-E6FB-44C9-946F-1B0453A23D84}" srcOrd="0" destOrd="0" presId="urn:microsoft.com/office/officeart/2005/8/layout/vList2"/>
    <dgm:cxn modelId="{BE334388-9735-4038-B2AC-5BAFA791C7AB}" srcId="{F8FB8359-FBE1-4A28-87A1-867B84C0B413}" destId="{B58300A4-BE81-4FCF-8323-3DD83F89472F}" srcOrd="0" destOrd="0" parTransId="{5EA04F55-057F-4A30-B588-DB7455096919}" sibTransId="{C9F11293-BA63-494D-8E79-DDAAF472B2D2}"/>
    <dgm:cxn modelId="{F9DB49AE-EF63-43A9-9053-21F8D6B34FB5}" type="presOf" srcId="{B58300A4-BE81-4FCF-8323-3DD83F89472F}" destId="{9D7F23C7-3BBD-4AA9-96E8-81E5CAA755AC}" srcOrd="0" destOrd="0" presId="urn:microsoft.com/office/officeart/2005/8/layout/vList2"/>
    <dgm:cxn modelId="{546CB04C-CF94-4129-B5C4-A69126CCDB62}" type="presParOf" srcId="{ECD0ACDF-E6FB-44C9-946F-1B0453A23D84}" destId="{9D7F23C7-3BBD-4AA9-96E8-81E5CAA755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E26117-2412-416F-8A5A-6F93BB932D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E0A657-2650-4BD2-AA4B-1E72CAD18DC6}">
      <dgm:prSet custT="1"/>
      <dgm:spPr>
        <a:solidFill>
          <a:schemeClr val="bg1"/>
        </a:solidFill>
        <a:ln w="19050"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</a:rPr>
            <a:t>Теоретические основы рекреационной географии / отв. ред. В.С. Преображенский. – М., 1975. – 222с.</a:t>
          </a:r>
          <a:endParaRPr lang="ru-RU" sz="2800" b="0" dirty="0" smtClean="0">
            <a:solidFill>
              <a:schemeClr val="tx1"/>
            </a:solidFill>
          </a:endParaRPr>
        </a:p>
      </dgm:t>
    </dgm:pt>
    <dgm:pt modelId="{E4C21115-8969-450E-AD8C-C6AFBEAB19A2}" type="parTrans" cxnId="{984B05CD-8088-4A92-BE8F-EE4DC1D77EEF}">
      <dgm:prSet/>
      <dgm:spPr/>
      <dgm:t>
        <a:bodyPr/>
        <a:lstStyle/>
        <a:p>
          <a:endParaRPr lang="ru-RU"/>
        </a:p>
      </dgm:t>
    </dgm:pt>
    <dgm:pt modelId="{C760DAD9-4CE2-49FD-A28A-0BCF23C6C665}" type="sibTrans" cxnId="{984B05CD-8088-4A92-BE8F-EE4DC1D77EEF}">
      <dgm:prSet/>
      <dgm:spPr/>
      <dgm:t>
        <a:bodyPr/>
        <a:lstStyle/>
        <a:p>
          <a:endParaRPr lang="ru-RU"/>
        </a:p>
      </dgm:t>
    </dgm:pt>
    <dgm:pt modelId="{4EFB5B9F-62F7-4EC4-9BA4-F4B37BACF93A}" type="pres">
      <dgm:prSet presAssocID="{D5E26117-2412-416F-8A5A-6F93BB932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E24E6-BB6F-4924-A0EE-884D02C0DB04}" type="pres">
      <dgm:prSet presAssocID="{71E0A657-2650-4BD2-AA4B-1E72CAD18DC6}" presName="parentText" presStyleLbl="node1" presStyleIdx="0" presStyleCnt="1" custScaleY="92624" custLinFactNeighborX="4629" custLinFactNeighborY="-22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4B05CD-8088-4A92-BE8F-EE4DC1D77EEF}" srcId="{D5E26117-2412-416F-8A5A-6F93BB932DE7}" destId="{71E0A657-2650-4BD2-AA4B-1E72CAD18DC6}" srcOrd="0" destOrd="0" parTransId="{E4C21115-8969-450E-AD8C-C6AFBEAB19A2}" sibTransId="{C760DAD9-4CE2-49FD-A28A-0BCF23C6C665}"/>
    <dgm:cxn modelId="{FD71CC17-5D2A-476B-9B4B-7C206267932D}" type="presOf" srcId="{D5E26117-2412-416F-8A5A-6F93BB932DE7}" destId="{4EFB5B9F-62F7-4EC4-9BA4-F4B37BACF93A}" srcOrd="0" destOrd="0" presId="urn:microsoft.com/office/officeart/2005/8/layout/vList2"/>
    <dgm:cxn modelId="{B31A95E2-E76B-4953-AAE3-A8A662828E5C}" type="presOf" srcId="{71E0A657-2650-4BD2-AA4B-1E72CAD18DC6}" destId="{00CE24E6-BB6F-4924-A0EE-884D02C0DB04}" srcOrd="0" destOrd="0" presId="urn:microsoft.com/office/officeart/2005/8/layout/vList2"/>
    <dgm:cxn modelId="{3E6D2FB7-24FE-4B98-81F9-FCC4689360E4}" type="presParOf" srcId="{4EFB5B9F-62F7-4EC4-9BA4-F4B37BACF93A}" destId="{00CE24E6-BB6F-4924-A0EE-884D02C0DB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FB8359-FBE1-4A28-87A1-867B84C0B4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300A4-BE81-4FCF-8323-3DD83F89472F}">
      <dgm:prSet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sz="2800" b="0" dirty="0" smtClean="0">
            <a:solidFill>
              <a:schemeClr val="tx1"/>
            </a:solidFill>
            <a:latin typeface="+mn-lt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b="0" i="1" dirty="0" smtClean="0">
              <a:solidFill>
                <a:schemeClr val="tx1"/>
              </a:solidFill>
              <a:latin typeface="+mn-lt"/>
            </a:rPr>
            <a:t>Р</a:t>
          </a:r>
          <a:r>
            <a:rPr lang="ru-RU" sz="2800" i="1" dirty="0" smtClean="0">
              <a:solidFill>
                <a:schemeClr val="tx1"/>
              </a:solidFill>
            </a:rPr>
            <a:t>екреационная деятельность </a:t>
          </a:r>
          <a:r>
            <a:rPr lang="ru-RU" sz="2800" dirty="0" smtClean="0">
              <a:solidFill>
                <a:schemeClr val="tx1"/>
              </a:solidFill>
            </a:rPr>
            <a:t>–деятельность человека в свободное время, осуществляемая с целью восстановления физических сил человека, а также для его всестороннего развития и характеризующаяся по сравнению с другими направлениями деятельности относительным разнообразием поведения людей и самоценностью её процесса.</a:t>
          </a:r>
        </a:p>
      </dgm:t>
    </dgm:pt>
    <dgm:pt modelId="{5EA04F55-057F-4A30-B588-DB7455096919}" type="parTrans" cxnId="{BE334388-9735-4038-B2AC-5BAFA791C7AB}">
      <dgm:prSet/>
      <dgm:spPr/>
      <dgm:t>
        <a:bodyPr/>
        <a:lstStyle/>
        <a:p>
          <a:endParaRPr lang="ru-RU"/>
        </a:p>
      </dgm:t>
    </dgm:pt>
    <dgm:pt modelId="{C9F11293-BA63-494D-8E79-DDAAF472B2D2}" type="sibTrans" cxnId="{BE334388-9735-4038-B2AC-5BAFA791C7AB}">
      <dgm:prSet/>
      <dgm:spPr/>
      <dgm:t>
        <a:bodyPr/>
        <a:lstStyle/>
        <a:p>
          <a:endParaRPr lang="ru-RU"/>
        </a:p>
      </dgm:t>
    </dgm:pt>
    <dgm:pt modelId="{ECD0ACDF-E6FB-44C9-946F-1B0453A23D84}" type="pres">
      <dgm:prSet presAssocID="{F8FB8359-FBE1-4A28-87A1-867B84C0B4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F23C7-3BBD-4AA9-96E8-81E5CAA755AC}" type="pres">
      <dgm:prSet presAssocID="{B58300A4-BE81-4FCF-8323-3DD83F89472F}" presName="parentText" presStyleLbl="node1" presStyleIdx="0" presStyleCnt="1" custScaleY="1002369" custLinFactNeighborX="-1254" custLinFactNeighborY="-24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D6FD32-6084-45F5-8A03-3582EC6BE5B3}" type="presOf" srcId="{F8FB8359-FBE1-4A28-87A1-867B84C0B413}" destId="{ECD0ACDF-E6FB-44C9-946F-1B0453A23D84}" srcOrd="0" destOrd="0" presId="urn:microsoft.com/office/officeart/2005/8/layout/vList2"/>
    <dgm:cxn modelId="{BE334388-9735-4038-B2AC-5BAFA791C7AB}" srcId="{F8FB8359-FBE1-4A28-87A1-867B84C0B413}" destId="{B58300A4-BE81-4FCF-8323-3DD83F89472F}" srcOrd="0" destOrd="0" parTransId="{5EA04F55-057F-4A30-B588-DB7455096919}" sibTransId="{C9F11293-BA63-494D-8E79-DDAAF472B2D2}"/>
    <dgm:cxn modelId="{0137D0E0-5CB0-42A1-B837-E20FA69860E3}" type="presOf" srcId="{B58300A4-BE81-4FCF-8323-3DD83F89472F}" destId="{9D7F23C7-3BBD-4AA9-96E8-81E5CAA755AC}" srcOrd="0" destOrd="0" presId="urn:microsoft.com/office/officeart/2005/8/layout/vList2"/>
    <dgm:cxn modelId="{1149C6FA-08B4-4D9D-A3CB-98E51D5C8BEC}" type="presParOf" srcId="{ECD0ACDF-E6FB-44C9-946F-1B0453A23D84}" destId="{9D7F23C7-3BBD-4AA9-96E8-81E5CAA755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E26117-2412-416F-8A5A-6F93BB932D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E0A657-2650-4BD2-AA4B-1E72CAD18DC6}">
      <dgm:prSet custT="1"/>
      <dgm:spPr>
        <a:solidFill>
          <a:schemeClr val="bg1"/>
        </a:solidFill>
        <a:ln w="19050"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</a:rPr>
            <a:t>Центр исследований политики национального туризма США</a:t>
          </a:r>
          <a:endParaRPr lang="ru-RU" sz="2800" b="0" dirty="0" smtClean="0">
            <a:solidFill>
              <a:schemeClr val="tx1"/>
            </a:solidFill>
          </a:endParaRPr>
        </a:p>
      </dgm:t>
    </dgm:pt>
    <dgm:pt modelId="{E4C21115-8969-450E-AD8C-C6AFBEAB19A2}" type="parTrans" cxnId="{984B05CD-8088-4A92-BE8F-EE4DC1D77EEF}">
      <dgm:prSet/>
      <dgm:spPr/>
      <dgm:t>
        <a:bodyPr/>
        <a:lstStyle/>
        <a:p>
          <a:endParaRPr lang="ru-RU"/>
        </a:p>
      </dgm:t>
    </dgm:pt>
    <dgm:pt modelId="{C760DAD9-4CE2-49FD-A28A-0BCF23C6C665}" type="sibTrans" cxnId="{984B05CD-8088-4A92-BE8F-EE4DC1D77EEF}">
      <dgm:prSet/>
      <dgm:spPr/>
      <dgm:t>
        <a:bodyPr/>
        <a:lstStyle/>
        <a:p>
          <a:endParaRPr lang="ru-RU"/>
        </a:p>
      </dgm:t>
    </dgm:pt>
    <dgm:pt modelId="{4EFB5B9F-62F7-4EC4-9BA4-F4B37BACF93A}" type="pres">
      <dgm:prSet presAssocID="{D5E26117-2412-416F-8A5A-6F93BB932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E24E6-BB6F-4924-A0EE-884D02C0DB04}" type="pres">
      <dgm:prSet presAssocID="{71E0A657-2650-4BD2-AA4B-1E72CAD18DC6}" presName="parentText" presStyleLbl="node1" presStyleIdx="0" presStyleCnt="1" custScaleY="92624" custLinFactNeighborX="4629" custLinFactNeighborY="-22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DA848E-2633-4CAF-8D08-337E9631E8D9}" type="presOf" srcId="{71E0A657-2650-4BD2-AA4B-1E72CAD18DC6}" destId="{00CE24E6-BB6F-4924-A0EE-884D02C0DB04}" srcOrd="0" destOrd="0" presId="urn:microsoft.com/office/officeart/2005/8/layout/vList2"/>
    <dgm:cxn modelId="{984B05CD-8088-4A92-BE8F-EE4DC1D77EEF}" srcId="{D5E26117-2412-416F-8A5A-6F93BB932DE7}" destId="{71E0A657-2650-4BD2-AA4B-1E72CAD18DC6}" srcOrd="0" destOrd="0" parTransId="{E4C21115-8969-450E-AD8C-C6AFBEAB19A2}" sibTransId="{C760DAD9-4CE2-49FD-A28A-0BCF23C6C665}"/>
    <dgm:cxn modelId="{DAB0BE11-7527-49BA-9BB8-BBCB87FDC615}" type="presOf" srcId="{D5E26117-2412-416F-8A5A-6F93BB932DE7}" destId="{4EFB5B9F-62F7-4EC4-9BA4-F4B37BACF93A}" srcOrd="0" destOrd="0" presId="urn:microsoft.com/office/officeart/2005/8/layout/vList2"/>
    <dgm:cxn modelId="{7A522A01-E860-4D51-9247-AD4E0BB5D354}" type="presParOf" srcId="{4EFB5B9F-62F7-4EC4-9BA4-F4B37BACF93A}" destId="{00CE24E6-BB6F-4924-A0EE-884D02C0DB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FB8359-FBE1-4A28-87A1-867B84C0B4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300A4-BE81-4FCF-8323-3DD83F89472F}">
      <dgm:prSet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b="0" i="1" dirty="0" smtClean="0">
              <a:solidFill>
                <a:schemeClr val="tx1"/>
              </a:solidFill>
              <a:latin typeface="+mn-lt"/>
            </a:rPr>
            <a:t>Рекре</a:t>
          </a:r>
          <a:r>
            <a:rPr lang="ru-RU" sz="2800" i="1" dirty="0" smtClean="0">
              <a:solidFill>
                <a:schemeClr val="tx1"/>
              </a:solidFill>
            </a:rPr>
            <a:t>ация</a:t>
          </a:r>
          <a:r>
            <a:rPr lang="ru-RU" sz="2800" dirty="0" smtClean="0">
              <a:solidFill>
                <a:schemeClr val="tx1"/>
              </a:solidFill>
            </a:rPr>
            <a:t> – деятельность людей, занимающихся созиданием и персональным использованием свободного времени.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800" dirty="0" smtClean="0">
            <a:solidFill>
              <a:schemeClr val="tx1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</a:rPr>
            <a:t>Рекреация может включать пассивное и активное участие в индивидуальных или групповых спортивных мероприятиях, в интеллектуальном совершенствовании, развлечениях и др. </a:t>
          </a:r>
        </a:p>
      </dgm:t>
    </dgm:pt>
    <dgm:pt modelId="{5EA04F55-057F-4A30-B588-DB7455096919}" type="parTrans" cxnId="{BE334388-9735-4038-B2AC-5BAFA791C7AB}">
      <dgm:prSet/>
      <dgm:spPr/>
      <dgm:t>
        <a:bodyPr/>
        <a:lstStyle/>
        <a:p>
          <a:endParaRPr lang="ru-RU"/>
        </a:p>
      </dgm:t>
    </dgm:pt>
    <dgm:pt modelId="{C9F11293-BA63-494D-8E79-DDAAF472B2D2}" type="sibTrans" cxnId="{BE334388-9735-4038-B2AC-5BAFA791C7AB}">
      <dgm:prSet/>
      <dgm:spPr/>
      <dgm:t>
        <a:bodyPr/>
        <a:lstStyle/>
        <a:p>
          <a:endParaRPr lang="ru-RU"/>
        </a:p>
      </dgm:t>
    </dgm:pt>
    <dgm:pt modelId="{ECD0ACDF-E6FB-44C9-946F-1B0453A23D84}" type="pres">
      <dgm:prSet presAssocID="{F8FB8359-FBE1-4A28-87A1-867B84C0B4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F23C7-3BBD-4AA9-96E8-81E5CAA755AC}" type="pres">
      <dgm:prSet presAssocID="{B58300A4-BE81-4FCF-8323-3DD83F89472F}" presName="parentText" presStyleLbl="node1" presStyleIdx="0" presStyleCnt="1" custScaleY="1002369" custLinFactNeighborX="-1254" custLinFactNeighborY="-24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334388-9735-4038-B2AC-5BAFA791C7AB}" srcId="{F8FB8359-FBE1-4A28-87A1-867B84C0B413}" destId="{B58300A4-BE81-4FCF-8323-3DD83F89472F}" srcOrd="0" destOrd="0" parTransId="{5EA04F55-057F-4A30-B588-DB7455096919}" sibTransId="{C9F11293-BA63-494D-8E79-DDAAF472B2D2}"/>
    <dgm:cxn modelId="{5AC0E609-8800-4A9A-A1C0-8926CCE467C5}" type="presOf" srcId="{F8FB8359-FBE1-4A28-87A1-867B84C0B413}" destId="{ECD0ACDF-E6FB-44C9-946F-1B0453A23D84}" srcOrd="0" destOrd="0" presId="urn:microsoft.com/office/officeart/2005/8/layout/vList2"/>
    <dgm:cxn modelId="{0A00C7B3-903E-46CA-ADF3-74DC11525B90}" type="presOf" srcId="{B58300A4-BE81-4FCF-8323-3DD83F89472F}" destId="{9D7F23C7-3BBD-4AA9-96E8-81E5CAA755AC}" srcOrd="0" destOrd="0" presId="urn:microsoft.com/office/officeart/2005/8/layout/vList2"/>
    <dgm:cxn modelId="{218D070C-10DC-428B-B474-879EEE8B08EA}" type="presParOf" srcId="{ECD0ACDF-E6FB-44C9-946F-1B0453A23D84}" destId="{9D7F23C7-3BBD-4AA9-96E8-81E5CAA755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E26117-2412-416F-8A5A-6F93BB932D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E0A657-2650-4BD2-AA4B-1E72CAD18DC6}">
      <dgm:prSet custT="1"/>
      <dgm:spPr>
        <a:solidFill>
          <a:schemeClr val="bg1"/>
        </a:solidFill>
        <a:ln w="19050"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600" dirty="0" smtClean="0">
              <a:solidFill>
                <a:schemeClr val="tx1"/>
              </a:solidFill>
            </a:rPr>
            <a:t>Автономная некоммерческая организация центр адаптивной физической культуры, спорта и туризма «Энергия жизни»</a:t>
          </a:r>
          <a:endParaRPr lang="ru-RU" sz="2600" b="0" dirty="0" smtClean="0">
            <a:solidFill>
              <a:schemeClr val="tx1"/>
            </a:solidFill>
          </a:endParaRPr>
        </a:p>
      </dgm:t>
    </dgm:pt>
    <dgm:pt modelId="{E4C21115-8969-450E-AD8C-C6AFBEAB19A2}" type="parTrans" cxnId="{984B05CD-8088-4A92-BE8F-EE4DC1D77EEF}">
      <dgm:prSet/>
      <dgm:spPr/>
      <dgm:t>
        <a:bodyPr/>
        <a:lstStyle/>
        <a:p>
          <a:endParaRPr lang="ru-RU"/>
        </a:p>
      </dgm:t>
    </dgm:pt>
    <dgm:pt modelId="{C760DAD9-4CE2-49FD-A28A-0BCF23C6C665}" type="sibTrans" cxnId="{984B05CD-8088-4A92-BE8F-EE4DC1D77EEF}">
      <dgm:prSet/>
      <dgm:spPr/>
      <dgm:t>
        <a:bodyPr/>
        <a:lstStyle/>
        <a:p>
          <a:endParaRPr lang="ru-RU"/>
        </a:p>
      </dgm:t>
    </dgm:pt>
    <dgm:pt modelId="{4EFB5B9F-62F7-4EC4-9BA4-F4B37BACF93A}" type="pres">
      <dgm:prSet presAssocID="{D5E26117-2412-416F-8A5A-6F93BB932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E24E6-BB6F-4924-A0EE-884D02C0DB04}" type="pres">
      <dgm:prSet presAssocID="{71E0A657-2650-4BD2-AA4B-1E72CAD18DC6}" presName="parentText" presStyleLbl="node1" presStyleIdx="0" presStyleCnt="1" custScaleY="92624" custLinFactNeighborX="4629" custLinFactNeighborY="-22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EEB1C4-7BFF-4875-96A1-0FBC53BD4202}" type="presOf" srcId="{71E0A657-2650-4BD2-AA4B-1E72CAD18DC6}" destId="{00CE24E6-BB6F-4924-A0EE-884D02C0DB04}" srcOrd="0" destOrd="0" presId="urn:microsoft.com/office/officeart/2005/8/layout/vList2"/>
    <dgm:cxn modelId="{984B05CD-8088-4A92-BE8F-EE4DC1D77EEF}" srcId="{D5E26117-2412-416F-8A5A-6F93BB932DE7}" destId="{71E0A657-2650-4BD2-AA4B-1E72CAD18DC6}" srcOrd="0" destOrd="0" parTransId="{E4C21115-8969-450E-AD8C-C6AFBEAB19A2}" sibTransId="{C760DAD9-4CE2-49FD-A28A-0BCF23C6C665}"/>
    <dgm:cxn modelId="{6CE51994-9319-42B2-A182-CD216E89642A}" type="presOf" srcId="{D5E26117-2412-416F-8A5A-6F93BB932DE7}" destId="{4EFB5B9F-62F7-4EC4-9BA4-F4B37BACF93A}" srcOrd="0" destOrd="0" presId="urn:microsoft.com/office/officeart/2005/8/layout/vList2"/>
    <dgm:cxn modelId="{96B00DF8-A2A3-4C5D-943A-3AA86BF48284}" type="presParOf" srcId="{4EFB5B9F-62F7-4EC4-9BA4-F4B37BACF93A}" destId="{00CE24E6-BB6F-4924-A0EE-884D02C0DB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DA36-A910-4C84-AEB6-D22FC4A25503}">
      <dsp:nvSpPr>
        <dsp:cNvPr id="0" name=""/>
        <dsp:cNvSpPr/>
      </dsp:nvSpPr>
      <dsp:spPr>
        <a:xfrm>
          <a:off x="0" y="0"/>
          <a:ext cx="6086550" cy="3252206"/>
        </a:xfrm>
        <a:prstGeom prst="roundRect">
          <a:avLst/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4000" i="0" kern="1200" dirty="0" smtClean="0">
            <a:solidFill>
              <a:schemeClr val="tx1"/>
            </a:solidFill>
          </a:endParaRPr>
        </a:p>
        <a:p>
          <a:pPr lvl="0" algn="ctr" defTabSz="1778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4000" i="0" kern="1200" dirty="0" smtClean="0">
              <a:solidFill>
                <a:schemeClr val="tx1"/>
              </a:solidFill>
            </a:rPr>
            <a:t>Туризм в рекреации и реабилитации инвалидов: современное состояние и перспективы</a:t>
          </a:r>
          <a:r>
            <a:rPr lang="ru-RU" sz="4000" i="0" kern="1200" dirty="0" smtClean="0">
              <a:solidFill>
                <a:schemeClr val="tx1"/>
              </a:solidFill>
              <a:latin typeface="Constantia" pitchFamily="18" charset="0"/>
            </a:rPr>
            <a:t> </a:t>
          </a:r>
          <a:r>
            <a:rPr lang="ru-RU" sz="4000" i="0" kern="1200" dirty="0" smtClean="0">
              <a:solidFill>
                <a:schemeClr val="tx1"/>
              </a:solidFill>
              <a:latin typeface="Constantia" pitchFamily="18" charset="0"/>
              <a:cs typeface="Arial" pitchFamily="34" charset="0"/>
            </a:rPr>
            <a:t/>
          </a:r>
          <a:br>
            <a:rPr lang="ru-RU" sz="4000" i="0" kern="1200" dirty="0" smtClean="0">
              <a:solidFill>
                <a:schemeClr val="tx1"/>
              </a:solidFill>
              <a:latin typeface="Constantia" pitchFamily="18" charset="0"/>
              <a:cs typeface="Arial" pitchFamily="34" charset="0"/>
            </a:rPr>
          </a:br>
          <a:endParaRPr lang="ru-RU" sz="4000" b="0" kern="1200" dirty="0">
            <a:solidFill>
              <a:schemeClr val="tx1"/>
            </a:solidFill>
            <a:latin typeface="Constantia" pitchFamily="18" charset="0"/>
            <a:cs typeface="Arial" pitchFamily="34" charset="0"/>
          </a:endParaRPr>
        </a:p>
      </dsp:txBody>
      <dsp:txXfrm>
        <a:off x="158760" y="158760"/>
        <a:ext cx="5769030" cy="2934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F23C7-3BBD-4AA9-96E8-81E5CAA755AC}">
      <dsp:nvSpPr>
        <dsp:cNvPr id="0" name=""/>
        <dsp:cNvSpPr/>
      </dsp:nvSpPr>
      <dsp:spPr>
        <a:xfrm>
          <a:off x="0" y="0"/>
          <a:ext cx="4896544" cy="4532073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</a:rPr>
            <a:t>• </a:t>
          </a:r>
          <a:r>
            <a:rPr lang="ru-RU" sz="2400" kern="1200" dirty="0" smtClean="0">
              <a:solidFill>
                <a:schemeClr val="tx1"/>
              </a:solidFill>
            </a:rPr>
            <a:t>Горнолыжный отдых на территории горно-туристического комплекса «Красная поляна».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</a:rPr>
            <a:t>•  </a:t>
          </a:r>
          <a:r>
            <a:rPr lang="ru-RU" sz="2400" kern="1200" dirty="0" smtClean="0">
              <a:solidFill>
                <a:schemeClr val="tx1"/>
              </a:solidFill>
            </a:rPr>
            <a:t>Источник финансирования – средства Фонда президентских грантов.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b="0" kern="1200" dirty="0" smtClean="0">
              <a:solidFill>
                <a:schemeClr val="tx1"/>
              </a:solidFill>
              <a:latin typeface="+mn-lt"/>
            </a:rPr>
            <a:t>• </a:t>
          </a:r>
          <a:r>
            <a:rPr lang="ru-RU" sz="2400" kern="1200" dirty="0" smtClean="0">
              <a:solidFill>
                <a:schemeClr val="tx1"/>
              </a:solidFill>
            </a:rPr>
            <a:t>Контингент – инвалиды с последствиями церебрального паралича и после ампутации нижних конечностей.</a:t>
          </a:r>
        </a:p>
      </dsp:txBody>
      <dsp:txXfrm>
        <a:off x="221238" y="221238"/>
        <a:ext cx="4454068" cy="40895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E24E6-BB6F-4924-A0EE-884D02C0DB04}">
      <dsp:nvSpPr>
        <dsp:cNvPr id="0" name=""/>
        <dsp:cNvSpPr/>
      </dsp:nvSpPr>
      <dsp:spPr>
        <a:xfrm>
          <a:off x="0" y="88635"/>
          <a:ext cx="8607331" cy="1456493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 smtClean="0">
              <a:solidFill>
                <a:schemeClr val="tx1"/>
              </a:solidFill>
            </a:rPr>
            <a:t>Региональный общественный фонд инвалидов-колясочников «Общество без барьеров», </a:t>
          </a:r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 smtClean="0">
              <a:solidFill>
                <a:schemeClr val="tx1"/>
              </a:solidFill>
            </a:rPr>
            <a:t>Республика Бурятия, г. Улан-Удэ</a:t>
          </a:r>
          <a:endParaRPr lang="ru-RU" sz="2600" b="0" kern="1200" dirty="0" smtClean="0">
            <a:solidFill>
              <a:schemeClr val="tx1"/>
            </a:solidFill>
          </a:endParaRPr>
        </a:p>
      </dsp:txBody>
      <dsp:txXfrm>
        <a:off x="71100" y="159735"/>
        <a:ext cx="8465131" cy="13142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F23C7-3BBD-4AA9-96E8-81E5CAA755AC}">
      <dsp:nvSpPr>
        <dsp:cNvPr id="0" name=""/>
        <dsp:cNvSpPr/>
      </dsp:nvSpPr>
      <dsp:spPr>
        <a:xfrm>
          <a:off x="0" y="0"/>
          <a:ext cx="6840760" cy="4532073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</a:rPr>
            <a:t>Проект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</a:rPr>
            <a:t>«ИНКЛЮЗИВНЫЙ ТУР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</a:rPr>
            <a:t>«ДОСТУПНАЯ БУРЯТИЯ – ДОСТУПНЫЙ БАЙКАЛ»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</a:rPr>
            <a:t>Направлен на создание доступности центров туристического притяжения, находящихся на территории Республики Бурятия для маломобильных граждан.</a:t>
          </a:r>
        </a:p>
      </dsp:txBody>
      <dsp:txXfrm>
        <a:off x="221238" y="221238"/>
        <a:ext cx="6398284" cy="40895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E24E6-BB6F-4924-A0EE-884D02C0DB04}">
      <dsp:nvSpPr>
        <dsp:cNvPr id="0" name=""/>
        <dsp:cNvSpPr/>
      </dsp:nvSpPr>
      <dsp:spPr>
        <a:xfrm>
          <a:off x="0" y="90356"/>
          <a:ext cx="8607331" cy="1468738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 smtClean="0">
              <a:solidFill>
                <a:schemeClr val="tx1"/>
              </a:solidFill>
            </a:rPr>
            <a:t>АНО Центр развития социальных и образовательных проектов «АУРА», г. Гвардейск, Калининградская область </a:t>
          </a:r>
          <a:endParaRPr lang="ru-RU" sz="2600" b="0" kern="1200" dirty="0" smtClean="0">
            <a:solidFill>
              <a:schemeClr val="tx1"/>
            </a:solidFill>
          </a:endParaRPr>
        </a:p>
      </dsp:txBody>
      <dsp:txXfrm>
        <a:off x="71698" y="162054"/>
        <a:ext cx="8463935" cy="132534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F23C7-3BBD-4AA9-96E8-81E5CAA755AC}">
      <dsp:nvSpPr>
        <dsp:cNvPr id="0" name=""/>
        <dsp:cNvSpPr/>
      </dsp:nvSpPr>
      <dsp:spPr>
        <a:xfrm>
          <a:off x="0" y="0"/>
          <a:ext cx="6840760" cy="431626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</a:rPr>
            <a:t>Проект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</a:rPr>
            <a:t>«ОРГАНИЗАЦИИ ПУТЕШЕСТВИЙ ДЛЯ ЛЮДЕЙ С ИНВАЛИДНОСТЬЮ ИЗ РОССИИ И МИРА, ОБЪЕДИНЕННЫХ ОДНОЙ МЕЧТОЙ, УВЛЕЧЕНИЕМ ИЛИ ЦЕЛЬЮ»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800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</a:rPr>
            <a:t>Знакомство с историей и географией региона, дайвинг, </a:t>
          </a:r>
          <a:r>
            <a:rPr lang="ru-RU" sz="2800" kern="1200" dirty="0" err="1" smtClean="0">
              <a:solidFill>
                <a:schemeClr val="tx1"/>
              </a:solidFill>
            </a:rPr>
            <a:t>яхтинг</a:t>
          </a:r>
          <a:r>
            <a:rPr lang="ru-RU" sz="2800" kern="1200" dirty="0" smtClean="0">
              <a:solidFill>
                <a:schemeClr val="tx1"/>
              </a:solidFill>
            </a:rPr>
            <a:t>, сплав на байдарках.</a:t>
          </a:r>
        </a:p>
      </dsp:txBody>
      <dsp:txXfrm>
        <a:off x="210702" y="210702"/>
        <a:ext cx="6419356" cy="389485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E24E6-BB6F-4924-A0EE-884D02C0DB04}">
      <dsp:nvSpPr>
        <dsp:cNvPr id="0" name=""/>
        <dsp:cNvSpPr/>
      </dsp:nvSpPr>
      <dsp:spPr>
        <a:xfrm>
          <a:off x="0" y="0"/>
          <a:ext cx="8607331" cy="1701448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 smtClean="0">
              <a:solidFill>
                <a:schemeClr val="tx1"/>
              </a:solidFill>
            </a:rPr>
            <a:t>Общероссийская общественная организация</a:t>
          </a:r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 smtClean="0">
              <a:solidFill>
                <a:schemeClr val="tx1"/>
              </a:solidFill>
            </a:rPr>
            <a:t>«Российский спортивный союз инвалидов». </a:t>
          </a:r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 smtClean="0">
              <a:solidFill>
                <a:schemeClr val="tx1"/>
              </a:solidFill>
            </a:rPr>
            <a:t>Региональный представитель г. Уфа</a:t>
          </a:r>
          <a:endParaRPr lang="ru-RU" sz="2600" b="0" kern="1200" dirty="0" smtClean="0">
            <a:solidFill>
              <a:schemeClr val="tx1"/>
            </a:solidFill>
          </a:endParaRPr>
        </a:p>
      </dsp:txBody>
      <dsp:txXfrm>
        <a:off x="83058" y="83058"/>
        <a:ext cx="8441215" cy="15353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F23C7-3BBD-4AA9-96E8-81E5CAA755AC}">
      <dsp:nvSpPr>
        <dsp:cNvPr id="0" name=""/>
        <dsp:cNvSpPr/>
      </dsp:nvSpPr>
      <dsp:spPr>
        <a:xfrm>
          <a:off x="0" y="0"/>
          <a:ext cx="6840760" cy="4100447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</a:rPr>
            <a:t>Проект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</a:rPr>
            <a:t>«ДАЙВИНГ ДЛЯ ЛЮДЕЙ С ИНВАЛИДНОСТЬЮ»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800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</a:rPr>
            <a:t>Рекреационное подводное плавание как форма активного отдыха инвалидов с травмами спинного мозга. </a:t>
          </a:r>
        </a:p>
      </dsp:txBody>
      <dsp:txXfrm>
        <a:off x="200167" y="200167"/>
        <a:ext cx="6440426" cy="370011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E24E6-BB6F-4924-A0EE-884D02C0DB04}">
      <dsp:nvSpPr>
        <dsp:cNvPr id="0" name=""/>
        <dsp:cNvSpPr/>
      </dsp:nvSpPr>
      <dsp:spPr>
        <a:xfrm>
          <a:off x="0" y="471"/>
          <a:ext cx="8607331" cy="1367208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ФЗ от 24.11.1995 №181-ФЗ «О социальной защите инвалидов в Российской Федерации» </a:t>
          </a:r>
          <a:r>
            <a:rPr lang="ru-RU" sz="2400" kern="1200" dirty="0" smtClean="0">
              <a:solidFill>
                <a:schemeClr val="tx1"/>
              </a:solidFill>
            </a:rPr>
            <a:t>(ст. 1. Понятие «инвалид», основания определения группы инвалидности).</a:t>
          </a:r>
          <a:endParaRPr lang="ru-RU" sz="2400" b="0" kern="1200" dirty="0" smtClean="0">
            <a:solidFill>
              <a:schemeClr val="tx1"/>
            </a:solidFill>
          </a:endParaRPr>
        </a:p>
      </dsp:txBody>
      <dsp:txXfrm>
        <a:off x="66742" y="67213"/>
        <a:ext cx="8473847" cy="123372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F23C7-3BBD-4AA9-96E8-81E5CAA755AC}">
      <dsp:nvSpPr>
        <dsp:cNvPr id="0" name=""/>
        <dsp:cNvSpPr/>
      </dsp:nvSpPr>
      <dsp:spPr>
        <a:xfrm>
          <a:off x="0" y="52449"/>
          <a:ext cx="5760640" cy="437372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i="1" kern="1200" dirty="0" smtClean="0">
              <a:solidFill>
                <a:schemeClr val="tx1"/>
              </a:solidFill>
            </a:rPr>
            <a:t>Инвалид</a:t>
          </a:r>
          <a:r>
            <a:rPr lang="ru-RU" sz="2600" kern="1200" dirty="0" smtClean="0">
              <a:solidFill>
                <a:schemeClr val="tx1"/>
              </a:solidFill>
            </a:rPr>
            <a:t> – 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защиты.</a:t>
          </a:r>
        </a:p>
      </dsp:txBody>
      <dsp:txXfrm>
        <a:off x="213507" y="265956"/>
        <a:ext cx="5333626" cy="394670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E24E6-BB6F-4924-A0EE-884D02C0DB04}">
      <dsp:nvSpPr>
        <dsp:cNvPr id="0" name=""/>
        <dsp:cNvSpPr/>
      </dsp:nvSpPr>
      <dsp:spPr>
        <a:xfrm>
          <a:off x="0" y="51"/>
          <a:ext cx="8607331" cy="936000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 smtClean="0">
              <a:solidFill>
                <a:schemeClr val="tx1"/>
              </a:solidFill>
            </a:rPr>
            <a:t>Индивидуальная программа реабилитации</a:t>
          </a:r>
          <a:endParaRPr lang="ru-RU" sz="2600" b="0" kern="1200" dirty="0" smtClean="0">
            <a:solidFill>
              <a:schemeClr val="tx1"/>
            </a:solidFill>
          </a:endParaRPr>
        </a:p>
      </dsp:txBody>
      <dsp:txXfrm>
        <a:off x="45692" y="45743"/>
        <a:ext cx="8515947" cy="844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8D8FA-F795-445B-A01C-1806985F39E1}">
      <dsp:nvSpPr>
        <dsp:cNvPr id="0" name=""/>
        <dsp:cNvSpPr/>
      </dsp:nvSpPr>
      <dsp:spPr>
        <a:xfrm>
          <a:off x="0" y="144016"/>
          <a:ext cx="5328591" cy="1391441"/>
        </a:xfrm>
        <a:prstGeom prst="roundRect">
          <a:avLst/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Constantia" pitchFamily="18" charset="0"/>
            </a:rPr>
            <a:t>Малышев Алексей Иванович</a:t>
          </a:r>
          <a:br>
            <a:rPr lang="ru-RU" sz="2000" kern="1200" dirty="0" smtClean="0">
              <a:solidFill>
                <a:schemeClr val="tx1"/>
              </a:solidFill>
              <a:latin typeface="Constantia" pitchFamily="18" charset="0"/>
            </a:rPr>
          </a:br>
          <a:r>
            <a:rPr lang="ru-RU" sz="2000" kern="1200" dirty="0" smtClean="0">
              <a:solidFill>
                <a:schemeClr val="tx1"/>
              </a:solidFill>
              <a:latin typeface="Constantia" pitchFamily="18" charset="0"/>
            </a:rPr>
            <a:t>кандидат педагогических наук, доцент</a:t>
          </a:r>
        </a:p>
        <a:p>
          <a:pPr lvl="0" algn="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1"/>
              </a:solidFill>
              <a:latin typeface="Constantia" pitchFamily="18" charset="0"/>
            </a:rPr>
            <a:t>Malyshevalexey@rambler.ru</a:t>
          </a:r>
          <a:endParaRPr lang="ru-RU" sz="2000" kern="1200" dirty="0" smtClean="0">
            <a:solidFill>
              <a:schemeClr val="tx1"/>
            </a:solidFill>
            <a:latin typeface="Constantia" pitchFamily="18" charset="0"/>
          </a:endParaRPr>
        </a:p>
        <a:p>
          <a:pPr lvl="0" algn="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67925" y="211941"/>
        <a:ext cx="5192741" cy="125559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F23C7-3BBD-4AA9-96E8-81E5CAA755AC}">
      <dsp:nvSpPr>
        <dsp:cNvPr id="0" name=""/>
        <dsp:cNvSpPr/>
      </dsp:nvSpPr>
      <dsp:spPr>
        <a:xfrm>
          <a:off x="0" y="19744"/>
          <a:ext cx="7056783" cy="4805102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комплекс оптимальных для инвалида реабилитационных мероприятий, включающий в себя отдельные виды, формы, объемы, сроки и порядок реализации медицинских, профессиональных и других реабилитационных мер, направленных на восстановление, компенсацию нарушенных функций организма, формирование, восстановление, компенсацию способностей инвалида к выполнению определенных видов деятельности.</a:t>
          </a:r>
          <a:endParaRPr lang="ru-RU" sz="2400" kern="1200" dirty="0" smtClean="0">
            <a:solidFill>
              <a:schemeClr val="tx1"/>
            </a:solidFill>
          </a:endParaRPr>
        </a:p>
      </dsp:txBody>
      <dsp:txXfrm>
        <a:off x="234566" y="254310"/>
        <a:ext cx="6587651" cy="433597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E24E6-BB6F-4924-A0EE-884D02C0DB04}">
      <dsp:nvSpPr>
        <dsp:cNvPr id="0" name=""/>
        <dsp:cNvSpPr/>
      </dsp:nvSpPr>
      <dsp:spPr>
        <a:xfrm>
          <a:off x="0" y="471"/>
          <a:ext cx="8607331" cy="1367208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ФЗ от 24.11.1995 №181-ФЗ «О социальной защите инвалидов в Российской Федерации»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(ст. 9. </a:t>
          </a:r>
          <a:r>
            <a:rPr lang="ru-RU" sz="2400" kern="1200" dirty="0" smtClean="0">
              <a:solidFill>
                <a:schemeClr val="tx1"/>
              </a:solidFill>
            </a:rPr>
            <a:t>Понятие реабилитации и </a:t>
          </a:r>
          <a:r>
            <a:rPr lang="ru-RU" sz="2400" kern="1200" dirty="0" err="1" smtClean="0">
              <a:solidFill>
                <a:schemeClr val="tx1"/>
              </a:solidFill>
            </a:rPr>
            <a:t>абилитации</a:t>
          </a:r>
          <a:r>
            <a:rPr lang="ru-RU" sz="2400" kern="1200" dirty="0" smtClean="0">
              <a:solidFill>
                <a:schemeClr val="tx1"/>
              </a:solidFill>
            </a:rPr>
            <a:t> инвалидов</a:t>
          </a:r>
          <a:r>
            <a:rPr lang="ru-RU" sz="2400" b="0" kern="1200" dirty="0" smtClean="0">
              <a:solidFill>
                <a:schemeClr val="tx1"/>
              </a:solidFill>
            </a:rPr>
            <a:t>)</a:t>
          </a:r>
          <a:endParaRPr lang="ru-RU" sz="2000" b="0" kern="1200" dirty="0" smtClean="0">
            <a:solidFill>
              <a:schemeClr val="tx1"/>
            </a:solidFill>
          </a:endParaRPr>
        </a:p>
      </dsp:txBody>
      <dsp:txXfrm>
        <a:off x="66742" y="67213"/>
        <a:ext cx="8473847" cy="123372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F23C7-3BBD-4AA9-96E8-81E5CAA755AC}">
      <dsp:nvSpPr>
        <dsp:cNvPr id="0" name=""/>
        <dsp:cNvSpPr/>
      </dsp:nvSpPr>
      <dsp:spPr>
        <a:xfrm>
          <a:off x="0" y="455602"/>
          <a:ext cx="5760640" cy="3601887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i="1" kern="1200" dirty="0" smtClean="0">
              <a:solidFill>
                <a:schemeClr val="tx1"/>
              </a:solidFill>
            </a:rPr>
            <a:t>Реабилитация инвалидов</a:t>
          </a:r>
          <a:r>
            <a:rPr lang="ru-RU" sz="2800" kern="1200" dirty="0" smtClean="0">
              <a:solidFill>
                <a:schemeClr val="tx1"/>
              </a:solidFill>
            </a:rPr>
            <a:t> – система и процесс полного или частичного восстановления способностей инвалидов к бытовой, общественной, профессиональной и иной деятельности. </a:t>
          </a:r>
        </a:p>
      </dsp:txBody>
      <dsp:txXfrm>
        <a:off x="175830" y="631432"/>
        <a:ext cx="5408980" cy="325022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E24E6-BB6F-4924-A0EE-884D02C0DB04}">
      <dsp:nvSpPr>
        <dsp:cNvPr id="0" name=""/>
        <dsp:cNvSpPr/>
      </dsp:nvSpPr>
      <dsp:spPr>
        <a:xfrm>
          <a:off x="0" y="51"/>
          <a:ext cx="8607331" cy="936000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 smtClean="0">
              <a:solidFill>
                <a:schemeClr val="tx1"/>
              </a:solidFill>
            </a:rPr>
            <a:t>Основные направления реабилитации инвалидов:</a:t>
          </a:r>
          <a:endParaRPr lang="ru-RU" sz="2600" b="0" kern="1200" dirty="0" smtClean="0">
            <a:solidFill>
              <a:schemeClr val="tx1"/>
            </a:solidFill>
          </a:endParaRPr>
        </a:p>
      </dsp:txBody>
      <dsp:txXfrm>
        <a:off x="45692" y="45743"/>
        <a:ext cx="8515947" cy="84461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F23C7-3BBD-4AA9-96E8-81E5CAA755AC}">
      <dsp:nvSpPr>
        <dsp:cNvPr id="0" name=""/>
        <dsp:cNvSpPr/>
      </dsp:nvSpPr>
      <dsp:spPr>
        <a:xfrm>
          <a:off x="0" y="0"/>
          <a:ext cx="7056783" cy="5024176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</a:rPr>
            <a:t>• </a:t>
          </a:r>
          <a:r>
            <a:rPr lang="ru-RU" sz="2400" u="sng" kern="1200" dirty="0" smtClean="0">
              <a:solidFill>
                <a:schemeClr val="tx1"/>
              </a:solidFill>
            </a:rPr>
            <a:t>медицинская реабилитация</a:t>
          </a:r>
          <a:r>
            <a:rPr lang="ru-RU" sz="2400" kern="1200" dirty="0" smtClean="0">
              <a:solidFill>
                <a:schemeClr val="tx1"/>
              </a:solidFill>
            </a:rPr>
            <a:t>, реконструктивная хирургия, протезирование и ортезирование, санаторно-курортное лечение;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</a:rPr>
            <a:t>• </a:t>
          </a:r>
          <a:r>
            <a:rPr lang="ru-RU" sz="2400" kern="1200" dirty="0" smtClean="0">
              <a:solidFill>
                <a:schemeClr val="tx1"/>
              </a:solidFill>
            </a:rPr>
            <a:t>профессиональная ориентация, общее и профессиональное образование, профессиональное обучение, содействие в трудоустройстве (в том числе на специальных рабочих местах), производственная адаптация;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</a:rPr>
            <a:t>• </a:t>
          </a:r>
          <a:r>
            <a:rPr lang="ru-RU" sz="2400" u="sng" kern="1200" dirty="0" smtClean="0">
              <a:solidFill>
                <a:schemeClr val="tx1"/>
              </a:solidFill>
            </a:rPr>
            <a:t>социально-средовая, социально-педагогическая, социально-психологическая и социокультурная реабилитация</a:t>
          </a:r>
          <a:r>
            <a:rPr lang="ru-RU" sz="2400" kern="1200" dirty="0" smtClean="0">
              <a:solidFill>
                <a:schemeClr val="tx1"/>
              </a:solidFill>
            </a:rPr>
            <a:t>, социально-бытовая адаптация;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</a:rPr>
            <a:t>• </a:t>
          </a:r>
          <a:r>
            <a:rPr lang="ru-RU" sz="2400" kern="1200" dirty="0" smtClean="0">
              <a:solidFill>
                <a:schemeClr val="tx1"/>
              </a:solidFill>
            </a:rPr>
            <a:t>физкультурно-оздоровительные мероприятия, спорт.</a:t>
          </a:r>
        </a:p>
      </dsp:txBody>
      <dsp:txXfrm>
        <a:off x="245260" y="245260"/>
        <a:ext cx="6566263" cy="453365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E24E6-BB6F-4924-A0EE-884D02C0DB04}">
      <dsp:nvSpPr>
        <dsp:cNvPr id="0" name=""/>
        <dsp:cNvSpPr/>
      </dsp:nvSpPr>
      <dsp:spPr>
        <a:xfrm>
          <a:off x="0" y="27131"/>
          <a:ext cx="8607330" cy="1216800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chemeClr val="tx1"/>
              </a:solidFill>
            </a:rPr>
            <a:t>Медицинская реабилитация </a:t>
          </a:r>
          <a:endParaRPr lang="ru-RU" sz="3200" b="0" kern="1200" dirty="0" smtClean="0">
            <a:solidFill>
              <a:schemeClr val="tx1"/>
            </a:solidFill>
          </a:endParaRPr>
        </a:p>
      </dsp:txBody>
      <dsp:txXfrm>
        <a:off x="59399" y="86530"/>
        <a:ext cx="8488532" cy="109800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F23C7-3BBD-4AA9-96E8-81E5CAA755AC}">
      <dsp:nvSpPr>
        <dsp:cNvPr id="0" name=""/>
        <dsp:cNvSpPr/>
      </dsp:nvSpPr>
      <dsp:spPr>
        <a:xfrm>
          <a:off x="0" y="0"/>
          <a:ext cx="6696744" cy="431626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Осуществляется в медицинских организациях и включает в себя комплексное применение природных лечебных факторов, лекарственной, немедикаментозной терапии и других методов.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Мероприятия по медицинской реабилитации, в которых нуждается инвалид (ребенок-инвалид), определяются в ИПР инвалида (ребенка-инвалида).</a:t>
          </a:r>
          <a:endParaRPr lang="ru-RU" sz="2400" kern="1200" dirty="0" smtClean="0">
            <a:solidFill>
              <a:schemeClr val="tx1"/>
            </a:solidFill>
          </a:endParaRPr>
        </a:p>
      </dsp:txBody>
      <dsp:txXfrm>
        <a:off x="210702" y="210702"/>
        <a:ext cx="6275340" cy="389485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E24E6-BB6F-4924-A0EE-884D02C0DB04}">
      <dsp:nvSpPr>
        <dsp:cNvPr id="0" name=""/>
        <dsp:cNvSpPr/>
      </dsp:nvSpPr>
      <dsp:spPr>
        <a:xfrm>
          <a:off x="0" y="27131"/>
          <a:ext cx="8607330" cy="1216800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chemeClr val="tx1"/>
              </a:solidFill>
            </a:rPr>
            <a:t>Медицинская реабилитация </a:t>
          </a:r>
          <a:endParaRPr lang="ru-RU" sz="3200" b="0" kern="1200" dirty="0" smtClean="0">
            <a:solidFill>
              <a:schemeClr val="tx1"/>
            </a:solidFill>
          </a:endParaRPr>
        </a:p>
      </dsp:txBody>
      <dsp:txXfrm>
        <a:off x="59399" y="86530"/>
        <a:ext cx="8488532" cy="109800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F23C7-3BBD-4AA9-96E8-81E5CAA755AC}">
      <dsp:nvSpPr>
        <dsp:cNvPr id="0" name=""/>
        <dsp:cNvSpPr/>
      </dsp:nvSpPr>
      <dsp:spPr>
        <a:xfrm>
          <a:off x="0" y="0"/>
          <a:ext cx="6696744" cy="431626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i="1" kern="1200" dirty="0" smtClean="0">
              <a:solidFill>
                <a:schemeClr val="tx1"/>
              </a:solidFill>
            </a:rPr>
            <a:t>Немедикаментозная терапия.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800" i="1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</a:rPr>
            <a:t>Использование иных методов лечения, направленных на усиление компенсаторных механизмов, увеличения резервных возможностей организма, восстановления физической работоспособности. </a:t>
          </a:r>
          <a:endParaRPr lang="ru-RU" sz="2800" kern="1200" dirty="0" smtClean="0">
            <a:solidFill>
              <a:schemeClr val="tx1"/>
            </a:solidFill>
          </a:endParaRPr>
        </a:p>
      </dsp:txBody>
      <dsp:txXfrm>
        <a:off x="210702" y="210702"/>
        <a:ext cx="6275340" cy="389485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E24E6-BB6F-4924-A0EE-884D02C0DB04}">
      <dsp:nvSpPr>
        <dsp:cNvPr id="0" name=""/>
        <dsp:cNvSpPr/>
      </dsp:nvSpPr>
      <dsp:spPr>
        <a:xfrm>
          <a:off x="0" y="27131"/>
          <a:ext cx="8607330" cy="1216800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chemeClr val="tx1"/>
              </a:solidFill>
            </a:rPr>
            <a:t>Санаторно-курортное лечение </a:t>
          </a:r>
          <a:endParaRPr lang="ru-RU" sz="3200" b="0" kern="1200" dirty="0" smtClean="0">
            <a:solidFill>
              <a:schemeClr val="tx1"/>
            </a:solidFill>
          </a:endParaRPr>
        </a:p>
      </dsp:txBody>
      <dsp:txXfrm>
        <a:off x="59399" y="86530"/>
        <a:ext cx="8488532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E24E6-BB6F-4924-A0EE-884D02C0DB04}">
      <dsp:nvSpPr>
        <dsp:cNvPr id="0" name=""/>
        <dsp:cNvSpPr/>
      </dsp:nvSpPr>
      <dsp:spPr>
        <a:xfrm>
          <a:off x="0" y="357"/>
          <a:ext cx="8607331" cy="1367437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b="0" kern="1200" dirty="0" smtClean="0">
              <a:solidFill>
                <a:schemeClr val="tx1"/>
              </a:solidFill>
            </a:rPr>
            <a:t>ФЗ от 24.11.1996 №132-ФЗ «Об основах туристской деятельности в Российской Федерации»</a:t>
          </a:r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b="0" kern="1200" dirty="0" smtClean="0">
              <a:solidFill>
                <a:schemeClr val="tx1"/>
              </a:solidFill>
            </a:rPr>
            <a:t>(ст. 1. Основные понятия)</a:t>
          </a:r>
        </a:p>
      </dsp:txBody>
      <dsp:txXfrm>
        <a:off x="66753" y="67110"/>
        <a:ext cx="8473825" cy="123393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F23C7-3BBD-4AA9-96E8-81E5CAA755AC}">
      <dsp:nvSpPr>
        <dsp:cNvPr id="0" name=""/>
        <dsp:cNvSpPr/>
      </dsp:nvSpPr>
      <dsp:spPr>
        <a:xfrm>
          <a:off x="0" y="0"/>
          <a:ext cx="7128792" cy="489426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 smtClean="0">
              <a:solidFill>
                <a:schemeClr val="tx1"/>
              </a:solidFill>
            </a:rPr>
            <a:t>Активизация защитно-приспособительных реакций организма в целях профилактики заболеваний, оздоровления, а также восстановление и (или) компенсация функций организма, нарушенных вследствие травм, операций и хронических заболеваний, уменьшение количества обострений, удлинение периода ремиссии, замедление развития заболеваний и предупреждение инвалидности в качестве одного из этапов медицинской реабилитации.</a:t>
          </a:r>
          <a:endParaRPr lang="ru-RU" sz="2600" kern="1200" dirty="0" smtClean="0">
            <a:solidFill>
              <a:schemeClr val="tx1"/>
            </a:solidFill>
          </a:endParaRPr>
        </a:p>
      </dsp:txBody>
      <dsp:txXfrm>
        <a:off x="238918" y="238918"/>
        <a:ext cx="6650956" cy="4416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F23C7-3BBD-4AA9-96E8-81E5CAA755AC}">
      <dsp:nvSpPr>
        <dsp:cNvPr id="0" name=""/>
        <dsp:cNvSpPr/>
      </dsp:nvSpPr>
      <dsp:spPr>
        <a:xfrm>
          <a:off x="0" y="119642"/>
          <a:ext cx="6336703" cy="4245081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i="1" kern="1200" dirty="0" smtClean="0">
              <a:solidFill>
                <a:schemeClr val="tx1"/>
              </a:solidFill>
            </a:rPr>
            <a:t>Туризм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u="none" kern="1200" dirty="0" smtClean="0">
              <a:solidFill>
                <a:schemeClr val="tx1"/>
              </a:solidFill>
            </a:rPr>
            <a:t>– </a:t>
          </a:r>
          <a:r>
            <a:rPr lang="ru-RU" sz="2400" u="sng" kern="1200" dirty="0" smtClean="0">
              <a:solidFill>
                <a:schemeClr val="tx1"/>
              </a:solidFill>
            </a:rPr>
            <a:t>временные выезды (путешествия) </a:t>
          </a:r>
          <a:r>
            <a:rPr lang="ru-RU" sz="2400" kern="1200" dirty="0" smtClean="0">
              <a:solidFill>
                <a:schemeClr val="tx1"/>
              </a:solidFill>
            </a:rPr>
            <a:t>граждан Российской Федерации, иностранных граждан и лиц без гражданства (далее – лица) с постоянного места жительства </a:t>
          </a:r>
          <a:r>
            <a:rPr lang="ru-RU" sz="2400" u="sng" kern="1200" dirty="0" smtClean="0">
              <a:solidFill>
                <a:schemeClr val="tx1"/>
              </a:solidFill>
            </a:rPr>
            <a:t>в лечебно-оздоровительных, рекреационных</a:t>
          </a:r>
          <a:r>
            <a:rPr lang="ru-RU" sz="2400" kern="1200" dirty="0" smtClean="0">
              <a:solidFill>
                <a:schemeClr val="tx1"/>
              </a:solidFill>
            </a:rPr>
            <a:t>, </a:t>
          </a:r>
          <a:r>
            <a:rPr lang="ru-RU" sz="2400" u="sng" kern="1200" dirty="0" smtClean="0">
              <a:solidFill>
                <a:schemeClr val="tx1"/>
              </a:solidFill>
            </a:rPr>
            <a:t>познавательных, физкультурно-спортивных, профессионально-деловых и иных целях </a:t>
          </a:r>
          <a:r>
            <a:rPr lang="ru-RU" sz="2400" kern="1200" dirty="0" smtClean="0">
              <a:solidFill>
                <a:schemeClr val="tx1"/>
              </a:solidFill>
            </a:rPr>
            <a:t>без занятия деятельностью, связанной с получением дохода от источников в стране (месте) временного пребывания.</a:t>
          </a:r>
        </a:p>
      </dsp:txBody>
      <dsp:txXfrm>
        <a:off x="207228" y="326870"/>
        <a:ext cx="5922247" cy="38306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E24E6-BB6F-4924-A0EE-884D02C0DB04}">
      <dsp:nvSpPr>
        <dsp:cNvPr id="0" name=""/>
        <dsp:cNvSpPr/>
      </dsp:nvSpPr>
      <dsp:spPr>
        <a:xfrm>
          <a:off x="0" y="72098"/>
          <a:ext cx="8607331" cy="1144388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</a:rPr>
            <a:t>Теоретические основы рекреационной географии / отв. ред. В.С. Преображенский. – М., 1975. – 222с.</a:t>
          </a:r>
          <a:endParaRPr lang="ru-RU" sz="2800" b="0" kern="1200" dirty="0" smtClean="0">
            <a:solidFill>
              <a:schemeClr val="tx1"/>
            </a:solidFill>
          </a:endParaRPr>
        </a:p>
      </dsp:txBody>
      <dsp:txXfrm>
        <a:off x="55864" y="127962"/>
        <a:ext cx="8495603" cy="10326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F23C7-3BBD-4AA9-96E8-81E5CAA755AC}">
      <dsp:nvSpPr>
        <dsp:cNvPr id="0" name=""/>
        <dsp:cNvSpPr/>
      </dsp:nvSpPr>
      <dsp:spPr>
        <a:xfrm>
          <a:off x="0" y="0"/>
          <a:ext cx="7128792" cy="4819823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8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0" i="1" kern="1200" dirty="0" smtClean="0">
              <a:solidFill>
                <a:schemeClr val="tx1"/>
              </a:solidFill>
              <a:latin typeface="+mn-lt"/>
            </a:rPr>
            <a:t>Р</a:t>
          </a:r>
          <a:r>
            <a:rPr lang="ru-RU" sz="2800" i="1" kern="1200" dirty="0" smtClean="0">
              <a:solidFill>
                <a:schemeClr val="tx1"/>
              </a:solidFill>
            </a:rPr>
            <a:t>екреационная деятельность </a:t>
          </a:r>
          <a:r>
            <a:rPr lang="ru-RU" sz="2800" kern="1200" dirty="0" smtClean="0">
              <a:solidFill>
                <a:schemeClr val="tx1"/>
              </a:solidFill>
            </a:rPr>
            <a:t>–деятельность человека в свободное время, осуществляемая с целью восстановления физических сил человека, а также для его всестороннего развития и характеризующаяся по сравнению с другими направлениями деятельности относительным разнообразием поведения людей и самоценностью её процесса.</a:t>
          </a:r>
        </a:p>
      </dsp:txBody>
      <dsp:txXfrm>
        <a:off x="235284" y="235284"/>
        <a:ext cx="6658224" cy="43492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E24E6-BB6F-4924-A0EE-884D02C0DB04}">
      <dsp:nvSpPr>
        <dsp:cNvPr id="0" name=""/>
        <dsp:cNvSpPr/>
      </dsp:nvSpPr>
      <dsp:spPr>
        <a:xfrm>
          <a:off x="0" y="72098"/>
          <a:ext cx="8607331" cy="1144388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</a:rPr>
            <a:t>Центр исследований политики национального туризма США</a:t>
          </a:r>
          <a:endParaRPr lang="ru-RU" sz="2800" b="0" kern="1200" dirty="0" smtClean="0">
            <a:solidFill>
              <a:schemeClr val="tx1"/>
            </a:solidFill>
          </a:endParaRPr>
        </a:p>
      </dsp:txBody>
      <dsp:txXfrm>
        <a:off x="55864" y="127962"/>
        <a:ext cx="8495603" cy="10326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F23C7-3BBD-4AA9-96E8-81E5CAA755AC}">
      <dsp:nvSpPr>
        <dsp:cNvPr id="0" name=""/>
        <dsp:cNvSpPr/>
      </dsp:nvSpPr>
      <dsp:spPr>
        <a:xfrm>
          <a:off x="0" y="0"/>
          <a:ext cx="6840760" cy="4819824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0" i="1" kern="1200" dirty="0" smtClean="0">
              <a:solidFill>
                <a:schemeClr val="tx1"/>
              </a:solidFill>
              <a:latin typeface="+mn-lt"/>
            </a:rPr>
            <a:t>Рекре</a:t>
          </a:r>
          <a:r>
            <a:rPr lang="ru-RU" sz="2800" i="1" kern="1200" dirty="0" smtClean="0">
              <a:solidFill>
                <a:schemeClr val="tx1"/>
              </a:solidFill>
            </a:rPr>
            <a:t>ация</a:t>
          </a:r>
          <a:r>
            <a:rPr lang="ru-RU" sz="2800" kern="1200" dirty="0" smtClean="0">
              <a:solidFill>
                <a:schemeClr val="tx1"/>
              </a:solidFill>
            </a:rPr>
            <a:t> – деятельность людей, занимающихся созиданием и персональным использованием свободного времени.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800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</a:rPr>
            <a:t>Рекреация может включать пассивное и активное участие в индивидуальных или групповых спортивных мероприятиях, в интеллектуальном совершенствовании, развлечениях и др. </a:t>
          </a:r>
        </a:p>
      </dsp:txBody>
      <dsp:txXfrm>
        <a:off x="235284" y="235284"/>
        <a:ext cx="6370192" cy="43492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E24E6-BB6F-4924-A0EE-884D02C0DB04}">
      <dsp:nvSpPr>
        <dsp:cNvPr id="0" name=""/>
        <dsp:cNvSpPr/>
      </dsp:nvSpPr>
      <dsp:spPr>
        <a:xfrm>
          <a:off x="0" y="88635"/>
          <a:ext cx="8607331" cy="1456493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 smtClean="0">
              <a:solidFill>
                <a:schemeClr val="tx1"/>
              </a:solidFill>
            </a:rPr>
            <a:t>Автономная некоммерческая организация центр адаптивной физической культуры, спорта и туризма «Энергия жизни»</a:t>
          </a:r>
          <a:endParaRPr lang="ru-RU" sz="2600" b="0" kern="1200" dirty="0" smtClean="0">
            <a:solidFill>
              <a:schemeClr val="tx1"/>
            </a:solidFill>
          </a:endParaRPr>
        </a:p>
      </dsp:txBody>
      <dsp:txXfrm>
        <a:off x="71100" y="159735"/>
        <a:ext cx="8465131" cy="1314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054496-23D4-4E48-BFAC-D38B210353CC}" type="datetimeFigureOut">
              <a:rPr lang="ru-RU"/>
              <a:pPr>
                <a:defRPr/>
              </a:pPr>
              <a:t>27.11.2020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535EF1-CDD0-43A5-B281-D7CDFEE18F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865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080EA-E441-49F7-BBB4-57B9389769B7}" type="datetimeFigureOut">
              <a:rPr lang="ru-RU"/>
              <a:pPr>
                <a:defRPr/>
              </a:pPr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6416-8969-460D-B52B-6A7151E0FA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26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EA21-10ED-4504-82A6-57B563A21C19}" type="datetimeFigureOut">
              <a:rPr lang="ru-RU"/>
              <a:pPr>
                <a:defRPr/>
              </a:pPr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2380D-2C02-4DB1-A234-36859CF39E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79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677C5-9855-4F76-93D8-266DA4475876}" type="datetimeFigureOut">
              <a:rPr lang="ru-RU"/>
              <a:pPr>
                <a:defRPr/>
              </a:pPr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59BF-C7BA-4289-AB9F-E0BEB945F0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79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48A3E-8FBF-4449-9BBC-314CB3640019}" type="datetimeFigureOut">
              <a:rPr lang="ru-RU"/>
              <a:pPr>
                <a:defRPr/>
              </a:pPr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E1FA-061C-4699-848D-2CC4EF6675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98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F734-9C35-43F6-9DC1-BCF990F8D84D}" type="datetimeFigureOut">
              <a:rPr lang="ru-RU"/>
              <a:pPr>
                <a:defRPr/>
              </a:pPr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4C1C9-A968-432A-AFAD-2ACE7E0303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35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8A50E-4B52-41D7-AC6B-4A47CFE61408}" type="datetimeFigureOut">
              <a:rPr lang="ru-RU"/>
              <a:pPr>
                <a:defRPr/>
              </a:pPr>
              <a:t>27.11.2020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CC75-A761-4E37-9EC0-4FA3CACAFE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0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6632D-056D-4E03-AD07-6318F171EDA6}" type="datetimeFigureOut">
              <a:rPr lang="ru-RU"/>
              <a:pPr>
                <a:defRPr/>
              </a:pPr>
              <a:t>27.11.2020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242CB-2E94-4A71-8098-000FE0D43F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05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3F93-A067-41E3-8052-A1D43EC488AF}" type="datetimeFigureOut">
              <a:rPr lang="ru-RU"/>
              <a:pPr>
                <a:defRPr/>
              </a:pPr>
              <a:t>27.11.2020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71409-F841-48AD-8031-D21EC1F811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63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3D13-C0AA-479C-A4FB-269A7FB200E9}" type="datetimeFigureOut">
              <a:rPr lang="ru-RU"/>
              <a:pPr>
                <a:defRPr/>
              </a:pPr>
              <a:t>27.11.2020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D8561-FF1F-4430-931A-9FA24DD080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98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8D618-7A4B-4FB6-9C64-1C5C8BBB00F2}" type="datetimeFigureOut">
              <a:rPr lang="ru-RU"/>
              <a:pPr>
                <a:defRPr/>
              </a:pPr>
              <a:t>27.11.2020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1478E-6AC4-4107-BA15-219C931FB0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81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1E4EE-DAC2-408A-879F-DB5BE3E7E206}" type="datetimeFigureOut">
              <a:rPr lang="ru-RU"/>
              <a:pPr>
                <a:defRPr/>
              </a:pPr>
              <a:t>27.11.2020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5BAE5-E02F-40F9-92F8-E4DB469022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95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E89154-C860-4509-A1DC-736BC4A922C3}" type="datetimeFigureOut">
              <a:rPr lang="ru-RU"/>
              <a:pPr>
                <a:defRPr/>
              </a:pPr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0E7FF1-9883-49FB-AD94-472098A0DD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6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5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image" Target="../media/image6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image" Target="../media/image3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image" Target="../media/image3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12" Type="http://schemas.openxmlformats.org/officeDocument/2006/relationships/image" Target="../media/image3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3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57188" y="548680"/>
          <a:ext cx="6086550" cy="325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3491880" y="4341814"/>
          <a:ext cx="5328592" cy="1679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2" name="Рисунок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338638"/>
            <a:ext cx="2846387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91130766"/>
              </p:ext>
            </p:extLst>
          </p:nvPr>
        </p:nvGraphicFramePr>
        <p:xfrm>
          <a:off x="323528" y="260649"/>
          <a:ext cx="8607331" cy="93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4772132"/>
              </p:ext>
            </p:extLst>
          </p:nvPr>
        </p:nvGraphicFramePr>
        <p:xfrm>
          <a:off x="1835696" y="1484784"/>
          <a:ext cx="7056783" cy="5034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5338"/>
            <a:ext cx="1743075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260649"/>
          <a:ext cx="8607331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3131840" y="1844824"/>
          <a:ext cx="5760640" cy="467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2663825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260649"/>
          <a:ext cx="8607331" cy="93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1835696" y="1484784"/>
          <a:ext cx="7056783" cy="5034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5338"/>
            <a:ext cx="1743075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9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53169473"/>
              </p:ext>
            </p:extLst>
          </p:nvPr>
        </p:nvGraphicFramePr>
        <p:xfrm>
          <a:off x="357158" y="285728"/>
          <a:ext cx="8607330" cy="1271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38939"/>
              </p:ext>
            </p:extLst>
          </p:nvPr>
        </p:nvGraphicFramePr>
        <p:xfrm>
          <a:off x="2123728" y="1916832"/>
          <a:ext cx="669674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220" name="Рисунок 8" descr="C:\Users\Vanianskii\Desktop\65456\zrclip_001p15e7c3f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17208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51105055"/>
              </p:ext>
            </p:extLst>
          </p:nvPr>
        </p:nvGraphicFramePr>
        <p:xfrm>
          <a:off x="357158" y="285728"/>
          <a:ext cx="8607330" cy="1271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1515935"/>
              </p:ext>
            </p:extLst>
          </p:nvPr>
        </p:nvGraphicFramePr>
        <p:xfrm>
          <a:off x="2123728" y="1916832"/>
          <a:ext cx="669674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220" name="Рисунок 8" descr="C:\Users\Vanianskii\Desktop\65456\zrclip_001p15e7c3f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6" y="2398011"/>
            <a:ext cx="17208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2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02187746"/>
              </p:ext>
            </p:extLst>
          </p:nvPr>
        </p:nvGraphicFramePr>
        <p:xfrm>
          <a:off x="357158" y="285728"/>
          <a:ext cx="8607330" cy="1271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5482171"/>
              </p:ext>
            </p:extLst>
          </p:nvPr>
        </p:nvGraphicFramePr>
        <p:xfrm>
          <a:off x="1691680" y="1700808"/>
          <a:ext cx="71287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220" name="Рисунок 8" descr="C:\Users\Vanianskii\Desktop\65456\zrclip_001p15e7c3f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70816"/>
            <a:ext cx="17208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8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260649"/>
          <a:ext cx="8607331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5857983"/>
              </p:ext>
            </p:extLst>
          </p:nvPr>
        </p:nvGraphicFramePr>
        <p:xfrm>
          <a:off x="2555776" y="1844824"/>
          <a:ext cx="6336704" cy="467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49500"/>
            <a:ext cx="22653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7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19321528"/>
              </p:ext>
            </p:extLst>
          </p:nvPr>
        </p:nvGraphicFramePr>
        <p:xfrm>
          <a:off x="357157" y="285728"/>
          <a:ext cx="8607331" cy="134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8109128"/>
              </p:ext>
            </p:extLst>
          </p:nvPr>
        </p:nvGraphicFramePr>
        <p:xfrm>
          <a:off x="1763688" y="1556792"/>
          <a:ext cx="7128792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6" name="Рисунок 8" descr="C:\Users\Vanianskii\Desktop\65456\zrclip_001p15e7c3f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18142"/>
            <a:ext cx="1719262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92184865"/>
              </p:ext>
            </p:extLst>
          </p:nvPr>
        </p:nvGraphicFramePr>
        <p:xfrm>
          <a:off x="357157" y="285728"/>
          <a:ext cx="8607331" cy="134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0092173"/>
              </p:ext>
            </p:extLst>
          </p:nvPr>
        </p:nvGraphicFramePr>
        <p:xfrm>
          <a:off x="1979712" y="1700808"/>
          <a:ext cx="68407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6" name="Рисунок 8" descr="C:\Users\Vanianskii\Desktop\65456\zrclip_001p15e7c3f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1719262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2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62248952"/>
              </p:ext>
            </p:extLst>
          </p:nvPr>
        </p:nvGraphicFramePr>
        <p:xfrm>
          <a:off x="357157" y="285728"/>
          <a:ext cx="8607331" cy="170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1719329"/>
              </p:ext>
            </p:extLst>
          </p:nvPr>
        </p:nvGraphicFramePr>
        <p:xfrm>
          <a:off x="4067944" y="1916832"/>
          <a:ext cx="48965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79"/>
            <a:ext cx="3944937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7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75287507"/>
              </p:ext>
            </p:extLst>
          </p:nvPr>
        </p:nvGraphicFramePr>
        <p:xfrm>
          <a:off x="357157" y="285728"/>
          <a:ext cx="8607331" cy="170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1899991"/>
              </p:ext>
            </p:extLst>
          </p:nvPr>
        </p:nvGraphicFramePr>
        <p:xfrm>
          <a:off x="1979712" y="1988840"/>
          <a:ext cx="68407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6" name="Рисунок 8" descr="C:\Users\Vanianskii\Desktop\65456\zrclip_001p15e7c3f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1719262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4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1873872"/>
              </p:ext>
            </p:extLst>
          </p:nvPr>
        </p:nvGraphicFramePr>
        <p:xfrm>
          <a:off x="357157" y="285728"/>
          <a:ext cx="8607331" cy="170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274500"/>
              </p:ext>
            </p:extLst>
          </p:nvPr>
        </p:nvGraphicFramePr>
        <p:xfrm>
          <a:off x="1979712" y="2204864"/>
          <a:ext cx="68407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6" name="Рисунок 8" descr="C:\Users\Vanianskii\Desktop\65456\zrclip_001p15e7c3f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1719262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4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79187561"/>
              </p:ext>
            </p:extLst>
          </p:nvPr>
        </p:nvGraphicFramePr>
        <p:xfrm>
          <a:off x="357157" y="285728"/>
          <a:ext cx="8607331" cy="170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3655793"/>
              </p:ext>
            </p:extLst>
          </p:nvPr>
        </p:nvGraphicFramePr>
        <p:xfrm>
          <a:off x="1979712" y="2204864"/>
          <a:ext cx="68407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6" name="Рисунок 8" descr="C:\Users\Vanianskii\Desktop\65456\zrclip_001p15e7c3f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1719262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4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260649"/>
          <a:ext cx="8607331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3131840" y="1844824"/>
          <a:ext cx="5760640" cy="467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2663825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8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</TotalTime>
  <Words>725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Constantia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1. Научно-методическая деятельность как компонент профессионально-педагогической компетентности специалиста в сфере физической культуры и спорта.</dc:title>
  <dc:creator>Аня</dc:creator>
  <cp:lastModifiedBy>-</cp:lastModifiedBy>
  <cp:revision>351</cp:revision>
  <dcterms:modified xsi:type="dcterms:W3CDTF">2020-11-27T09:49:21Z</dcterms:modified>
</cp:coreProperties>
</file>