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80" r:id="rId3"/>
    <p:sldId id="293" r:id="rId4"/>
    <p:sldId id="294" r:id="rId5"/>
    <p:sldId id="295" r:id="rId6"/>
    <p:sldId id="288" r:id="rId7"/>
    <p:sldId id="289" r:id="rId8"/>
    <p:sldId id="290" r:id="rId9"/>
    <p:sldId id="283" r:id="rId10"/>
    <p:sldId id="296" r:id="rId11"/>
    <p:sldId id="285" r:id="rId12"/>
    <p:sldId id="286" r:id="rId13"/>
    <p:sldId id="287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 showGuides="1">
      <p:cViewPr varScale="1">
        <p:scale>
          <a:sx n="83" d="100"/>
          <a:sy n="83" d="100"/>
        </p:scale>
        <p:origin x="167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3405-8BB2-4E7C-9A48-0F82A4500441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CF4E-BF62-47CB-8FFE-BFD209978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48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3405-8BB2-4E7C-9A48-0F82A4500441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CF4E-BF62-47CB-8FFE-BFD209978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80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3405-8BB2-4E7C-9A48-0F82A4500441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CF4E-BF62-47CB-8FFE-BFD209978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7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3405-8BB2-4E7C-9A48-0F82A4500441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CF4E-BF62-47CB-8FFE-BFD209978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69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3405-8BB2-4E7C-9A48-0F82A4500441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CF4E-BF62-47CB-8FFE-BFD209978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241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3405-8BB2-4E7C-9A48-0F82A4500441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CF4E-BF62-47CB-8FFE-BFD209978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35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3405-8BB2-4E7C-9A48-0F82A4500441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CF4E-BF62-47CB-8FFE-BFD209978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32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3405-8BB2-4E7C-9A48-0F82A4500441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CF4E-BF62-47CB-8FFE-BFD209978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95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3405-8BB2-4E7C-9A48-0F82A4500441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CF4E-BF62-47CB-8FFE-BFD209978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76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3405-8BB2-4E7C-9A48-0F82A4500441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CF4E-BF62-47CB-8FFE-BFD209978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39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3405-8BB2-4E7C-9A48-0F82A4500441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CF4E-BF62-47CB-8FFE-BFD209978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4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03405-8BB2-4E7C-9A48-0F82A4500441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ACF4E-BF62-47CB-8FFE-BFD209978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29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-21238" y="4675952"/>
            <a:ext cx="9165238" cy="2182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5223557"/>
            <a:ext cx="57754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/>
              <a:t>Еремеев Станислав Германович</a:t>
            </a:r>
          </a:p>
          <a:p>
            <a:pPr algn="r"/>
            <a:r>
              <a:rPr lang="ru-RU" dirty="0" smtClean="0"/>
              <a:t>ректор, доктор экономических наук, профессор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3638" y="1844824"/>
            <a:ext cx="9165238" cy="2691160"/>
          </a:xfrm>
          <a:prstGeom prst="rect">
            <a:avLst/>
          </a:prstGeom>
          <a:solidFill>
            <a:srgbClr val="E6501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bg1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bg1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bg1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Подготовка </a:t>
            </a:r>
            <a:r>
              <a:rPr lang="ru-RU" b="1" dirty="0">
                <a:solidFill>
                  <a:schemeClr val="bg1"/>
                </a:solidFill>
                <a:latin typeface="Arial" charset="0"/>
              </a:rPr>
              <a:t>специалистов для системы непрерывного сопровождения </a:t>
            </a: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семей</a:t>
            </a:r>
            <a:endParaRPr lang="en-US" b="1" dirty="0" smtClean="0">
              <a:solidFill>
                <a:schemeClr val="bg1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charset="0"/>
              </a:rPr>
              <a:t>Ленинградской области, находящихся в трудной жизненной ситуации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F:\Яндекс.Диск\графические работы\Лого ЛГУ\Безымянный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72" y="550862"/>
            <a:ext cx="3603610" cy="89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37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-21238" y="0"/>
            <a:ext cx="9165238" cy="980728"/>
          </a:xfrm>
          <a:prstGeom prst="rect">
            <a:avLst/>
          </a:prstGeom>
          <a:solidFill>
            <a:srgbClr val="E6501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3" descr="F:\Яндекс.Диск\графические работы\Лого ЛГУ\белый левый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2" y="195100"/>
            <a:ext cx="2153127" cy="59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04974" y="305698"/>
            <a:ext cx="5739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2400" b="1" dirty="0" smtClean="0">
                <a:solidFill>
                  <a:schemeClr val="bg1"/>
                </a:solidFill>
              </a:rPr>
              <a:t>ПО ДАННЫМ ПЕНСИОННОГО ФОНДА РФ</a:t>
            </a:r>
            <a:endParaRPr lang="ru-RU" sz="2400" b="1" dirty="0">
              <a:solidFill>
                <a:schemeClr val="bg1"/>
              </a:solidFill>
              <a:latin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737834"/>
              </p:ext>
            </p:extLst>
          </p:nvPr>
        </p:nvGraphicFramePr>
        <p:xfrm>
          <a:off x="-1" y="2204864"/>
          <a:ext cx="9144000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085">
                  <a:extLst>
                    <a:ext uri="{9D8B030D-6E8A-4147-A177-3AD203B41FA5}">
                      <a16:colId xmlns:a16="http://schemas.microsoft.com/office/drawing/2014/main" val="765557703"/>
                    </a:ext>
                  </a:extLst>
                </a:gridCol>
                <a:gridCol w="2470915">
                  <a:extLst>
                    <a:ext uri="{9D8B030D-6E8A-4147-A177-3AD203B41FA5}">
                      <a16:colId xmlns:a16="http://schemas.microsoft.com/office/drawing/2014/main" val="27629378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4845121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8617555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9781902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494076628"/>
                    </a:ext>
                  </a:extLst>
                </a:gridCol>
              </a:tblGrid>
              <a:tr h="137695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Код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Наименование направления подготовки (специальности)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Число допущенных к обработке выпускников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Средний возраст выпускников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Средняя сумма выплат выпускникам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Доля трудоустройства выпускников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22665"/>
                  </a:ext>
                </a:extLst>
              </a:tr>
              <a:tr h="9993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Образование и</a:t>
                      </a:r>
                      <a:r>
                        <a:rPr lang="ru-RU" baseline="0" dirty="0" smtClean="0"/>
                        <a:t> педагогические науки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927 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30,9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40 302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90,2%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459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40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-21238" y="0"/>
            <a:ext cx="9165238" cy="980728"/>
          </a:xfrm>
          <a:prstGeom prst="rect">
            <a:avLst/>
          </a:prstGeom>
          <a:solidFill>
            <a:srgbClr val="E6501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3" descr="F:\Яндекс.Диск\графические работы\Лого ЛГУ\белый левый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2" y="195100"/>
            <a:ext cx="2153127" cy="59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31840" y="74865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ПРОФЕССИОНАЛЬНАЯ ПЕРЕПОДГОТОВКА </a:t>
            </a:r>
            <a:r>
              <a:rPr lang="ru-RU" b="1" dirty="0" smtClean="0">
                <a:solidFill>
                  <a:schemeClr val="bg1"/>
                </a:solidFill>
              </a:rPr>
              <a:t>РАБОТНИКОВ СИСТЕМЫ ОБРАЗОВАНИЯ ЛЕНИНГРАДСКОЙ ОБЛАСТИ В 2019 УЧЕБНОМ ГОДУ</a:t>
            </a:r>
            <a:endParaRPr lang="ru-RU" altLang="ru-RU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344218"/>
              </p:ext>
            </p:extLst>
          </p:nvPr>
        </p:nvGraphicFramePr>
        <p:xfrm>
          <a:off x="244804" y="2780928"/>
          <a:ext cx="8633153" cy="259229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162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0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программ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человек, бюджет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4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Специальное (дефектологическое) образование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59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Педагогическое образование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72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4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Управление образованием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451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4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ИТОГО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582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820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-21238" y="0"/>
            <a:ext cx="9165238" cy="980728"/>
          </a:xfrm>
          <a:prstGeom prst="rect">
            <a:avLst/>
          </a:prstGeom>
          <a:solidFill>
            <a:srgbClr val="E6501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3" descr="F:\Яндекс.Диск\графические работы\Лого ЛГУ\белый левый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2" y="195100"/>
            <a:ext cx="2153127" cy="59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31840" y="74865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</a:rPr>
              <a:t>ПОВЫШЕНИЕ КВАЛИФИКАЦИИ РАБОТНИКОВ СИСТЕМЫ ОБРАЗОВАНИЯ ЛЕНИНГРАДСКОЙ ОБЛАСТИ В 2019 УЧЕБНОМ ГОДУ</a:t>
            </a:r>
            <a:endParaRPr lang="ru-RU" altLang="ru-RU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054393"/>
              </p:ext>
            </p:extLst>
          </p:nvPr>
        </p:nvGraphicFramePr>
        <p:xfrm>
          <a:off x="-1" y="1002062"/>
          <a:ext cx="9144001" cy="58559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150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6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6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Направление программ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Районы проведения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человек, бюджет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198">
                <a:tc rowSpan="1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Специальное (дефектологическое) образование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Гатчинский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Тосненский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70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Выборгский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96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Приозерский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Сланцевский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Всеволожский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Бокситогорский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406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Подпорожский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Волховский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Киришский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5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51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 1028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5198">
                <a:tc rowSpan="1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Педагогическое образование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Гатчинский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157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5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Тосненский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120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5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Выборгский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155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5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Приозерский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71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5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Сланцевский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67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5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Всеволожский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192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5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Бокситогорский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501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5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Подпорожский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5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Волосовский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5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Волховский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52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5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Тихвинский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234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5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Киришский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65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5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Лодейное Поле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5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Сосновый Бор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62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51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1790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51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 обученных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</a:rPr>
                        <a:t>2818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836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-21238" y="0"/>
            <a:ext cx="9165238" cy="980728"/>
          </a:xfrm>
          <a:prstGeom prst="rect">
            <a:avLst/>
          </a:prstGeom>
          <a:solidFill>
            <a:srgbClr val="E6501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3" descr="F:\Яндекс.Диск\графические работы\Лого ЛГУ\белый левый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2" y="195100"/>
            <a:ext cx="2153127" cy="59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400154"/>
              </p:ext>
            </p:extLst>
          </p:nvPr>
        </p:nvGraphicFramePr>
        <p:xfrm>
          <a:off x="404383" y="3573016"/>
          <a:ext cx="8335233" cy="194421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33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3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3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3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1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r>
                        <a:rPr lang="en-US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учреждений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402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Кол-во педагогов </a:t>
                      </a:r>
                      <a:b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Ленинградской 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области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840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858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952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131840" y="167198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ОРГАНИЗАЦИИ ОБЩЕГО И СПЕЦИАЛЬНОГО ОБРАЗОВАНИЯ ЛЕНИНГРАДСКОЙ ОБЛАСТИ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268" y="2132856"/>
            <a:ext cx="8656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УЧАСТНИКИ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НАУЧНО-ПРАКТИЧЕСКИХ МЕРОПРИЯТИЙ  ЛГУ ИМ. А.С. ПУШКИНА, ПОСВЯЩЕННЫХ ПРОБЛЕМАМ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074625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-21238" y="4675952"/>
            <a:ext cx="9165238" cy="2182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-21238" y="1988840"/>
            <a:ext cx="9165238" cy="2691160"/>
          </a:xfrm>
          <a:prstGeom prst="rect">
            <a:avLst/>
          </a:prstGeom>
          <a:solidFill>
            <a:srgbClr val="E6501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0707" y="3103587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СПАСИБО ЗА ВНИМАНИЕ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" name="Picture 2" descr="F:\Яндекс.Диск\графические работы\Лого ЛГУ\Безымянный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71" y="550862"/>
            <a:ext cx="3913495" cy="97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411760" y="5244952"/>
            <a:ext cx="57754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/>
              <a:t>Еремеев Станислав Германович</a:t>
            </a:r>
          </a:p>
          <a:p>
            <a:pPr algn="r"/>
            <a:r>
              <a:rPr lang="ru-RU" dirty="0" smtClean="0"/>
              <a:t>ректор ЛГУ им. А.С. Пушкина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77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844639"/>
              </p:ext>
            </p:extLst>
          </p:nvPr>
        </p:nvGraphicFramePr>
        <p:xfrm>
          <a:off x="0" y="952024"/>
          <a:ext cx="9144000" cy="5905969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422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97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46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6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96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28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4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980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2445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4963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954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Район\Направление подготовки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Педагогическое образование (география; география и биология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Педагогическое образование (история; историческое образование)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Педагогическое образование (иностранный язык)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Педагогическое образование (информатика и математика; информатика в образовании)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Педагогическое образование (русский язык и литература); </a:t>
                      </a:r>
                      <a:r>
                        <a:rPr lang="ru-RU" sz="1000" u="none" strike="noStrike" dirty="0" err="1">
                          <a:effectLst/>
                        </a:rPr>
                        <a:t>литератураное</a:t>
                      </a:r>
                      <a:r>
                        <a:rPr lang="ru-RU" sz="1000" u="none" strike="noStrike" dirty="0">
                          <a:effectLst/>
                        </a:rPr>
                        <a:t> и языковое образование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Педагогическое образование (начальное образование; дошкольное образование; менеджмент образования)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Направление психолого-педагогическое образование (психология и социальная педагогика)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Педагогическое образование (физическая культура)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Педагогическое образование (изобразительное искусство)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Педагогическое образование (музыка)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Специальное (дефектологическое) образование (логопедия; специальная психология; дошкольная дефектология; олигофренопедагогика)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Итого по районам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Бокситогорский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95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Выборгский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153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Всеволожский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284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Волосовский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173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Волховский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90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Гатчинский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365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Кингисеппский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182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Киришский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104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Кировский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125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Лужский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58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Ломоносовский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204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Лодейнопольский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91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Подпорожский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104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Приозерский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Сосновоборский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106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Сланцевский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72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Тихвинский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123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Тосненский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220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951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Всего по направлениям</a:t>
                      </a:r>
                      <a:endParaRPr lang="ru-RU" sz="105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53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181" marR="5181" marT="518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54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181" marR="5181" marT="518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248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181" marR="5181" marT="518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43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181" marR="5181" marT="518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185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181" marR="5181" marT="518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304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181" marR="5181" marT="518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84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181" marR="5181" marT="518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234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181" marR="5181" marT="518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345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181" marR="5181" marT="518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221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181" marR="5181" marT="518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864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181" marR="5181" marT="518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2635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 bwMode="auto">
          <a:xfrm>
            <a:off x="-21238" y="0"/>
            <a:ext cx="9165238" cy="980728"/>
          </a:xfrm>
          <a:prstGeom prst="rect">
            <a:avLst/>
          </a:prstGeom>
          <a:solidFill>
            <a:srgbClr val="E6501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3" descr="F:\Яндекс.Диск\графические работы\Лого ЛГУ\белый левый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2" y="195100"/>
            <a:ext cx="2153127" cy="59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51920" y="28699"/>
            <a:ext cx="5004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b="1" dirty="0" smtClean="0">
                <a:solidFill>
                  <a:schemeClr val="bg1"/>
                </a:solidFill>
              </a:rPr>
              <a:t>ТРУДОУСТРОЙСТВО ВЫПУСКНИКОВ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ГАОУ ВО ЛО ЛГУ ИМ. А.С. ПУШКИНА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ПО УГС 44.00.00 НА 2.12 2019 Г. </a:t>
            </a:r>
            <a:endParaRPr lang="ru-RU" b="1" dirty="0">
              <a:solidFill>
                <a:schemeClr val="bg1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284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439840"/>
              </p:ext>
            </p:extLst>
          </p:nvPr>
        </p:nvGraphicFramePr>
        <p:xfrm>
          <a:off x="0" y="952024"/>
          <a:ext cx="9144000" cy="5905971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349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2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54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Район\Направление подготовки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Педагогическое образование (начальное образование; дошкольное образование; менеджмент образования</a:t>
                      </a:r>
                      <a:r>
                        <a:rPr lang="ru-RU" sz="1000" u="none" strike="noStrike" dirty="0">
                          <a:effectLst/>
                        </a:rPr>
                        <a:t>)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Бокситогорский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Выборгский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Всеволожский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Волосовский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Волховский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Гатчинский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Кингисеппский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Киришский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Кировский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Лужский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Ломоносовский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Лодейнопольский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Подпорожский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Приозерский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Сосновоборский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Сланцевский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Тихвинский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Тосненский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951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Всего по направлениям</a:t>
                      </a:r>
                      <a:endParaRPr lang="ru-RU" sz="105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304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181" marR="5181" marT="518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 bwMode="auto">
          <a:xfrm>
            <a:off x="-21238" y="0"/>
            <a:ext cx="9165238" cy="980728"/>
          </a:xfrm>
          <a:prstGeom prst="rect">
            <a:avLst/>
          </a:prstGeom>
          <a:solidFill>
            <a:srgbClr val="E6501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3" descr="F:\Яндекс.Диск\графические работы\Лого ЛГУ\белый левый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2" y="195100"/>
            <a:ext cx="2153127" cy="59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51920" y="28699"/>
            <a:ext cx="5004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b="1" dirty="0" smtClean="0">
                <a:solidFill>
                  <a:schemeClr val="bg1"/>
                </a:solidFill>
              </a:rPr>
              <a:t>ТРУДОУСТРОЙСТВО ВЫПУСКНИКОВ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ГАОУ ВО ЛО ЛГУ ИМ. А.С. ПУШКИНА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ПО УГС 44.00.00 НА 2.12 2019 Г. </a:t>
            </a:r>
            <a:endParaRPr lang="ru-RU" b="1" dirty="0">
              <a:solidFill>
                <a:schemeClr val="bg1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7647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25085"/>
              </p:ext>
            </p:extLst>
          </p:nvPr>
        </p:nvGraphicFramePr>
        <p:xfrm>
          <a:off x="0" y="952024"/>
          <a:ext cx="9144000" cy="590597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3419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41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54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Район\Направление подготовки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Направление психолого-педагогическое образование (психология и социальная педагогика)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Бокситогорский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Выборгский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Всеволожский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Волосовский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Волховский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Гатчинский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Кингисеппский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Киришский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Кировский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Лужский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Ломоносовский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Лодейнопольский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Подпорожский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Приозерский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Сосновоборский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Сланцевский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Тихвинский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7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Тосненский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951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Всего по направлениям</a:t>
                      </a:r>
                      <a:endParaRPr lang="ru-RU" sz="105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84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181" marR="5181" marT="518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 bwMode="auto">
          <a:xfrm>
            <a:off x="-21238" y="0"/>
            <a:ext cx="9165238" cy="980728"/>
          </a:xfrm>
          <a:prstGeom prst="rect">
            <a:avLst/>
          </a:prstGeom>
          <a:solidFill>
            <a:srgbClr val="E6501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3" descr="F:\Яндекс.Диск\графические работы\Лого ЛГУ\белый левый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2" y="195100"/>
            <a:ext cx="2153127" cy="59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51920" y="28699"/>
            <a:ext cx="5004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b="1" dirty="0" smtClean="0">
                <a:solidFill>
                  <a:schemeClr val="bg1"/>
                </a:solidFill>
              </a:rPr>
              <a:t>ТРУДОУСТРОЙСТВО ВЫПУСКНИКОВ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ГАОУ ВО ЛО ЛГУ ИМ. А.С. ПУШКИНА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ПО УГС 44.00.00 НА 2.12 2019 Г. </a:t>
            </a:r>
            <a:endParaRPr lang="ru-RU" b="1" dirty="0">
              <a:solidFill>
                <a:schemeClr val="bg1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1539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811055"/>
              </p:ext>
            </p:extLst>
          </p:nvPr>
        </p:nvGraphicFramePr>
        <p:xfrm>
          <a:off x="0" y="980723"/>
          <a:ext cx="9144000" cy="587727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810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945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Район\Направление подготовки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Специальное (дефектологическое) образование (логопедия; специальная психология; дошкольная дефектология; олигофренопедагогика)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Бокситогорский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Выборгский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Всеволожский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Волосовский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Волховский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Гатчинский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Кингисеппский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Киришский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Кировский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Лужский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Ломоносовский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Лодейнопольский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Подпорожский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6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Приозерский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Сосновоборский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6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Сланцевский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6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Тихвинский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6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Тосненский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932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Всего по направлениям</a:t>
                      </a:r>
                      <a:endParaRPr lang="ru-RU" sz="105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181" marR="5181" marT="518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864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181" marR="5181" marT="518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 bwMode="auto">
          <a:xfrm>
            <a:off x="-21238" y="0"/>
            <a:ext cx="9165238" cy="980728"/>
          </a:xfrm>
          <a:prstGeom prst="rect">
            <a:avLst/>
          </a:prstGeom>
          <a:solidFill>
            <a:srgbClr val="E6501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3" descr="F:\Яндекс.Диск\графические работы\Лого ЛГУ\белый левый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2" y="195100"/>
            <a:ext cx="2153127" cy="59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51920" y="28699"/>
            <a:ext cx="5004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b="1" dirty="0" smtClean="0">
                <a:solidFill>
                  <a:schemeClr val="bg1"/>
                </a:solidFill>
              </a:rPr>
              <a:t>ТРУДОУСТРОЙСТВО ВЫПУСКНИКОВ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ГАОУ ВО ЛО ЛГУ ИМ. А.С. ПУШКИНА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ПО УГС 44.00.00 НА 2.12 2019 Г. </a:t>
            </a:r>
            <a:endParaRPr lang="ru-RU" b="1" dirty="0">
              <a:solidFill>
                <a:schemeClr val="bg1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7146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6937" t="3477" r="15001" b="4340"/>
          <a:stretch/>
        </p:blipFill>
        <p:spPr bwMode="auto">
          <a:xfrm>
            <a:off x="715735" y="980728"/>
            <a:ext cx="7712530" cy="5875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 bwMode="auto">
          <a:xfrm>
            <a:off x="-21238" y="0"/>
            <a:ext cx="9165238" cy="980728"/>
          </a:xfrm>
          <a:prstGeom prst="rect">
            <a:avLst/>
          </a:prstGeom>
          <a:solidFill>
            <a:srgbClr val="E6501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3" descr="F:\Яндекс.Диск\графические работы\Лого ЛГУ\белый левый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2" y="195100"/>
            <a:ext cx="2153127" cy="59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131840" y="305698"/>
            <a:ext cx="5739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2400" b="1" dirty="0" smtClean="0">
                <a:solidFill>
                  <a:schemeClr val="bg1"/>
                </a:solidFill>
              </a:rPr>
              <a:t>ПО ДАННЫМ ПЕНСИОННОГО ФОНДА РФ</a:t>
            </a:r>
            <a:endParaRPr lang="ru-RU" sz="2400" b="1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3647" y="3068960"/>
            <a:ext cx="2448273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9380" t="6502" r="17404" b="10768"/>
          <a:stretch/>
        </p:blipFill>
        <p:spPr bwMode="auto">
          <a:xfrm>
            <a:off x="547189" y="980728"/>
            <a:ext cx="8028384" cy="5910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 bwMode="auto">
          <a:xfrm>
            <a:off x="-21238" y="0"/>
            <a:ext cx="9165238" cy="980728"/>
          </a:xfrm>
          <a:prstGeom prst="rect">
            <a:avLst/>
          </a:prstGeom>
          <a:solidFill>
            <a:srgbClr val="E6501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3" descr="F:\Яндекс.Диск\графические работы\Лого ЛГУ\белый левый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2" y="195100"/>
            <a:ext cx="2153127" cy="59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131840" y="305698"/>
            <a:ext cx="5739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2400" b="1" dirty="0" smtClean="0">
                <a:solidFill>
                  <a:schemeClr val="bg1"/>
                </a:solidFill>
              </a:rPr>
              <a:t>ПО ДАННЫМ ПЕНСИОННОГО ФОНДА РФ</a:t>
            </a:r>
            <a:endParaRPr lang="ru-RU" sz="2400" b="1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3212976"/>
            <a:ext cx="26642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548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9312" t="6974" r="17762" b="21535"/>
          <a:stretch/>
        </p:blipFill>
        <p:spPr bwMode="auto">
          <a:xfrm>
            <a:off x="0" y="980728"/>
            <a:ext cx="9144000" cy="5877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 bwMode="auto">
          <a:xfrm>
            <a:off x="-21238" y="0"/>
            <a:ext cx="9165238" cy="980728"/>
          </a:xfrm>
          <a:prstGeom prst="rect">
            <a:avLst/>
          </a:prstGeom>
          <a:solidFill>
            <a:srgbClr val="E6501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3" descr="F:\Яндекс.Диск\графические работы\Лого ЛГУ\белый левый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2" y="195100"/>
            <a:ext cx="2153127" cy="59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31840" y="305698"/>
            <a:ext cx="5739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2400" b="1" dirty="0" smtClean="0">
                <a:solidFill>
                  <a:schemeClr val="bg1"/>
                </a:solidFill>
              </a:rPr>
              <a:t>ПО ДАННЫМ ПЕНСИОННОГО ФОНДА РФ</a:t>
            </a:r>
            <a:endParaRPr lang="ru-RU" sz="2400" b="1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852936"/>
            <a:ext cx="309634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057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962" y="5877272"/>
            <a:ext cx="8229600" cy="769209"/>
          </a:xfrm>
        </p:spPr>
        <p:txBody>
          <a:bodyPr>
            <a:normAutofit/>
          </a:bodyPr>
          <a:lstStyle/>
          <a:p>
            <a:r>
              <a:rPr lang="ru-RU" dirty="0" smtClean="0"/>
              <a:t>КЦП за 2019г. - 1240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3661" b="4032"/>
          <a:stretch/>
        </p:blipFill>
        <p:spPr bwMode="auto">
          <a:xfrm>
            <a:off x="-21238" y="1008890"/>
            <a:ext cx="9144000" cy="47480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 bwMode="auto">
          <a:xfrm>
            <a:off x="-21238" y="0"/>
            <a:ext cx="9165238" cy="980728"/>
          </a:xfrm>
          <a:prstGeom prst="rect">
            <a:avLst/>
          </a:prstGeom>
          <a:solidFill>
            <a:srgbClr val="E6501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3" descr="F:\Яндекс.Диск\графические работы\Лого ЛГУ\белый левый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2" y="195100"/>
            <a:ext cx="2153127" cy="59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04974" y="305698"/>
            <a:ext cx="5739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2400" b="1" dirty="0" smtClean="0">
                <a:solidFill>
                  <a:schemeClr val="bg1"/>
                </a:solidFill>
              </a:rPr>
              <a:t>ПО ДАННЫМ ПЕНСИОННОГО ФОНДА РФ</a:t>
            </a:r>
            <a:endParaRPr lang="ru-RU" sz="2400" b="1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2996952"/>
            <a:ext cx="568863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269624"/>
      </p:ext>
    </p:extLst>
  </p:cSld>
  <p:clrMapOvr>
    <a:masterClrMapping/>
  </p:clrMapOvr>
</p:sld>
</file>

<file path=ppt/theme/theme1.xml><?xml version="1.0" encoding="utf-8"?>
<a:theme xmlns:a="http://schemas.openxmlformats.org/drawingml/2006/main" name="ЛГ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ЛГУ</Template>
  <TotalTime>288</TotalTime>
  <Words>777</Words>
  <Application>Microsoft Office PowerPoint</Application>
  <PresentationFormat>Экран (4:3)</PresentationFormat>
  <Paragraphs>503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ЛГУ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КЦП за 2019г. - 1240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saa</dc:creator>
  <cp:lastModifiedBy>Лариса Михайловна Кобрина</cp:lastModifiedBy>
  <cp:revision>32</cp:revision>
  <dcterms:created xsi:type="dcterms:W3CDTF">2019-11-12T12:19:54Z</dcterms:created>
  <dcterms:modified xsi:type="dcterms:W3CDTF">2020-09-08T14:15:12Z</dcterms:modified>
</cp:coreProperties>
</file>