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7" r:id="rId4"/>
    <p:sldId id="270" r:id="rId5"/>
    <p:sldId id="272" r:id="rId6"/>
    <p:sldId id="259" r:id="rId7"/>
    <p:sldId id="261" r:id="rId8"/>
    <p:sldId id="265" r:id="rId9"/>
    <p:sldId id="273" r:id="rId10"/>
    <p:sldId id="275" r:id="rId11"/>
    <p:sldId id="279" r:id="rId12"/>
    <p:sldId id="280" r:id="rId13"/>
    <p:sldId id="281" r:id="rId14"/>
    <p:sldId id="282" r:id="rId15"/>
    <p:sldId id="27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6A0AD-4DB3-4164-8F3B-93BC529E5DD1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C071-CD42-4574-BACA-D4C5DFAA3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58E3A-AA6B-4204-A1EE-C8B74A6A550B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9D13-C6E7-4F00-B78A-BEA6FD723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A1003-56F0-4B75-8421-90196B623308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074A-8B24-4948-AACC-BB6D9C630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B9A7-7394-478A-8982-75E0268C699E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B2CCA-E4EE-4837-B52B-605CFCE02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C61F-2D69-46BA-A3DC-CCC6A3E947CC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A410-469F-4190-898B-0B28B6921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B227B-3E59-443C-B984-7022C2FFD3F8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60451-AB55-4635-BDAD-FF1B49169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D3CF-EBD2-422B-B7F9-9DF2E10FF0CD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9E4D-C2F7-4946-AAE5-85A0C43B5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C779-813F-4034-8526-B8CE100449BF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1F66-6F08-403A-86D0-27EAD76EB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FCFDA-906F-4C80-959A-D8CF5760DA25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4D2B-5266-4B54-9861-037691E58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61BB5-3784-4F15-BB42-9632DE6ACAF4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F5D6-A2CC-495A-95DD-A2432A5E0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8D53C-39EC-40A2-BAD9-58F1251FA741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7A2DC-D3A8-4364-A425-FEC8096D8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2063F-ACAE-49BE-A686-C11DFF032046}" type="datetimeFigureOut">
              <a:rPr lang="ru-RU"/>
              <a:pPr>
                <a:defRPr/>
              </a:pPr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FA0005-CBDA-4765-902D-5C28405AC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yandex.ru/clck/jsredir?bu=k963j&amp;from=yandex.ru;search/;web;;&amp;text=&amp;etext=8380.jWvUrY1Re-Bw24Cqf5ohbMXhANxRHBFSs8BSGRMMFG8b2TfG6JXcDjejvrVJpKsA.9bcf1004afe064d2e09049b0487b60650fef6466&amp;uuid=&amp;state=PEtFfuTeVD5kpHnK9lio9T6U0-imFY5IWwl6BSUGTYl260BtXWEO1Qnj-5iqlWxaBNSQ-mAu_Cl46XoxLTvTU0LrMwVlHv3aB4ozgscqZcw,&amp;&amp;cst=AiuY0DBWFJ5Hyx_fyvalFC0zxQXghzbJYXooJYEHQBzc2nVZ8hOXtX1MnX7Elu1quOprwyNlvhb2HjSyU1nCy5Opop32joCapPoGwYK3t7-oaBQEgr8SbIgg4hhqUXG_sFz80zd4HNH2IKxPtWLDkP_uzXQd40j3mP6LGEPLlPC6qViikUCfE_5ioL4h98LJDtlpU3g6liTzRiUzGFrztflLMobgwhzaeKOdrxcayxyqRpHfNjumreRqiROOR9NtvrBaS-1Sm1rqDtNMYM8zGfIqJv5gLnnjTYz1z23wWGJBRRGD5dEa2u4Ndf7Dym_m5Y3YfbfhUOPSr4XE0GzsAjqOhf0Mf4IM2wTOHAbBcmE77WKy7WA-J8F8FhaX1e1S&amp;data=UlNrNmk5WktYejY4cHFySjRXSWhXTDdPd2ItcEVRTzRCSmo3SnFPQktQazZ5Yk11UDFoRXc2T2tvNmxxTkRYQlE4Y0lnVEQyUk03WTg2dFpyMi1KQTF4VFFpb3NHTkpp&amp;sign=4269df1579aa77b32d0945ffeaacdf3e&amp;keyno=0&amp;b64e=2&amp;ref=orjY4mGPRjk5boDnW0uvlrrd71vZw9kpHstIJTJcImVZuNlEaxKXP8XJ_wKs6w6iKJrVE6SSqfyQ-XgB6UoMZ19CA6hba-c6Ymm94WwejivD5X7fSJfrjRdz3htB_mgq&amp;l10n=ru&amp;rp=1&amp;cts=1573641469148@@events%3D%5b%7b%22event%22:%22click%22,%22id%22:%22k963j%22,%22cts%22:1573641469148,%22fast%22:%7b%22organic%22:1%7d,%22service%22:%22web%22,%22event-id%22:%22k2x5i0nwvg%22%7d%5d&amp;mc=1.584962500721156&amp;hdtime=487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3"/>
          <p:cNvSpPr>
            <a:spLocks noChangeArrowheads="1"/>
          </p:cNvSpPr>
          <p:nvPr/>
        </p:nvSpPr>
        <p:spPr bwMode="auto">
          <a:xfrm>
            <a:off x="-20638" y="4675188"/>
            <a:ext cx="9164638" cy="218281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-20638" y="1989138"/>
            <a:ext cx="9164638" cy="2690812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315" name="Прямоугольник 4"/>
          <p:cNvSpPr>
            <a:spLocks noChangeArrowheads="1"/>
          </p:cNvSpPr>
          <p:nvPr/>
        </p:nvSpPr>
        <p:spPr bwMode="auto">
          <a:xfrm>
            <a:off x="985838" y="2733675"/>
            <a:ext cx="7200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НАУЧНО- МЕТОДИЧЕСКАЯ ПОДДЕРЖКА  СПЕЦИАЛЬНОГО И ИНКЛЮЗИВНОГО ОБРАЗОВАНИЯ В ЛЕНИНГРАДСКОЙ ОБЛАСТИ</a:t>
            </a:r>
            <a:endParaRPr 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3152775" y="5245100"/>
            <a:ext cx="50339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 b="1">
                <a:latin typeface="Calibri" pitchFamily="34" charset="0"/>
              </a:rPr>
              <a:t>Кобрина  Лариса  Михайловна</a:t>
            </a:r>
          </a:p>
          <a:p>
            <a:pPr algn="r"/>
            <a:r>
              <a:rPr lang="ru-RU">
                <a:latin typeface="Calibri" pitchFamily="34" charset="0"/>
              </a:rPr>
              <a:t>Профессор, доктор педагогических наук</a:t>
            </a:r>
          </a:p>
          <a:p>
            <a:pPr algn="r"/>
            <a:r>
              <a:rPr lang="ru-RU">
                <a:latin typeface="Calibri" pitchFamily="34" charset="0"/>
              </a:rPr>
              <a:t>Проректор по научной работе </a:t>
            </a:r>
          </a:p>
        </p:txBody>
      </p:sp>
      <p:pic>
        <p:nvPicPr>
          <p:cNvPr id="13317" name="Picture 2" descr="F:\Яндекс.Диск\графические работы\Лого ЛГУ\Безымянный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550863"/>
            <a:ext cx="28924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23555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Прямоугольник 5"/>
          <p:cNvSpPr>
            <a:spLocks noChangeArrowheads="1"/>
          </p:cNvSpPr>
          <p:nvPr/>
        </p:nvSpPr>
        <p:spPr bwMode="auto">
          <a:xfrm>
            <a:off x="939800" y="2802048"/>
            <a:ext cx="72009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Увеличение </a:t>
            </a:r>
            <a:r>
              <a:rPr lang="ru-RU" dirty="0" smtClean="0">
                <a:latin typeface="Calibri" pitchFamily="34" charset="0"/>
              </a:rPr>
              <a:t>числа обучающихся </a:t>
            </a:r>
            <a:r>
              <a:rPr lang="ru-RU" dirty="0">
                <a:latin typeface="Calibri" pitchFamily="34" charset="0"/>
              </a:rPr>
              <a:t>сельских школ путем решения проблемы «скрытого отсева</a:t>
            </a:r>
            <a:r>
              <a:rPr lang="ru-RU" dirty="0" smtClean="0">
                <a:latin typeface="Calibri" pitchFamily="34" charset="0"/>
              </a:rPr>
              <a:t>»;</a:t>
            </a:r>
          </a:p>
          <a:p>
            <a:r>
              <a:rPr lang="ru-RU" dirty="0" smtClean="0">
                <a:latin typeface="Calibri" pitchFamily="34" charset="0"/>
              </a:rPr>
              <a:t>сохранение </a:t>
            </a:r>
            <a:r>
              <a:rPr lang="ru-RU" dirty="0">
                <a:latin typeface="Calibri" pitchFamily="34" charset="0"/>
              </a:rPr>
              <a:t>детей с разным уровнем развития и </a:t>
            </a:r>
            <a:r>
              <a:rPr lang="ru-RU" dirty="0" smtClean="0">
                <a:latin typeface="Calibri" pitchFamily="34" charset="0"/>
              </a:rPr>
              <a:t>разными возможностями </a:t>
            </a:r>
            <a:r>
              <a:rPr lang="ru-RU" dirty="0" smtClean="0">
                <a:latin typeface="Calibri" pitchFamily="34" charset="0"/>
              </a:rPr>
              <a:t>для освоения </a:t>
            </a:r>
            <a:r>
              <a:rPr lang="ru-RU" dirty="0">
                <a:latin typeface="Calibri" pitchFamily="34" charset="0"/>
              </a:rPr>
              <a:t>образовательных программ в числе её </a:t>
            </a:r>
            <a:r>
              <a:rPr lang="ru-RU" dirty="0" smtClean="0">
                <a:latin typeface="Calibri" pitchFamily="34" charset="0"/>
              </a:rPr>
              <a:t>учеников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3558" name="Заголовок 1"/>
          <p:cNvSpPr txBox="1">
            <a:spLocks/>
          </p:cNvSpPr>
          <p:nvPr/>
        </p:nvSpPr>
        <p:spPr bwMode="auto">
          <a:xfrm>
            <a:off x="3059113" y="195263"/>
            <a:ext cx="58340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ПЕДАГОГИЧЕСКИЙ РЕЗУЛЬТАТ И СОЦИАЛЬНЫЙ ЭФФЕКТ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943000" y="2276872"/>
            <a:ext cx="7237362" cy="162018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Arial" charset="0"/>
              </a:rPr>
              <a:t>Система инклюзивного образования: от </a:t>
            </a:r>
            <a:r>
              <a:rPr lang="ru-RU" sz="2400" dirty="0" smtClean="0">
                <a:latin typeface="Arial" charset="0"/>
              </a:rPr>
              <a:t>ранней </a:t>
            </a:r>
            <a:r>
              <a:rPr lang="ru-RU" sz="2400" dirty="0" smtClean="0">
                <a:latin typeface="Arial" charset="0"/>
              </a:rPr>
              <a:t>помощи </a:t>
            </a:r>
            <a:r>
              <a:rPr lang="ru-RU" sz="2400" dirty="0" smtClean="0">
                <a:latin typeface="Arial" charset="0"/>
              </a:rPr>
              <a:t>до </a:t>
            </a:r>
            <a:r>
              <a:rPr lang="ru-RU" sz="2400" dirty="0" smtClean="0">
                <a:latin typeface="Arial" charset="0"/>
              </a:rPr>
              <a:t>профессиональной подготовки </a:t>
            </a:r>
            <a:endParaRPr lang="ru-RU" sz="2400" dirty="0" smtClean="0">
              <a:latin typeface="Arial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charset="0"/>
              </a:rPr>
              <a:t>(</a:t>
            </a:r>
            <a:r>
              <a:rPr lang="ru-RU" sz="2400" dirty="0" smtClean="0">
                <a:latin typeface="Arial" charset="0"/>
              </a:rPr>
              <a:t>2012 год- Золотая медаль ВДНХ </a:t>
            </a:r>
            <a:endParaRPr lang="en-US" sz="2400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charset="0"/>
              </a:rPr>
              <a:t>2013 </a:t>
            </a:r>
            <a:r>
              <a:rPr lang="ru-RU" sz="2400" dirty="0" smtClean="0">
                <a:latin typeface="Arial" charset="0"/>
              </a:rPr>
              <a:t>год - ГРАН ПРИ </a:t>
            </a:r>
            <a:r>
              <a:rPr lang="en-US" sz="2400" dirty="0" smtClean="0">
                <a:latin typeface="Arial" charset="0"/>
              </a:rPr>
              <a:t>Global Education) </a:t>
            </a:r>
            <a:r>
              <a:rPr lang="en-US" sz="2400" b="1" dirty="0" smtClean="0">
                <a:hlinkClick r:id="rId2"/>
              </a:rPr>
              <a:t> </a:t>
            </a:r>
          </a:p>
          <a:p>
            <a:pPr marL="0" indent="0">
              <a:buNone/>
            </a:pPr>
            <a:endParaRPr lang="ru-RU" sz="2400" dirty="0" smtClean="0">
              <a:latin typeface="Arial" charset="0"/>
            </a:endParaRPr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6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4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3059113" y="195263"/>
            <a:ext cx="58340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ПЕДАГОГИЧЕСКИЙ РЕЗУЛЬТАТ И СОЦИАЛЬНЫЙ ЭФФЕКТ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981918" y="2647764"/>
            <a:ext cx="7200801" cy="156247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Arial" charset="0"/>
              </a:rPr>
              <a:t>Региональная межведомственная модель комплексного сопровождения детей с различными признаками отклонений в развитии и семей, их воспитывающих. </a:t>
            </a:r>
          </a:p>
          <a:p>
            <a:endParaRPr lang="ru-RU" dirty="0" smtClean="0">
              <a:latin typeface="Arial" charset="0"/>
            </a:endParaRPr>
          </a:p>
          <a:p>
            <a:endParaRPr lang="ru-RU" dirty="0" smtClean="0">
              <a:latin typeface="Arial" charset="0"/>
            </a:endParaRPr>
          </a:p>
          <a:p>
            <a:endParaRPr lang="ru-RU" dirty="0" smtClean="0"/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6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3059113" y="195263"/>
            <a:ext cx="58340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ПЕДАГОГИЧЕСКИЙ РЕЗУЛЬТАТ И СОЦИАЛЬНЫЙ ЭФФЕКТ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</a:rPr>
              <a:t>Роль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</a:rPr>
              <a:t>факультета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spc="-1" dirty="0" smtClean="0">
                <a:solidFill>
                  <a:schemeClr val="accent2">
                    <a:lumMod val="75000"/>
                  </a:schemeClr>
                </a:solidFill>
              </a:rPr>
              <a:t> специального дефектологического образования</a:t>
            </a:r>
            <a:r>
              <a:rPr lang="ru-RU" sz="2000" spc="-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spc="-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</a:rPr>
              <a:t>ЛГУ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</a:rPr>
              <a:t>им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</a:rPr>
              <a:t>А.С.Пушкина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</a:rPr>
              <a:t>  в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</a:rPr>
              <a:t>реализации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национального проекта «Образование».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Инклюзивная система образования и психолого-педагогического сопровождения лиц с ОВЗ и инвалидов: от раннего возраста до профессиональной подготовки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Инклюзивное образование в сельской школе Ленинградской области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Инклюзия в  дошкольном образовании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Инклюзия в дополнительном образовании детей с ОВЗ</a:t>
            </a:r>
            <a:endParaRPr lang="en-US" sz="2000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Кадровая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оснащенность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инклюзивного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spc="-1" dirty="0" err="1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образования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в Ленинградской области</a:t>
            </a:r>
            <a:endParaRPr lang="ru-RU" sz="2000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Региональная система ранней (от 0 до 3 лет) помощи детям с ограниченными возможностями здоровья и их семьям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Комплексная психолого-педагогическая реабилитация детей с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кохлеарными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имплантами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в Ленинградской области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08018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Система коррекционно-развивающего обучения инвалидов и лиц с ОВЗ в процессе освоения основных программ профессионального образования в условиях среднего профессионального образования.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Разработка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адаптивных,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практико- ориентированных и гибких образовательных программ. 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Система социально - культурной  реабилитации лиц с ОВЗ и инвалидов в организациях среднего профессионального образования. Региональные практики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Психолого-педагогическое сопровождение дошкольников с ОВЗ в структуре коррекционно-развивающего обучения</a:t>
            </a:r>
            <a:r>
              <a:rPr lang="ru-RU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spc="-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в ДОО</a:t>
            </a:r>
            <a:endParaRPr lang="en-US" sz="2000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Психолого-педагогическая помощь детям с ранним детским аутизмом. 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Комплексное психолого-педагогическое сопровождение детей с ранним детским аутизмом. Феномен интеллектуального и социально-эмоционального развития.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Волонтерское движение в инклюзивном и специальном образовании Ленинградской области.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5182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5"/>
          <p:cNvSpPr>
            <a:spLocks noChangeArrowheads="1"/>
          </p:cNvSpPr>
          <p:nvPr/>
        </p:nvSpPr>
        <p:spPr bwMode="auto">
          <a:xfrm>
            <a:off x="-20638" y="4675188"/>
            <a:ext cx="9164638" cy="218281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578" name="Прямоугольник 6"/>
          <p:cNvSpPr>
            <a:spLocks noChangeArrowheads="1"/>
          </p:cNvSpPr>
          <p:nvPr/>
        </p:nvSpPr>
        <p:spPr bwMode="auto">
          <a:xfrm>
            <a:off x="-20638" y="1989138"/>
            <a:ext cx="9164638" cy="2690812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579" name="Прямоугольник 7"/>
          <p:cNvSpPr>
            <a:spLocks noChangeArrowheads="1"/>
          </p:cNvSpPr>
          <p:nvPr/>
        </p:nvSpPr>
        <p:spPr bwMode="auto">
          <a:xfrm>
            <a:off x="990600" y="3103563"/>
            <a:ext cx="720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СПАСИБО ЗА ВНИМАНИЕ</a:t>
            </a:r>
            <a:endParaRPr 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580" name="Прямоугольник 8"/>
          <p:cNvSpPr>
            <a:spLocks noChangeArrowheads="1"/>
          </p:cNvSpPr>
          <p:nvPr/>
        </p:nvSpPr>
        <p:spPr bwMode="auto">
          <a:xfrm>
            <a:off x="3152775" y="5245100"/>
            <a:ext cx="50339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 b="1">
                <a:latin typeface="Calibri" pitchFamily="34" charset="0"/>
              </a:rPr>
              <a:t>Кобрина  Лариса  Михайловна</a:t>
            </a:r>
          </a:p>
          <a:p>
            <a:pPr algn="r"/>
            <a:r>
              <a:rPr lang="ru-RU">
                <a:latin typeface="Calibri" pitchFamily="34" charset="0"/>
              </a:rPr>
              <a:t>Профессор, доктор педагогических наук</a:t>
            </a:r>
          </a:p>
          <a:p>
            <a:pPr algn="r"/>
            <a:r>
              <a:rPr lang="ru-RU">
                <a:latin typeface="Calibri" pitchFamily="34" charset="0"/>
              </a:rPr>
              <a:t>Проректор по научной работе </a:t>
            </a:r>
          </a:p>
        </p:txBody>
      </p:sp>
      <p:pic>
        <p:nvPicPr>
          <p:cNvPr id="24581" name="Picture 2" descr="F:\Яндекс.Диск\графические работы\Лого ЛГУ\Безымянный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550863"/>
            <a:ext cx="28924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17411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Заголовок 1"/>
          <p:cNvSpPr txBox="1">
            <a:spLocks/>
          </p:cNvSpPr>
          <p:nvPr/>
        </p:nvSpPr>
        <p:spPr bwMode="auto">
          <a:xfrm>
            <a:off x="3039194" y="195261"/>
            <a:ext cx="6104806" cy="59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СИСТЕМА КОРРЕКЦИОННО- ПЕДАГОГИЧЕСКОЙ РАБОТЫ ПО РАЗВИТИЮ РЕЧИ ДЕТЕЙ С КОХЛЕАРНЫМИ ИМПЛАНТАМИ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550" y="1444625"/>
            <a:ext cx="7200900" cy="39687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УЧЕБНАЯ ДЕЯТЕЛЬНОСТЬ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общеобразовательные </a:t>
            </a:r>
            <a:r>
              <a:rPr lang="ru-RU" dirty="0" smtClean="0">
                <a:latin typeface="+mn-lt"/>
                <a:cs typeface="+mn-cs"/>
              </a:rPr>
              <a:t>уроки;</a:t>
            </a: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специальные коррекционные занятия;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>
                <a:latin typeface="+mn-lt"/>
                <a:cs typeface="+mn-cs"/>
              </a:rPr>
              <a:t>психокоррекционные</a:t>
            </a:r>
            <a:r>
              <a:rPr lang="ru-RU" dirty="0">
                <a:latin typeface="+mn-lt"/>
                <a:cs typeface="+mn-cs"/>
              </a:rPr>
              <a:t> занятия;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самоподготовку и внеклассные занятия.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ВНЕКЛАССНАЯ РАБОТА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экскурсии, прогулки;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занятия в кружках, секциях;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участие в различных конкурсах, соревнованиях районного и областного уровня;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общешкольные внеклассные мероприятия.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19459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6"/>
          <p:cNvSpPr>
            <a:spLocks noChangeArrowheads="1"/>
          </p:cNvSpPr>
          <p:nvPr/>
        </p:nvSpPr>
        <p:spPr bwMode="auto">
          <a:xfrm>
            <a:off x="957263" y="2349500"/>
            <a:ext cx="7200900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  <a:p>
            <a:pPr algn="ctr"/>
            <a:r>
              <a:rPr lang="ru-RU" sz="2400" dirty="0">
                <a:latin typeface="Calibri" pitchFamily="34" charset="0"/>
              </a:rPr>
              <a:t>Создание региональной системы ранней психолого-педагогической помощи детям в возрасте от 0 до 3 лет с ограниченными возможностями здоровья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11202" y="139482"/>
            <a:ext cx="6032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СИСТЕМА РАННЕЙ  КОРРЕКЦИОННО- ПЕДАГОГИЧЕСКОЙ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ПОМОЩИ ДЕТЯМ В ВОЗРАСТЕ ОТ 0 ДО 3 ЛЕТ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482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20483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971550" y="2274838"/>
            <a:ext cx="72009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статистическая база данных будущих потенциальных участников специального или инклюзивного образовательного процесса и учет потребностей населения в специальной коррекционной помощи в регионе на ближайшие 7–10 лет.</a:t>
            </a:r>
          </a:p>
          <a:p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модель региональной системы ранней  коррекционной  помощи детям  первого года жизни с ограниченными возможностями здоровья в Ленинградской </a:t>
            </a:r>
            <a:r>
              <a:rPr lang="ru-RU" dirty="0" smtClean="0">
                <a:latin typeface="Calibri" pitchFamily="34" charset="0"/>
              </a:rPr>
              <a:t>области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1840" y="139482"/>
            <a:ext cx="6032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СИСТЕМА РАННЕЙ  КОРРЕКЦИОННО- ПЕДАГОГИЧЕСКОЙ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ПОМОЩИ ДЕТЯМ В ВОЗРАСТЕ ОТ 0 ДО 3 ЛЕТ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21507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71550" y="1582738"/>
            <a:ext cx="7200900" cy="36623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/>
              <a:t>разработаны </a:t>
            </a:r>
            <a:r>
              <a:rPr lang="ru-RU" dirty="0">
                <a:latin typeface="Calibri" pitchFamily="34" charset="0"/>
              </a:rPr>
              <a:t>специальные условия сопровождения детей раннего возраста с  ОВЗ;</a:t>
            </a:r>
          </a:p>
          <a:p>
            <a:pPr marL="285750" indent="-285750"/>
            <a:endParaRPr lang="ru-RU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dirty="0">
                <a:latin typeface="Calibri" pitchFamily="34" charset="0"/>
              </a:rPr>
              <a:t> определены критерии оценки эффективности результатов </a:t>
            </a:r>
            <a:r>
              <a:rPr lang="ru-RU" dirty="0" err="1">
                <a:latin typeface="Calibri" pitchFamily="34" charset="0"/>
              </a:rPr>
              <a:t>диагностико</a:t>
            </a:r>
            <a:r>
              <a:rPr lang="ru-RU" dirty="0">
                <a:latin typeface="Calibri" pitchFamily="34" charset="0"/>
              </a:rPr>
              <a:t>-коррекционной работы с такими детьми; </a:t>
            </a:r>
          </a:p>
          <a:p>
            <a:pPr marL="285750" indent="-285750"/>
            <a:endParaRPr lang="ru-RU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dirty="0">
                <a:latin typeface="Calibri" pitchFamily="34" charset="0"/>
              </a:rPr>
              <a:t>создана методика оказания профилактической помощи потенциальным матерям, беременным женщинам и детям «группы риска»; </a:t>
            </a:r>
          </a:p>
          <a:p>
            <a:pPr marL="285750" indent="-285750"/>
            <a:endParaRPr lang="ru-RU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dirty="0">
                <a:latin typeface="Calibri" pitchFamily="34" charset="0"/>
              </a:rPr>
              <a:t>разработаны методики психолого-педагогической помощи семьям, имеющим детей раннего возраста с ограниченными возможностями здоровья.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39194" y="139482"/>
            <a:ext cx="6104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СИСТЕМА РАННЕЙ  КОРРЕКЦИОННО- ПЕДАГОГИЧЕСКОЙ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ПОМОЩИ ДЕТЯМ В ВОЗРАСТЕ ОТ 0 ДО 3 ЛЕТ</a:t>
            </a:r>
            <a:endParaRPr lang="ru-RU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3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15363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Заголовок 1"/>
          <p:cNvSpPr>
            <a:spLocks noGrp="1"/>
          </p:cNvSpPr>
          <p:nvPr>
            <p:ph type="title"/>
          </p:nvPr>
        </p:nvSpPr>
        <p:spPr>
          <a:xfrm>
            <a:off x="3131839" y="195263"/>
            <a:ext cx="5761335" cy="590550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bg1"/>
                </a:solidFill>
              </a:rPr>
              <a:t>СИСТЕМА НЕПРЕРЫВНОГО ПРОФЕССИОНАЛЬНОГО ОБРАЗОВАНИЯ ИНВАЛИДОВ И ЛИЦ С ОВЗ 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971550" y="1484313"/>
            <a:ext cx="7200900" cy="40322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/>
              <a:t>разработаны рекомендации по созданию и внедрению индивидуальных программ профессиональной реабилитации инвалидов</a:t>
            </a:r>
            <a:r>
              <a:rPr lang="ru-RU" sz="3100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100" dirty="0" smtClean="0"/>
              <a:t> </a:t>
            </a:r>
            <a:endParaRPr lang="ru-RU" sz="3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/>
              <a:t>определен потенциал данной категории обучающихся к освоению образовательных программ в профессиональных организациях среднего и высшего образования; </a:t>
            </a:r>
            <a:endParaRPr lang="ru-RU" sz="31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100" dirty="0"/>
              <a:t>сформированы необходимые условия реализации идеи инклюзивного профессионального </a:t>
            </a:r>
            <a:r>
              <a:rPr lang="ru-RU" sz="3100" dirty="0" smtClean="0"/>
              <a:t>образования.</a:t>
            </a:r>
            <a:endParaRPr lang="ru-RU" sz="3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16387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81869" y="1905794"/>
            <a:ext cx="720090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информационное обеспечение процесса профессиональной, социальной и психологической адаптации   обучающихся и обучающихся с нарушением слуха и/или  зрения;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+mn-lt"/>
                <a:cs typeface="+mn-cs"/>
              </a:rPr>
              <a:t>определены  специальные (коррекционные) образовательные условия научно-методического обеспечения образовательной модели </a:t>
            </a:r>
          </a:p>
        </p:txBody>
      </p:sp>
      <p:sp>
        <p:nvSpPr>
          <p:cNvPr id="16390" name="Заголовок 1"/>
          <p:cNvSpPr txBox="1">
            <a:spLocks/>
          </p:cNvSpPr>
          <p:nvPr/>
        </p:nvSpPr>
        <p:spPr bwMode="auto">
          <a:xfrm>
            <a:off x="3059113" y="195263"/>
            <a:ext cx="58340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+mj-lt"/>
              </a:rPr>
              <a:t>СИСТЕМА НЕПРЕРЫВНОГО ПРОФЕССИОНАЛЬНОГО ОБРАЗОВАНИЯ ИНВАЛИДОВ И ЛИЦ С ОВЗ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18435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Заголовок 1"/>
          <p:cNvSpPr txBox="1">
            <a:spLocks/>
          </p:cNvSpPr>
          <p:nvPr/>
        </p:nvSpPr>
        <p:spPr bwMode="auto">
          <a:xfrm>
            <a:off x="3059113" y="195263"/>
            <a:ext cx="58340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РЕГИОНАЛЬНАЯ МОДЕЛЬ СОЦИАЛИЗАЦИИ ВЫПУСКНИКОВ  СПЕЦИАЛЬНЫХ ШКОЛ- ИНТЕРНАТОВ</a:t>
            </a:r>
          </a:p>
        </p:txBody>
      </p:sp>
      <p:sp>
        <p:nvSpPr>
          <p:cNvPr id="18438" name="Прямоугольник 8"/>
          <p:cNvSpPr>
            <a:spLocks noChangeArrowheads="1"/>
          </p:cNvSpPr>
          <p:nvPr/>
        </p:nvSpPr>
        <p:spPr bwMode="auto">
          <a:xfrm>
            <a:off x="960438" y="1412875"/>
            <a:ext cx="72009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Calibri" pitchFamily="34" charset="0"/>
              </a:rPr>
              <a:t>Подготовка информационно-методического сопровождения социальных служб, оказывающих услуги при различных формах жизнеустройства воспитанников детских домов и детей находящихся под опекой или попечительством, а также переданных на воспитание в приемные семьи</a:t>
            </a:r>
          </a:p>
          <a:p>
            <a:endParaRPr lang="ru-RU" sz="1600" dirty="0">
              <a:latin typeface="Calibri" pitchFamily="34" charset="0"/>
            </a:endParaRPr>
          </a:p>
          <a:p>
            <a:r>
              <a:rPr lang="ru-RU" sz="1600" dirty="0">
                <a:latin typeface="Calibri" pitchFamily="34" charset="0"/>
              </a:rPr>
              <a:t>Разработка программы социализации воспитанников специальных детских домов и специальных (коррекционных) школ-интернатов, а также программы адаптации выпускников детских домов и интернатов к самостоятельной жизни</a:t>
            </a:r>
          </a:p>
          <a:p>
            <a:endParaRPr lang="ru-RU" sz="1600" dirty="0">
              <a:latin typeface="Calibri" pitchFamily="34" charset="0"/>
            </a:endParaRPr>
          </a:p>
          <a:p>
            <a:r>
              <a:rPr lang="ru-RU" sz="1600" dirty="0" smtClean="0">
                <a:latin typeface="Calibri" pitchFamily="34" charset="0"/>
              </a:rPr>
              <a:t>Мероприятия </a:t>
            </a:r>
            <a:r>
              <a:rPr lang="ru-RU" sz="1600" dirty="0">
                <a:latin typeface="Calibri" pitchFamily="34" charset="0"/>
              </a:rPr>
              <a:t>по созданию условий социального партнерства с учреждениями, общественными и благотворительными организациями, меценатами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64638" cy="981075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-20638" y="6003925"/>
            <a:ext cx="9164638" cy="865188"/>
          </a:xfrm>
          <a:prstGeom prst="rect">
            <a:avLst/>
          </a:prstGeom>
          <a:solidFill>
            <a:srgbClr val="E65014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22531" name="Picture 3" descr="F:\Яндекс.Диск\графические работы\Лого ЛГУ\белый левый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5263"/>
            <a:ext cx="21542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F:\Яндекс.Диск\графические работы\Лого ЛГУ\паттерн син.gif"/>
          <p:cNvPicPr>
            <a:picLocks noChangeAspect="1" noChangeArrowheads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-20638" y="6003925"/>
            <a:ext cx="916463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Заголовок 1"/>
          <p:cNvSpPr txBox="1">
            <a:spLocks/>
          </p:cNvSpPr>
          <p:nvPr/>
        </p:nvSpPr>
        <p:spPr bwMode="auto">
          <a:xfrm>
            <a:off x="3131839" y="195263"/>
            <a:ext cx="576133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ИНКЛЮЗИВНОЕ ОБУЧЕНИЕ И ВОСПИТАНИЕ ДЕТЕЙ С ОГРАНИЧЕННЫМИ ВОЗМОЖНОСТЯМИ ЗДОРОВЬЯ</a:t>
            </a:r>
          </a:p>
        </p:txBody>
      </p:sp>
      <p:sp>
        <p:nvSpPr>
          <p:cNvPr id="22534" name="Прямоугольник 7"/>
          <p:cNvSpPr>
            <a:spLocks noChangeArrowheads="1"/>
          </p:cNvSpPr>
          <p:nvPr/>
        </p:nvSpPr>
        <p:spPr bwMode="auto">
          <a:xfrm>
            <a:off x="971550" y="1268413"/>
            <a:ext cx="72009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коррекционно- развивающие и социально педагогические условия  инклюзивного образования; критерии показателей психофизического развития  детей; </a:t>
            </a:r>
          </a:p>
          <a:p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уточнен  контингент учащихся с ограниченными возможностями здоровья, способных освоить учебных план в условиях  инклюзивного образования, уточнены формы обучения; </a:t>
            </a:r>
          </a:p>
          <a:p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определены рекомендуемые сроки начала  инклюзивного обучения (в дошкольном, младшем школьном или среднем и старшем школьном возрасте); </a:t>
            </a:r>
          </a:p>
          <a:p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научно обоснована и практически подтверждена специфика содержания обучения в условиях инклюзии;  разработаны  варианты  освоения образовательной программы,  апробированы возможности гибкого перехода с одного варианта на другой;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Г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ЛГУ</Template>
  <TotalTime>200</TotalTime>
  <Words>732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ЛГУ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НЕПРЕРЫВНОГО ПРОФЕССИОНАЛЬНОГО ОБРАЗОВАНИЯ ИНВАЛИДОВ И ЛИЦ С ОВЗ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Роль факультета  специального дефектологического образования ЛГУ им. А.С.Пушкина  в реализации  национального проекта «Образование».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saa</dc:creator>
  <cp:lastModifiedBy>Лариса Михайловна Кобрина</cp:lastModifiedBy>
  <cp:revision>16</cp:revision>
  <dcterms:created xsi:type="dcterms:W3CDTF">2019-11-12T12:19:54Z</dcterms:created>
  <dcterms:modified xsi:type="dcterms:W3CDTF">2020-09-08T08:09:44Z</dcterms:modified>
</cp:coreProperties>
</file>