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7"/>
  </p:notesMasterIdLst>
  <p:sldIdLst>
    <p:sldId id="269" r:id="rId2"/>
    <p:sldId id="274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299" autoAdjust="0"/>
  </p:normalViewPr>
  <p:slideViewPr>
    <p:cSldViewPr>
      <p:cViewPr varScale="1">
        <p:scale>
          <a:sx n="101" d="100"/>
          <a:sy n="101" d="100"/>
        </p:scale>
        <p:origin x="-19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9C282-85CB-4F1C-A790-2A878B6D687E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9594C-494A-4CED-9A0D-D32C85AC7F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116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Перечислены </a:t>
            </a:r>
            <a:r>
              <a:rPr lang="ru-RU" b="1" dirty="0" smtClean="0"/>
              <a:t>возможные</a:t>
            </a:r>
            <a:r>
              <a:rPr lang="ru-RU" dirty="0" smtClean="0"/>
              <a:t> элементы модуля.</a:t>
            </a:r>
          </a:p>
          <a:p>
            <a:r>
              <a:rPr lang="ru-RU" dirty="0" smtClean="0"/>
              <a:t>В качестве практических</a:t>
            </a:r>
            <a:r>
              <a:rPr lang="ru-RU" baseline="0" dirty="0" smtClean="0"/>
              <a:t> работ могут быть эссе, рефераты…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9594C-494A-4CED-9A0D-D32C85AC7F4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7138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можно конечно использовать сразу все, но</a:t>
            </a:r>
            <a:r>
              <a:rPr lang="ru-RU" baseline="0" dirty="0" smtClean="0"/>
              <a:t> лучше опираться на 2 базовых формата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9594C-494A-4CED-9A0D-D32C85AC7F4C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8970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9594C-494A-4CED-9A0D-D32C85AC7F4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8970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5873DC2-D265-4CE9-8164-BB738093167B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3559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23562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3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5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FE0D5-13F2-47F0-8391-BD5E3BA56B9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64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9923C-9332-4707-A1B5-C4B41C235AA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515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EEEF9-881A-4782-9924-42644AD04F2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260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AA7D0-7491-420B-AD14-26892BFD066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244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C61FF-9F1E-4A81-8F3D-FD4DB4F4C1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836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80FE3-E8B5-4948-8CDB-8B508F71D92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75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9052B-96C0-4E8D-AD78-EF06670E760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0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2499B-3538-4E78-A34C-FFF8E5FCC4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632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C490F-056E-4B30-98A0-D801AA92D0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54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36916-D121-4838-A3F1-85DF112F8F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382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DEF815D-4C4E-4EFD-B045-592FB6C739B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2537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8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457200" y="1524000"/>
            <a:ext cx="8382000" cy="50292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ts val="2400"/>
              </a:spcBef>
            </a:pPr>
            <a:endParaRPr lang="ru-RU" b="1" dirty="0" smtClean="0"/>
          </a:p>
          <a:p>
            <a:pPr marL="442913" indent="-442913">
              <a:spcBef>
                <a:spcPts val="1200"/>
              </a:spcBef>
              <a:buFont typeface="Wingdings" pitchFamily="2" charset="2"/>
              <a:buChar char="q"/>
            </a:pPr>
            <a:r>
              <a:rPr lang="ru-RU" b="1" spc="300" dirty="0" smtClean="0"/>
              <a:t>Программа курса</a:t>
            </a:r>
          </a:p>
          <a:p>
            <a:pPr marL="442913" indent="-442913">
              <a:spcBef>
                <a:spcPts val="0"/>
              </a:spcBef>
              <a:buFont typeface="Wingdings" pitchFamily="2" charset="2"/>
              <a:buChar char="q"/>
            </a:pPr>
            <a:r>
              <a:rPr lang="ru-RU" b="1" spc="300" dirty="0" smtClean="0"/>
              <a:t>Инструкция для работы</a:t>
            </a:r>
          </a:p>
          <a:p>
            <a:pPr marL="442913" indent="-442913">
              <a:buFont typeface="Wingdings" pitchFamily="2" charset="2"/>
              <a:buChar char="q"/>
            </a:pPr>
            <a:r>
              <a:rPr lang="ru-RU" b="1" spc="300" dirty="0" smtClean="0"/>
              <a:t>Учебные материалы</a:t>
            </a:r>
          </a:p>
          <a:p>
            <a:pPr marL="900113" lvl="1" indent="-442913">
              <a:buFont typeface="Wingdings" pitchFamily="2" charset="2"/>
              <a:buChar char="q"/>
            </a:pPr>
            <a:r>
              <a:rPr lang="ru-RU" b="1" dirty="0" smtClean="0"/>
              <a:t>Модуль </a:t>
            </a:r>
            <a:r>
              <a:rPr lang="ru-RU" b="1" dirty="0"/>
              <a:t>1</a:t>
            </a:r>
          </a:p>
          <a:p>
            <a:pPr marL="1446213" lvl="2" indent="-366713">
              <a:buFont typeface="Wingdings" pitchFamily="2" charset="2"/>
              <a:buChar char="Ø"/>
            </a:pPr>
            <a:r>
              <a:rPr lang="ru-RU" dirty="0" smtClean="0"/>
              <a:t>Материалы </a:t>
            </a:r>
            <a:r>
              <a:rPr lang="ru-RU" dirty="0"/>
              <a:t>лекций</a:t>
            </a:r>
          </a:p>
          <a:p>
            <a:pPr marL="1446213" lvl="2" indent="-366713">
              <a:buFont typeface="Wingdings" pitchFamily="2" charset="2"/>
              <a:buChar char="Ø"/>
            </a:pPr>
            <a:r>
              <a:rPr lang="ru-RU" dirty="0" smtClean="0"/>
              <a:t>Аудио </a:t>
            </a:r>
            <a:r>
              <a:rPr lang="ru-RU" dirty="0"/>
              <a:t>материалы</a:t>
            </a:r>
          </a:p>
          <a:p>
            <a:pPr marL="1446213" lvl="2" indent="-366713">
              <a:buFont typeface="Wingdings" pitchFamily="2" charset="2"/>
              <a:buChar char="Ø"/>
            </a:pPr>
            <a:r>
              <a:rPr lang="ru-RU" dirty="0" smtClean="0"/>
              <a:t>Видео </a:t>
            </a:r>
            <a:r>
              <a:rPr lang="ru-RU" dirty="0"/>
              <a:t>материалы</a:t>
            </a:r>
          </a:p>
          <a:p>
            <a:pPr marL="1446213" lvl="2" indent="-366713">
              <a:buFont typeface="Wingdings" pitchFamily="2" charset="2"/>
              <a:buChar char="Ø"/>
            </a:pPr>
            <a:r>
              <a:rPr lang="ru-RU" dirty="0" smtClean="0"/>
              <a:t>Материалы </a:t>
            </a:r>
            <a:r>
              <a:rPr lang="ru-RU" dirty="0"/>
              <a:t>практических работ</a:t>
            </a:r>
          </a:p>
          <a:p>
            <a:pPr marL="1446213" lvl="2" indent="-366713">
              <a:buFont typeface="Wingdings" pitchFamily="2" charset="2"/>
              <a:buChar char="Ø"/>
            </a:pPr>
            <a:r>
              <a:rPr lang="ru-RU" dirty="0" smtClean="0"/>
              <a:t>Материалы </a:t>
            </a:r>
            <a:r>
              <a:rPr lang="ru-RU" dirty="0"/>
              <a:t>Контрольных работ</a:t>
            </a:r>
          </a:p>
          <a:p>
            <a:pPr marL="1446213" lvl="2" indent="-366713">
              <a:buFont typeface="Wingdings" pitchFamily="2" charset="2"/>
              <a:buChar char="Ø"/>
            </a:pPr>
            <a:r>
              <a:rPr lang="ru-RU" dirty="0" smtClean="0"/>
              <a:t>Материалы </a:t>
            </a:r>
            <a:r>
              <a:rPr lang="ru-RU" dirty="0"/>
              <a:t>для тестирования</a:t>
            </a:r>
          </a:p>
          <a:p>
            <a:pPr marL="900113" lvl="1" indent="-442913">
              <a:buFont typeface="Wingdings" pitchFamily="2" charset="2"/>
              <a:buChar char="q"/>
            </a:pPr>
            <a:r>
              <a:rPr lang="ru-RU" b="1" dirty="0" smtClean="0"/>
              <a:t>Модуль </a:t>
            </a:r>
            <a:r>
              <a:rPr lang="ru-RU" b="1" dirty="0"/>
              <a:t>2</a:t>
            </a:r>
          </a:p>
          <a:p>
            <a:pPr marL="1446213" lvl="2" indent="-366713">
              <a:buFont typeface="Wingdings" pitchFamily="2" charset="2"/>
              <a:buChar char="Ø"/>
            </a:pPr>
            <a:r>
              <a:rPr lang="ru-RU" dirty="0" smtClean="0"/>
              <a:t>…</a:t>
            </a:r>
            <a:endParaRPr lang="ru-RU" dirty="0"/>
          </a:p>
          <a:p>
            <a:pPr marL="900113" lvl="1" indent="-442913">
              <a:buFont typeface="Wingdings" pitchFamily="2" charset="2"/>
              <a:buChar char="q"/>
            </a:pPr>
            <a:r>
              <a:rPr lang="ru-RU" b="1" dirty="0" smtClean="0"/>
              <a:t>…</a:t>
            </a:r>
            <a:endParaRPr lang="ru-RU" b="1" dirty="0"/>
          </a:p>
          <a:p>
            <a:pPr marL="442913" indent="-442913">
              <a:buFont typeface="Wingdings" pitchFamily="2" charset="2"/>
              <a:buChar char="q"/>
            </a:pPr>
            <a:r>
              <a:rPr lang="ru-RU" b="1" spc="300" dirty="0" smtClean="0"/>
              <a:t>Материалы для </a:t>
            </a:r>
            <a:r>
              <a:rPr lang="ru-RU" b="1" u="sng" spc="300" dirty="0" smtClean="0"/>
              <a:t>промежуточного</a:t>
            </a:r>
            <a:r>
              <a:rPr lang="ru-RU" b="1" spc="300" dirty="0" smtClean="0"/>
              <a:t> контроля</a:t>
            </a:r>
            <a:r>
              <a:rPr lang="en-US" b="1" spc="300" dirty="0" smtClean="0"/>
              <a:t/>
            </a:r>
            <a:br>
              <a:rPr lang="en-US" b="1" spc="300" dirty="0" smtClean="0"/>
            </a:br>
            <a:r>
              <a:rPr lang="ru-RU" b="1" dirty="0" smtClean="0"/>
              <a:t>(тест</a:t>
            </a:r>
            <a:r>
              <a:rPr lang="en-US" b="1" dirty="0" smtClean="0"/>
              <a:t>\</a:t>
            </a:r>
            <a:r>
              <a:rPr lang="ru-RU" b="1" dirty="0" smtClean="0"/>
              <a:t>контрольная работа и др.)</a:t>
            </a:r>
          </a:p>
          <a:p>
            <a:pPr marL="442913" indent="-442913">
              <a:buFont typeface="Wingdings" pitchFamily="2" charset="2"/>
              <a:buChar char="q"/>
            </a:pPr>
            <a:r>
              <a:rPr lang="ru-RU" b="1" spc="300" dirty="0" smtClean="0"/>
              <a:t>Глоссарий</a:t>
            </a:r>
          </a:p>
          <a:p>
            <a:pPr marL="442913" indent="-442913">
              <a:buFont typeface="Wingdings" pitchFamily="2" charset="2"/>
              <a:buChar char="q"/>
            </a:pPr>
            <a:r>
              <a:rPr lang="ru-RU" b="1" spc="300" dirty="0"/>
              <a:t>Б</a:t>
            </a:r>
            <a:r>
              <a:rPr lang="ru-RU" b="1" spc="300" dirty="0" smtClean="0"/>
              <a:t>иблиотека полезных ссылок</a:t>
            </a:r>
          </a:p>
          <a:p>
            <a:endParaRPr lang="ru-RU" b="1" spc="300" dirty="0" smtClean="0"/>
          </a:p>
          <a:p>
            <a:pPr marL="442913" indent="-442913"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158037" cy="595313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Модульная структура</a:t>
            </a:r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6172200" y="2438400"/>
            <a:ext cx="2514600" cy="1219200"/>
          </a:xfrm>
          <a:prstGeom prst="wedgeRoundRectCallout">
            <a:avLst>
              <a:gd name="adj1" fmla="val -59094"/>
              <a:gd name="adj2" fmla="val 7263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Материалы для </a:t>
            </a:r>
            <a:r>
              <a:rPr lang="ru-RU" b="1" u="sng" dirty="0" smtClean="0"/>
              <a:t>текущего</a:t>
            </a:r>
            <a:r>
              <a:rPr lang="ru-RU" dirty="0" smtClean="0"/>
              <a:t> контроля</a:t>
            </a:r>
            <a:endParaRPr lang="ru-RU" dirty="0"/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5486400" y="3657600"/>
            <a:ext cx="457200" cy="685800"/>
          </a:xfrm>
          <a:prstGeom prst="rightBrace">
            <a:avLst>
              <a:gd name="adj1" fmla="val 8334"/>
              <a:gd name="adj2" fmla="val 46396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1863" y="228600"/>
            <a:ext cx="7158037" cy="1052513"/>
          </a:xfrm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Форматы </a:t>
            </a:r>
            <a:b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теоретических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материалов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62001" y="1828800"/>
            <a:ext cx="7848600" cy="4572000"/>
          </a:xfrm>
        </p:spPr>
        <p:txBody>
          <a:bodyPr/>
          <a:lstStyle/>
          <a:p>
            <a:r>
              <a:rPr lang="ru-RU" sz="2000" dirty="0" smtClean="0">
                <a:solidFill>
                  <a:srgbClr val="002060"/>
                </a:solidFill>
              </a:rPr>
              <a:t>текстовые файлы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/>
            <a:r>
              <a:rPr lang="ru-RU" sz="2000" dirty="0"/>
              <a:t>Полный текст </a:t>
            </a:r>
            <a:r>
              <a:rPr lang="ru-RU" sz="2000" dirty="0" smtClean="0"/>
              <a:t>лекции</a:t>
            </a:r>
          </a:p>
          <a:p>
            <a:pPr lvl="1"/>
            <a:r>
              <a:rPr lang="ru-RU" sz="2000" dirty="0" smtClean="0"/>
              <a:t>*Опорный конспект лекции</a:t>
            </a:r>
          </a:p>
          <a:p>
            <a:r>
              <a:rPr lang="ru-RU" sz="2000" dirty="0" smtClean="0">
                <a:solidFill>
                  <a:srgbClr val="002060"/>
                </a:solidFill>
              </a:rPr>
              <a:t>*ссылки на внешние страницы</a:t>
            </a:r>
          </a:p>
          <a:p>
            <a:r>
              <a:rPr lang="ru-RU" sz="2000" dirty="0" smtClean="0"/>
              <a:t>*презентации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ru-RU" sz="2000" dirty="0" smtClean="0"/>
              <a:t>необходимо представить:</a:t>
            </a:r>
            <a:endParaRPr lang="ru-RU" sz="2000" b="1" dirty="0" smtClean="0"/>
          </a:p>
          <a:p>
            <a:pPr marL="536575" indent="-536575">
              <a:spcBef>
                <a:spcPts val="1800"/>
              </a:spcBef>
              <a:buNone/>
            </a:pPr>
            <a:r>
              <a:rPr lang="ru-RU" sz="2000" b="1" dirty="0" smtClean="0"/>
              <a:t>Файл или ссылка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ru-RU" sz="2000" dirty="0" smtClean="0"/>
              <a:t>(</a:t>
            </a:r>
            <a:r>
              <a:rPr lang="en-US" sz="2000" dirty="0" smtClean="0">
                <a:solidFill>
                  <a:srgbClr val="002060"/>
                </a:solidFill>
              </a:rPr>
              <a:t>PDF, RTF</a:t>
            </a:r>
            <a:r>
              <a:rPr lang="en-US" sz="2000" dirty="0" smtClean="0"/>
              <a:t>, PPTX…)</a:t>
            </a:r>
          </a:p>
          <a:p>
            <a:pPr marL="268288" indent="-268288">
              <a:spcBef>
                <a:spcPts val="1800"/>
              </a:spcBef>
              <a:buNone/>
            </a:pPr>
            <a:r>
              <a:rPr lang="ru-RU" sz="2000" dirty="0" smtClean="0"/>
              <a:t>+ </a:t>
            </a:r>
            <a:r>
              <a:rPr lang="ru-RU" sz="2000" b="1" dirty="0" smtClean="0"/>
              <a:t>*инструкция (задание) для работы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ru-RU" sz="2000" b="1" dirty="0" smtClean="0"/>
              <a:t>с материалами</a:t>
            </a:r>
          </a:p>
        </p:txBody>
      </p:sp>
    </p:spTree>
    <p:extLst>
      <p:ext uri="{BB962C8B-B14F-4D97-AF65-F5344CB8AC3E}">
        <p14:creationId xmlns:p14="http://schemas.microsoft.com/office/powerpoint/2010/main" xmlns="" val="26367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31863" y="319087"/>
            <a:ext cx="7158037" cy="1052513"/>
          </a:xfrm>
        </p:spPr>
        <p:txBody>
          <a:bodyPr/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Форматы </a:t>
            </a:r>
            <a:b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практических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/</a:t>
            </a:r>
            <a:r>
              <a:rPr lang="ru-RU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контрольных работ</a:t>
            </a:r>
            <a:endParaRPr lang="ru-RU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62001" y="1828800"/>
            <a:ext cx="7848600" cy="4267200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ru-RU" sz="2400" dirty="0" smtClean="0"/>
              <a:t>необходимо представить:</a:t>
            </a:r>
            <a:endParaRPr lang="ru-RU" sz="2400" b="1" dirty="0" smtClean="0"/>
          </a:p>
          <a:p>
            <a:r>
              <a:rPr lang="ru-RU" sz="2400" b="1" dirty="0" smtClean="0"/>
              <a:t>файл(ы</a:t>
            </a:r>
            <a:r>
              <a:rPr lang="ru-RU" sz="2400" b="1" dirty="0"/>
              <a:t>) материалов задания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/>
              <a:t>(</a:t>
            </a:r>
            <a:r>
              <a:rPr lang="en-US" sz="2400" dirty="0"/>
              <a:t>PDF</a:t>
            </a:r>
            <a:r>
              <a:rPr lang="ru-RU" sz="2400" dirty="0"/>
              <a:t>, </a:t>
            </a:r>
            <a:r>
              <a:rPr lang="en-US" sz="2400" dirty="0"/>
              <a:t>DOCX</a:t>
            </a:r>
            <a:r>
              <a:rPr lang="ru-RU" sz="2400" dirty="0"/>
              <a:t>, </a:t>
            </a:r>
            <a:r>
              <a:rPr lang="en-US" sz="2400" dirty="0"/>
              <a:t>ZIP-</a:t>
            </a:r>
            <a:r>
              <a:rPr lang="ru-RU" sz="2400" dirty="0"/>
              <a:t>архив материалов</a:t>
            </a:r>
            <a:r>
              <a:rPr lang="ru-RU" sz="2400" dirty="0" smtClean="0"/>
              <a:t>)</a:t>
            </a:r>
            <a:endParaRPr lang="ru-RU" sz="2400" b="1" dirty="0" smtClean="0"/>
          </a:p>
          <a:p>
            <a:r>
              <a:rPr lang="ru-RU" sz="2400" dirty="0"/>
              <a:t> </a:t>
            </a:r>
            <a:r>
              <a:rPr lang="ru-RU" sz="2400" b="1" dirty="0"/>
              <a:t>аннотация к ним:</a:t>
            </a:r>
            <a:endParaRPr lang="ru-RU" sz="2400" dirty="0" smtClean="0"/>
          </a:p>
          <a:p>
            <a:pPr lvl="1"/>
            <a:r>
              <a:rPr lang="ru-RU" sz="2000" dirty="0" smtClean="0"/>
              <a:t>Цель работы</a:t>
            </a:r>
          </a:p>
          <a:p>
            <a:pPr lvl="1"/>
            <a:r>
              <a:rPr lang="ru-RU" sz="2000" dirty="0"/>
              <a:t>Ссылка на теоретический  </a:t>
            </a:r>
            <a:r>
              <a:rPr lang="ru-RU" sz="2000" dirty="0" smtClean="0"/>
              <a:t>материал по теме задания</a:t>
            </a:r>
          </a:p>
          <a:p>
            <a:pPr lvl="1"/>
            <a:r>
              <a:rPr lang="ru-RU" sz="2000" dirty="0" smtClean="0"/>
              <a:t>Список </a:t>
            </a:r>
            <a:r>
              <a:rPr lang="ru-RU" sz="2000" dirty="0"/>
              <a:t>оцениваемых </a:t>
            </a:r>
            <a:r>
              <a:rPr lang="ru-RU" sz="2000" dirty="0" smtClean="0"/>
              <a:t>результатов</a:t>
            </a:r>
          </a:p>
          <a:p>
            <a:pPr lvl="1"/>
            <a:r>
              <a:rPr lang="ru-RU" sz="2000" dirty="0" smtClean="0"/>
              <a:t>Баллы </a:t>
            </a:r>
            <a:r>
              <a:rPr lang="ru-RU" sz="2000" dirty="0"/>
              <a:t>за </a:t>
            </a:r>
            <a:r>
              <a:rPr lang="ru-RU" sz="2000" dirty="0" smtClean="0"/>
              <a:t>задание</a:t>
            </a:r>
          </a:p>
          <a:p>
            <a:pPr lvl="1"/>
            <a:r>
              <a:rPr lang="ru-RU" sz="2000" dirty="0" smtClean="0"/>
              <a:t>Срок </a:t>
            </a:r>
            <a:r>
              <a:rPr lang="ru-RU" sz="2000" dirty="0"/>
              <a:t>выполнения, если требуется </a:t>
            </a:r>
            <a:r>
              <a:rPr lang="ru-RU" sz="2000" dirty="0" smtClean="0"/>
              <a:t>ограничение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957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Материалы 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тестовых </a:t>
            </a: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заданий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файл(ы) материалов </a:t>
            </a:r>
            <a:r>
              <a:rPr lang="ru-RU" sz="2000" b="1" dirty="0" smtClean="0"/>
              <a:t>задания</a:t>
            </a:r>
            <a:br>
              <a:rPr lang="ru-RU" sz="2000" b="1" dirty="0" smtClean="0"/>
            </a:br>
            <a:r>
              <a:rPr lang="ru-RU" sz="2000" dirty="0"/>
              <a:t>(</a:t>
            </a:r>
            <a:r>
              <a:rPr lang="en-US" sz="2000" dirty="0"/>
              <a:t>TXT</a:t>
            </a:r>
            <a:r>
              <a:rPr lang="ru-RU" sz="2000" dirty="0"/>
              <a:t>, </a:t>
            </a:r>
            <a:r>
              <a:rPr lang="en-US" sz="2000" dirty="0"/>
              <a:t>DOCX</a:t>
            </a:r>
            <a:r>
              <a:rPr lang="ru-RU" sz="2000" dirty="0"/>
              <a:t>)</a:t>
            </a:r>
            <a:endParaRPr lang="ru-RU" sz="2000" b="1" dirty="0" smtClean="0"/>
          </a:p>
          <a:p>
            <a:pPr lvl="1"/>
            <a:r>
              <a:rPr lang="ru-RU" sz="2000" dirty="0" smtClean="0"/>
              <a:t>Вопрос</a:t>
            </a:r>
            <a:endParaRPr lang="en-US" sz="2000" dirty="0" smtClean="0"/>
          </a:p>
          <a:p>
            <a:pPr lvl="1"/>
            <a:r>
              <a:rPr lang="ru-RU" sz="2000" smtClean="0"/>
              <a:t>Ответы</a:t>
            </a:r>
            <a:endParaRPr lang="ru-RU" sz="2000" dirty="0"/>
          </a:p>
          <a:p>
            <a:pPr lvl="1"/>
            <a:r>
              <a:rPr lang="ru-RU" sz="2000" dirty="0"/>
              <a:t>Правильный ответ</a:t>
            </a:r>
          </a:p>
          <a:p>
            <a:r>
              <a:rPr lang="ru-RU" sz="2000" b="1" dirty="0" smtClean="0"/>
              <a:t>аннотация </a:t>
            </a:r>
            <a:r>
              <a:rPr lang="ru-RU" sz="2000" b="1" dirty="0"/>
              <a:t>к ним</a:t>
            </a:r>
            <a:r>
              <a:rPr lang="ru-RU" sz="2000" b="1" dirty="0" smtClean="0"/>
              <a:t> </a:t>
            </a:r>
            <a:endParaRPr lang="ru-RU" sz="2000" dirty="0" smtClean="0"/>
          </a:p>
          <a:p>
            <a:pPr lvl="1"/>
            <a:r>
              <a:rPr lang="ru-RU" sz="1600" dirty="0" smtClean="0"/>
              <a:t>Цель работы</a:t>
            </a:r>
            <a:endParaRPr lang="en-US" sz="1600" dirty="0" smtClean="0"/>
          </a:p>
          <a:p>
            <a:pPr lvl="1"/>
            <a:r>
              <a:rPr lang="ru-RU" sz="1600" dirty="0" smtClean="0"/>
              <a:t>Ссылка на теоретический  материал по теме теста</a:t>
            </a:r>
            <a:endParaRPr lang="ru-RU" sz="1600" dirty="0"/>
          </a:p>
          <a:p>
            <a:pPr lvl="1"/>
            <a:r>
              <a:rPr lang="ru-RU" sz="1600" dirty="0"/>
              <a:t>Список оцениваемых результатов</a:t>
            </a:r>
          </a:p>
          <a:p>
            <a:pPr lvl="1"/>
            <a:r>
              <a:rPr lang="ru-RU" sz="1600" dirty="0"/>
              <a:t>Баллы за задание</a:t>
            </a:r>
          </a:p>
          <a:p>
            <a:pPr lvl="1"/>
            <a:r>
              <a:rPr lang="ru-RU" sz="1600" dirty="0"/>
              <a:t>Срок выполнения, если требуется ограничение</a:t>
            </a:r>
          </a:p>
          <a:p>
            <a:pPr marL="449262" lvl="1" indent="0">
              <a:buNone/>
            </a:pPr>
            <a:endParaRPr lang="ru-RU" sz="2000" dirty="0" smtClean="0"/>
          </a:p>
          <a:p>
            <a:pPr lvl="1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226386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Материалы для глоссария </a:t>
            </a:r>
            <a:r>
              <a:rPr lang="ru-RU" sz="3200" dirty="0" smtClean="0"/>
              <a:t>(словаря …)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Текстовый файл</a:t>
            </a:r>
          </a:p>
          <a:p>
            <a:pPr lvl="1"/>
            <a:r>
              <a:rPr lang="ru-RU" dirty="0" smtClean="0"/>
              <a:t>термин определение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4075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дея">
  <a:themeElements>
    <a:clrScheme name="Идея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Иде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дея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дея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дея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610</TotalTime>
  <Words>115</Words>
  <Application>Microsoft Office PowerPoint</Application>
  <PresentationFormat>Экран (4:3)</PresentationFormat>
  <Paragraphs>57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Идея</vt:lpstr>
      <vt:lpstr>Модульная структура</vt:lpstr>
      <vt:lpstr>Форматы  теоретических материалов</vt:lpstr>
      <vt:lpstr>Форматы  практических/контрольных работ</vt:lpstr>
      <vt:lpstr>Материалы  тестовых заданий</vt:lpstr>
      <vt:lpstr>Материалы для глоссария (словаря …)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Администратор</dc:creator>
  <cp:lastModifiedBy>OO-metod</cp:lastModifiedBy>
  <cp:revision>84</cp:revision>
  <cp:lastPrinted>1601-01-01T00:00:00Z</cp:lastPrinted>
  <dcterms:created xsi:type="dcterms:W3CDTF">1601-01-01T00:00:00Z</dcterms:created>
  <dcterms:modified xsi:type="dcterms:W3CDTF">2016-10-27T09:15:20Z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