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58" r:id="rId2"/>
    <p:sldId id="865" r:id="rId3"/>
    <p:sldId id="866" r:id="rId4"/>
    <p:sldId id="846" r:id="rId5"/>
    <p:sldId id="841" r:id="rId6"/>
    <p:sldId id="849" r:id="rId7"/>
    <p:sldId id="843" r:id="rId8"/>
    <p:sldId id="847" r:id="rId9"/>
    <p:sldId id="848" r:id="rId10"/>
    <p:sldId id="850" r:id="rId11"/>
    <p:sldId id="851" r:id="rId12"/>
    <p:sldId id="852" r:id="rId13"/>
    <p:sldId id="853" r:id="rId14"/>
    <p:sldId id="856" r:id="rId15"/>
    <p:sldId id="863" r:id="rId16"/>
    <p:sldId id="855" r:id="rId17"/>
    <p:sldId id="867" r:id="rId18"/>
    <p:sldId id="735" r:id="rId19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FF6600"/>
    <a:srgbClr val="FFCC66"/>
    <a:srgbClr val="FF9933"/>
    <a:srgbClr val="EA8016"/>
    <a:srgbClr val="FF9900"/>
    <a:srgbClr val="6600FF"/>
    <a:srgbClr val="00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0" autoAdjust="0"/>
    <p:restoredTop sz="99837" autoAdjust="0"/>
  </p:normalViewPr>
  <p:slideViewPr>
    <p:cSldViewPr>
      <p:cViewPr>
        <p:scale>
          <a:sx n="70" d="100"/>
          <a:sy n="70" d="100"/>
        </p:scale>
        <p:origin x="-1056" y="-798"/>
      </p:cViewPr>
      <p:guideLst>
        <p:guide orient="horz" pos="2160"/>
        <p:guide orient="horz" pos="663"/>
        <p:guide orient="horz" pos="890"/>
        <p:guide orient="horz" pos="4065"/>
        <p:guide pos="5978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BD971-95C8-4CB6-8E74-A1FF723064CD}" type="doc">
      <dgm:prSet loTypeId="urn:microsoft.com/office/officeart/2005/8/layout/cycle8" loCatId="cycle" qsTypeId="urn:microsoft.com/office/officeart/2005/8/quickstyle/simple1#1" qsCatId="simple" csTypeId="urn:microsoft.com/office/officeart/2005/8/colors/accent0_1" csCatId="mainScheme" phldr="1"/>
      <dgm:spPr/>
    </dgm:pt>
    <dgm:pt modelId="{CE5E8307-2589-4F30-AE13-A0223E1E25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Профильные специалисты по всем отраслям дефектологии</a:t>
          </a:r>
        </a:p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( с 1990 г.) 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DC75B08F-00F6-42F2-B806-CB64CAD00700}" type="parTrans" cxnId="{7C0E7484-C0EB-4CF0-AD8E-14DD969A0A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90B13-C30B-4ABD-9D5B-5B443785E5C6}" type="sibTrans" cxnId="{7C0E7484-C0EB-4CF0-AD8E-14DD969A0A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D2E2A-184E-4A79-A823-CBDCF2A08B06}">
      <dgm:prSet phldrT="[Текст]" custT="1"/>
      <dgm:spPr>
        <a:solidFill>
          <a:srgbClr val="FF99CC"/>
        </a:solidFill>
      </dgm:spPr>
      <dgm:t>
        <a:bodyPr/>
        <a:lstStyle/>
        <a:p>
          <a:endParaRPr lang="ru-RU" sz="180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Научные и методические разработки по дефектологии </a:t>
          </a:r>
        </a:p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(с 1990 г.)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0A37E19-EFA0-49BD-A6A9-3A8CAF97D729}" type="parTrans" cxnId="{F0D9C427-DB87-4E6F-9DFF-E20DE466AD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806EA-2A89-495B-9E48-AC9868390DCD}" type="sibTrans" cxnId="{F0D9C427-DB87-4E6F-9DFF-E20DE466AD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6735F-2E27-4844-B804-7C5CC64AB0A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  Опыт подготовки кадров для системы специального и инклюзивного образования</a:t>
          </a:r>
        </a:p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(с 1990 г.)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94C73683-7ACD-4835-B93F-12E4BB7A0ADB}" type="parTrans" cxnId="{36A04510-AC06-4A42-B22F-C54F679CAB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9C157-2C6B-407F-A13C-2FB05E31B5AC}" type="sibTrans" cxnId="{36A04510-AC06-4A42-B22F-C54F679CAB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25C13-B5F8-4E4F-9404-D7208CD9F4D1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2000" dirty="0" smtClean="0">
            <a:latin typeface="+mn-lt"/>
            <a:cs typeface="Times New Roman" panose="02020603050405020304" pitchFamily="18" charset="0"/>
          </a:endParaRPr>
        </a:p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Опыт реализации НИР  и проектов по разным аспектам помощи инвалидам</a:t>
          </a:r>
        </a:p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(с 2001 г.)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F06AC3D8-50DE-4EBA-A75F-ADFD0F3EA9A9}" type="parTrans" cxnId="{F3CC3089-CADE-4C7F-9C1F-D8AD582C2B96}">
      <dgm:prSet/>
      <dgm:spPr/>
      <dgm:t>
        <a:bodyPr/>
        <a:lstStyle/>
        <a:p>
          <a:endParaRPr lang="ru-RU" sz="1400"/>
        </a:p>
      </dgm:t>
    </dgm:pt>
    <dgm:pt modelId="{5E9587B5-BFBB-4BBA-A390-C93B5D548611}" type="sibTrans" cxnId="{F3CC3089-CADE-4C7F-9C1F-D8AD582C2B96}">
      <dgm:prSet/>
      <dgm:spPr/>
      <dgm:t>
        <a:bodyPr/>
        <a:lstStyle/>
        <a:p>
          <a:endParaRPr lang="ru-RU" sz="1400"/>
        </a:p>
      </dgm:t>
    </dgm:pt>
    <dgm:pt modelId="{4248502B-F4B7-456F-8C45-1A7CEFF41CDB}" type="pres">
      <dgm:prSet presAssocID="{7F9BD971-95C8-4CB6-8E74-A1FF723064CD}" presName="compositeShape" presStyleCnt="0">
        <dgm:presLayoutVars>
          <dgm:chMax val="7"/>
          <dgm:dir/>
          <dgm:resizeHandles val="exact"/>
        </dgm:presLayoutVars>
      </dgm:prSet>
      <dgm:spPr/>
    </dgm:pt>
    <dgm:pt modelId="{7100709C-1D9A-4DA0-A874-75AF1786D0ED}" type="pres">
      <dgm:prSet presAssocID="{7F9BD971-95C8-4CB6-8E74-A1FF723064CD}" presName="wedge1" presStyleLbl="node1" presStyleIdx="0" presStyleCnt="4" custScaleX="102777"/>
      <dgm:spPr/>
      <dgm:t>
        <a:bodyPr/>
        <a:lstStyle/>
        <a:p>
          <a:endParaRPr lang="ru-RU"/>
        </a:p>
      </dgm:t>
    </dgm:pt>
    <dgm:pt modelId="{36B8AFEA-55E0-47B8-82F1-2BCFF55AA17C}" type="pres">
      <dgm:prSet presAssocID="{7F9BD971-95C8-4CB6-8E74-A1FF723064CD}" presName="dummy1a" presStyleCnt="0"/>
      <dgm:spPr/>
    </dgm:pt>
    <dgm:pt modelId="{B92C963D-8539-4718-90CB-B82E711A6A5D}" type="pres">
      <dgm:prSet presAssocID="{7F9BD971-95C8-4CB6-8E74-A1FF723064CD}" presName="dummy1b" presStyleCnt="0"/>
      <dgm:spPr/>
    </dgm:pt>
    <dgm:pt modelId="{CF54CBEE-40D8-4928-AAA1-EA999D449ABB}" type="pres">
      <dgm:prSet presAssocID="{7F9BD971-95C8-4CB6-8E74-A1FF723064C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25038-E0E6-4D2C-94E3-03842D8A3C4F}" type="pres">
      <dgm:prSet presAssocID="{7F9BD971-95C8-4CB6-8E74-A1FF723064CD}" presName="wedge2" presStyleLbl="node1" presStyleIdx="1" presStyleCnt="4" custScaleX="98062" custScaleY="99653"/>
      <dgm:spPr/>
      <dgm:t>
        <a:bodyPr/>
        <a:lstStyle/>
        <a:p>
          <a:endParaRPr lang="ru-RU"/>
        </a:p>
      </dgm:t>
    </dgm:pt>
    <dgm:pt modelId="{D05798D7-AB1B-4632-B5A2-B3F7B5CBFCE0}" type="pres">
      <dgm:prSet presAssocID="{7F9BD971-95C8-4CB6-8E74-A1FF723064CD}" presName="dummy2a" presStyleCnt="0"/>
      <dgm:spPr/>
    </dgm:pt>
    <dgm:pt modelId="{FE59E146-B1BF-4841-B1A9-12B4EBEAFA5E}" type="pres">
      <dgm:prSet presAssocID="{7F9BD971-95C8-4CB6-8E74-A1FF723064CD}" presName="dummy2b" presStyleCnt="0"/>
      <dgm:spPr/>
    </dgm:pt>
    <dgm:pt modelId="{92E374F6-3FD6-4DCB-AD4B-4A3B0C61FFE4}" type="pres">
      <dgm:prSet presAssocID="{7F9BD971-95C8-4CB6-8E74-A1FF723064C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EE62B-C269-4394-A157-CA99B3160200}" type="pres">
      <dgm:prSet presAssocID="{7F9BD971-95C8-4CB6-8E74-A1FF723064CD}" presName="wedge3" presStyleLbl="node1" presStyleIdx="2" presStyleCnt="4"/>
      <dgm:spPr/>
      <dgm:t>
        <a:bodyPr/>
        <a:lstStyle/>
        <a:p>
          <a:endParaRPr lang="ru-RU"/>
        </a:p>
      </dgm:t>
    </dgm:pt>
    <dgm:pt modelId="{5FA749E1-AAF3-4853-B603-38670AA3341B}" type="pres">
      <dgm:prSet presAssocID="{7F9BD971-95C8-4CB6-8E74-A1FF723064CD}" presName="dummy3a" presStyleCnt="0"/>
      <dgm:spPr/>
    </dgm:pt>
    <dgm:pt modelId="{D9066ED0-2128-46A2-BBD9-E25CCFDF79AF}" type="pres">
      <dgm:prSet presAssocID="{7F9BD971-95C8-4CB6-8E74-A1FF723064CD}" presName="dummy3b" presStyleCnt="0"/>
      <dgm:spPr/>
    </dgm:pt>
    <dgm:pt modelId="{023C4E47-D30A-4A41-BA56-26F9E715E969}" type="pres">
      <dgm:prSet presAssocID="{7F9BD971-95C8-4CB6-8E74-A1FF723064C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2151-FB16-473B-A9C3-F2A7C51F9CF3}" type="pres">
      <dgm:prSet presAssocID="{7F9BD971-95C8-4CB6-8E74-A1FF723064CD}" presName="wedge4" presStyleLbl="node1" presStyleIdx="3" presStyleCnt="4"/>
      <dgm:spPr/>
      <dgm:t>
        <a:bodyPr/>
        <a:lstStyle/>
        <a:p>
          <a:endParaRPr lang="ru-RU"/>
        </a:p>
      </dgm:t>
    </dgm:pt>
    <dgm:pt modelId="{81D26EED-0270-4BDC-ABBA-1932A293C6A6}" type="pres">
      <dgm:prSet presAssocID="{7F9BD971-95C8-4CB6-8E74-A1FF723064CD}" presName="dummy4a" presStyleCnt="0"/>
      <dgm:spPr/>
    </dgm:pt>
    <dgm:pt modelId="{93FD84DB-8DF9-4A09-A10D-24370BBF8AC1}" type="pres">
      <dgm:prSet presAssocID="{7F9BD971-95C8-4CB6-8E74-A1FF723064CD}" presName="dummy4b" presStyleCnt="0"/>
      <dgm:spPr/>
    </dgm:pt>
    <dgm:pt modelId="{51B04D33-F5E0-4338-8590-9DD870A2920D}" type="pres">
      <dgm:prSet presAssocID="{7F9BD971-95C8-4CB6-8E74-A1FF723064C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7FD0D-F3D2-43A8-8400-BAE4C03FDF33}" type="pres">
      <dgm:prSet presAssocID="{55A90B13-C30B-4ABD-9D5B-5B443785E5C6}" presName="arrowWedge1" presStyleLbl="fgSibTrans2D1" presStyleIdx="0" presStyleCnt="4"/>
      <dgm:spPr/>
    </dgm:pt>
    <dgm:pt modelId="{C56E7499-30BB-45D4-8083-670CB5760695}" type="pres">
      <dgm:prSet presAssocID="{9C5806EA-2A89-495B-9E48-AC9868390DCD}" presName="arrowWedge2" presStyleLbl="fgSibTrans2D1" presStyleIdx="1" presStyleCnt="4"/>
      <dgm:spPr/>
    </dgm:pt>
    <dgm:pt modelId="{F56E6F86-D316-4997-A431-EF03BFED1284}" type="pres">
      <dgm:prSet presAssocID="{5E9587B5-BFBB-4BBA-A390-C93B5D548611}" presName="arrowWedge3" presStyleLbl="fgSibTrans2D1" presStyleIdx="2" presStyleCnt="4"/>
      <dgm:spPr/>
    </dgm:pt>
    <dgm:pt modelId="{83EE99B8-62D7-4873-83D7-8DE4C9E4457D}" type="pres">
      <dgm:prSet presAssocID="{5119C157-2C6B-407F-A13C-2FB05E31B5AC}" presName="arrowWedge4" presStyleLbl="fgSibTrans2D1" presStyleIdx="3" presStyleCnt="4"/>
      <dgm:spPr/>
    </dgm:pt>
  </dgm:ptLst>
  <dgm:cxnLst>
    <dgm:cxn modelId="{A234575A-6295-47AB-9F86-B2A74E68CA21}" type="presOf" srcId="{7446735F-2E27-4844-B804-7C5CC64AB0A0}" destId="{122E2151-FB16-473B-A9C3-F2A7C51F9CF3}" srcOrd="0" destOrd="0" presId="urn:microsoft.com/office/officeart/2005/8/layout/cycle8"/>
    <dgm:cxn modelId="{1C289C58-39A2-4F1C-9001-03349330C8F1}" type="presOf" srcId="{C7925C13-B5F8-4E4F-9404-D7208CD9F4D1}" destId="{CC0EE62B-C269-4394-A157-CA99B3160200}" srcOrd="0" destOrd="0" presId="urn:microsoft.com/office/officeart/2005/8/layout/cycle8"/>
    <dgm:cxn modelId="{5DE7C037-6AFF-44B4-AA04-5007A9A025EE}" type="presOf" srcId="{CE5E8307-2589-4F30-AE13-A0223E1E2574}" destId="{7100709C-1D9A-4DA0-A874-75AF1786D0ED}" srcOrd="0" destOrd="0" presId="urn:microsoft.com/office/officeart/2005/8/layout/cycle8"/>
    <dgm:cxn modelId="{8612A531-B9EF-47D3-A873-EB26881CE3D4}" type="presOf" srcId="{7446735F-2E27-4844-B804-7C5CC64AB0A0}" destId="{51B04D33-F5E0-4338-8590-9DD870A2920D}" srcOrd="1" destOrd="0" presId="urn:microsoft.com/office/officeart/2005/8/layout/cycle8"/>
    <dgm:cxn modelId="{BF877008-8D14-4B53-A129-E37C591F844A}" type="presOf" srcId="{AFDD2E2A-184E-4A79-A823-CBDCF2A08B06}" destId="{35A25038-E0E6-4D2C-94E3-03842D8A3C4F}" srcOrd="0" destOrd="0" presId="urn:microsoft.com/office/officeart/2005/8/layout/cycle8"/>
    <dgm:cxn modelId="{36A04510-AC06-4A42-B22F-C54F679CAB20}" srcId="{7F9BD971-95C8-4CB6-8E74-A1FF723064CD}" destId="{7446735F-2E27-4844-B804-7C5CC64AB0A0}" srcOrd="3" destOrd="0" parTransId="{94C73683-7ACD-4835-B93F-12E4BB7A0ADB}" sibTransId="{5119C157-2C6B-407F-A13C-2FB05E31B5AC}"/>
    <dgm:cxn modelId="{79C14A7D-857B-4EC5-890D-BC504CE3CCAA}" type="presOf" srcId="{7F9BD971-95C8-4CB6-8E74-A1FF723064CD}" destId="{4248502B-F4B7-456F-8C45-1A7CEFF41CDB}" srcOrd="0" destOrd="0" presId="urn:microsoft.com/office/officeart/2005/8/layout/cycle8"/>
    <dgm:cxn modelId="{14606432-3475-4E2D-AB9E-CEE9918F88E6}" type="presOf" srcId="{CE5E8307-2589-4F30-AE13-A0223E1E2574}" destId="{CF54CBEE-40D8-4928-AAA1-EA999D449ABB}" srcOrd="1" destOrd="0" presId="urn:microsoft.com/office/officeart/2005/8/layout/cycle8"/>
    <dgm:cxn modelId="{7C0E7484-C0EB-4CF0-AD8E-14DD969A0A68}" srcId="{7F9BD971-95C8-4CB6-8E74-A1FF723064CD}" destId="{CE5E8307-2589-4F30-AE13-A0223E1E2574}" srcOrd="0" destOrd="0" parTransId="{DC75B08F-00F6-42F2-B806-CB64CAD00700}" sibTransId="{55A90B13-C30B-4ABD-9D5B-5B443785E5C6}"/>
    <dgm:cxn modelId="{9D0C8DCE-25E8-45E4-858D-337013AA07C3}" type="presOf" srcId="{AFDD2E2A-184E-4A79-A823-CBDCF2A08B06}" destId="{92E374F6-3FD6-4DCB-AD4B-4A3B0C61FFE4}" srcOrd="1" destOrd="0" presId="urn:microsoft.com/office/officeart/2005/8/layout/cycle8"/>
    <dgm:cxn modelId="{F3CC3089-CADE-4C7F-9C1F-D8AD582C2B96}" srcId="{7F9BD971-95C8-4CB6-8E74-A1FF723064CD}" destId="{C7925C13-B5F8-4E4F-9404-D7208CD9F4D1}" srcOrd="2" destOrd="0" parTransId="{F06AC3D8-50DE-4EBA-A75F-ADFD0F3EA9A9}" sibTransId="{5E9587B5-BFBB-4BBA-A390-C93B5D548611}"/>
    <dgm:cxn modelId="{F0D9C427-DB87-4E6F-9DFF-E20DE466ADA1}" srcId="{7F9BD971-95C8-4CB6-8E74-A1FF723064CD}" destId="{AFDD2E2A-184E-4A79-A823-CBDCF2A08B06}" srcOrd="1" destOrd="0" parTransId="{50A37E19-EFA0-49BD-A6A9-3A8CAF97D729}" sibTransId="{9C5806EA-2A89-495B-9E48-AC9868390DCD}"/>
    <dgm:cxn modelId="{A5B751F2-E6EA-40AA-875F-3A2121D84790}" type="presOf" srcId="{C7925C13-B5F8-4E4F-9404-D7208CD9F4D1}" destId="{023C4E47-D30A-4A41-BA56-26F9E715E969}" srcOrd="1" destOrd="0" presId="urn:microsoft.com/office/officeart/2005/8/layout/cycle8"/>
    <dgm:cxn modelId="{146CA2CE-53B3-4EBD-87EF-6D07CB1C3634}" type="presParOf" srcId="{4248502B-F4B7-456F-8C45-1A7CEFF41CDB}" destId="{7100709C-1D9A-4DA0-A874-75AF1786D0ED}" srcOrd="0" destOrd="0" presId="urn:microsoft.com/office/officeart/2005/8/layout/cycle8"/>
    <dgm:cxn modelId="{0DD0B918-688B-4972-909D-4ACE6EB14A28}" type="presParOf" srcId="{4248502B-F4B7-456F-8C45-1A7CEFF41CDB}" destId="{36B8AFEA-55E0-47B8-82F1-2BCFF55AA17C}" srcOrd="1" destOrd="0" presId="urn:microsoft.com/office/officeart/2005/8/layout/cycle8"/>
    <dgm:cxn modelId="{1F5592DF-72E0-405A-9956-3957B556F3D9}" type="presParOf" srcId="{4248502B-F4B7-456F-8C45-1A7CEFF41CDB}" destId="{B92C963D-8539-4718-90CB-B82E711A6A5D}" srcOrd="2" destOrd="0" presId="urn:microsoft.com/office/officeart/2005/8/layout/cycle8"/>
    <dgm:cxn modelId="{8D3938C8-40D0-4456-8910-06AF553DC266}" type="presParOf" srcId="{4248502B-F4B7-456F-8C45-1A7CEFF41CDB}" destId="{CF54CBEE-40D8-4928-AAA1-EA999D449ABB}" srcOrd="3" destOrd="0" presId="urn:microsoft.com/office/officeart/2005/8/layout/cycle8"/>
    <dgm:cxn modelId="{42879557-75C2-4373-AD53-26627A6252FB}" type="presParOf" srcId="{4248502B-F4B7-456F-8C45-1A7CEFF41CDB}" destId="{35A25038-E0E6-4D2C-94E3-03842D8A3C4F}" srcOrd="4" destOrd="0" presId="urn:microsoft.com/office/officeart/2005/8/layout/cycle8"/>
    <dgm:cxn modelId="{D74F198F-E653-4023-A640-E2D4EFF90186}" type="presParOf" srcId="{4248502B-F4B7-456F-8C45-1A7CEFF41CDB}" destId="{D05798D7-AB1B-4632-B5A2-B3F7B5CBFCE0}" srcOrd="5" destOrd="0" presId="urn:microsoft.com/office/officeart/2005/8/layout/cycle8"/>
    <dgm:cxn modelId="{345055D9-DAEA-40E8-811F-DAE3A142781F}" type="presParOf" srcId="{4248502B-F4B7-456F-8C45-1A7CEFF41CDB}" destId="{FE59E146-B1BF-4841-B1A9-12B4EBEAFA5E}" srcOrd="6" destOrd="0" presId="urn:microsoft.com/office/officeart/2005/8/layout/cycle8"/>
    <dgm:cxn modelId="{9978CC43-CCE3-444B-97A4-70AD83EAB09D}" type="presParOf" srcId="{4248502B-F4B7-456F-8C45-1A7CEFF41CDB}" destId="{92E374F6-3FD6-4DCB-AD4B-4A3B0C61FFE4}" srcOrd="7" destOrd="0" presId="urn:microsoft.com/office/officeart/2005/8/layout/cycle8"/>
    <dgm:cxn modelId="{BAE22A80-4B10-4A18-8081-AC98BD6FF330}" type="presParOf" srcId="{4248502B-F4B7-456F-8C45-1A7CEFF41CDB}" destId="{CC0EE62B-C269-4394-A157-CA99B3160200}" srcOrd="8" destOrd="0" presId="urn:microsoft.com/office/officeart/2005/8/layout/cycle8"/>
    <dgm:cxn modelId="{3537E27C-300B-4E04-BFF8-1522B750558D}" type="presParOf" srcId="{4248502B-F4B7-456F-8C45-1A7CEFF41CDB}" destId="{5FA749E1-AAF3-4853-B603-38670AA3341B}" srcOrd="9" destOrd="0" presId="urn:microsoft.com/office/officeart/2005/8/layout/cycle8"/>
    <dgm:cxn modelId="{72C49AF4-4C4C-455C-A3D8-2DFCAC14ECBC}" type="presParOf" srcId="{4248502B-F4B7-456F-8C45-1A7CEFF41CDB}" destId="{D9066ED0-2128-46A2-BBD9-E25CCFDF79AF}" srcOrd="10" destOrd="0" presId="urn:microsoft.com/office/officeart/2005/8/layout/cycle8"/>
    <dgm:cxn modelId="{D6C87A15-D9A1-4CF3-B210-3AFC21016A4E}" type="presParOf" srcId="{4248502B-F4B7-456F-8C45-1A7CEFF41CDB}" destId="{023C4E47-D30A-4A41-BA56-26F9E715E969}" srcOrd="11" destOrd="0" presId="urn:microsoft.com/office/officeart/2005/8/layout/cycle8"/>
    <dgm:cxn modelId="{A78677C3-3BCB-48A7-9DF1-3BA83C963850}" type="presParOf" srcId="{4248502B-F4B7-456F-8C45-1A7CEFF41CDB}" destId="{122E2151-FB16-473B-A9C3-F2A7C51F9CF3}" srcOrd="12" destOrd="0" presId="urn:microsoft.com/office/officeart/2005/8/layout/cycle8"/>
    <dgm:cxn modelId="{95B13E24-32EF-45FA-A8E4-25AA4CBE2BE6}" type="presParOf" srcId="{4248502B-F4B7-456F-8C45-1A7CEFF41CDB}" destId="{81D26EED-0270-4BDC-ABBA-1932A293C6A6}" srcOrd="13" destOrd="0" presId="urn:microsoft.com/office/officeart/2005/8/layout/cycle8"/>
    <dgm:cxn modelId="{56783780-835C-455F-A227-A67FB9E11357}" type="presParOf" srcId="{4248502B-F4B7-456F-8C45-1A7CEFF41CDB}" destId="{93FD84DB-8DF9-4A09-A10D-24370BBF8AC1}" srcOrd="14" destOrd="0" presId="urn:microsoft.com/office/officeart/2005/8/layout/cycle8"/>
    <dgm:cxn modelId="{338356B7-7F37-4BFD-9F66-8C9F5B7E564C}" type="presParOf" srcId="{4248502B-F4B7-456F-8C45-1A7CEFF41CDB}" destId="{51B04D33-F5E0-4338-8590-9DD870A2920D}" srcOrd="15" destOrd="0" presId="urn:microsoft.com/office/officeart/2005/8/layout/cycle8"/>
    <dgm:cxn modelId="{94081AD6-DEFC-4C04-BCE0-00E462E8ED53}" type="presParOf" srcId="{4248502B-F4B7-456F-8C45-1A7CEFF41CDB}" destId="{AC77FD0D-F3D2-43A8-8400-BAE4C03FDF33}" srcOrd="16" destOrd="0" presId="urn:microsoft.com/office/officeart/2005/8/layout/cycle8"/>
    <dgm:cxn modelId="{FD01840E-219C-4A3D-BE97-A28C6BBBB255}" type="presParOf" srcId="{4248502B-F4B7-456F-8C45-1A7CEFF41CDB}" destId="{C56E7499-30BB-45D4-8083-670CB5760695}" srcOrd="17" destOrd="0" presId="urn:microsoft.com/office/officeart/2005/8/layout/cycle8"/>
    <dgm:cxn modelId="{5223FE66-3F86-4216-A1E9-9D35DA4998A0}" type="presParOf" srcId="{4248502B-F4B7-456F-8C45-1A7CEFF41CDB}" destId="{F56E6F86-D316-4997-A431-EF03BFED1284}" srcOrd="18" destOrd="0" presId="urn:microsoft.com/office/officeart/2005/8/layout/cycle8"/>
    <dgm:cxn modelId="{B9C392A7-6F22-4C35-8362-807D0FE84C25}" type="presParOf" srcId="{4248502B-F4B7-456F-8C45-1A7CEFF41CDB}" destId="{83EE99B8-62D7-4873-83D7-8DE4C9E4457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729D2-08DB-4770-9365-D222A91B3B17}" type="doc">
      <dgm:prSet loTypeId="urn:microsoft.com/office/officeart/2005/8/layout/default#1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F8A748-F3DB-41DD-9C23-3A226F176B5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b="0" i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i="1" dirty="0" smtClean="0"/>
            <a:t>учебно-методическое сопровождение</a:t>
          </a:r>
          <a:endParaRPr lang="ru-RU" b="0" i="0" dirty="0">
            <a:latin typeface="Calibri" pitchFamily="34" charset="0"/>
            <a:cs typeface="Calibri" pitchFamily="34" charset="0"/>
          </a:endParaRPr>
        </a:p>
      </dgm:t>
    </dgm:pt>
    <dgm:pt modelId="{6535DC3B-2628-4A30-A3ED-DEF75FCCCB36}" type="parTrans" cxnId="{495B7DDE-F56A-4151-9957-269CE0D820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8DDC590-E3A5-4B0D-8EA2-3A675ABCD63A}" type="sibTrans" cxnId="{495B7DDE-F56A-4151-9957-269CE0D820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DF968DC3-8DC6-461F-B569-2C9602ADCC5B}">
      <dgm:prSet/>
      <dgm:spPr/>
      <dgm:t>
        <a:bodyPr/>
        <a:lstStyle/>
        <a:p>
          <a:r>
            <a:rPr lang="ru-RU" i="1" dirty="0" smtClean="0"/>
            <a:t>    информационно-коммуникационное сопровождение</a:t>
          </a:r>
          <a:endParaRPr lang="ru-RU" dirty="0" smtClean="0"/>
        </a:p>
      </dgm:t>
    </dgm:pt>
    <dgm:pt modelId="{DC5BBD34-D45B-449A-8D6F-D4D629FD9DDF}" type="parTrans" cxnId="{38600999-7C64-4CE9-8352-73299CBC9A5E}">
      <dgm:prSet/>
      <dgm:spPr/>
      <dgm:t>
        <a:bodyPr/>
        <a:lstStyle/>
        <a:p>
          <a:endParaRPr lang="ru-RU"/>
        </a:p>
      </dgm:t>
    </dgm:pt>
    <dgm:pt modelId="{3E3261D6-4ABB-4924-9EF6-557E9D376C53}" type="sibTrans" cxnId="{38600999-7C64-4CE9-8352-73299CBC9A5E}">
      <dgm:prSet/>
      <dgm:spPr/>
      <dgm:t>
        <a:bodyPr/>
        <a:lstStyle/>
        <a:p>
          <a:endParaRPr lang="ru-RU"/>
        </a:p>
      </dgm:t>
    </dgm:pt>
    <dgm:pt modelId="{EE8BECDA-CC8D-4124-8342-CFE3505E00C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i="1" dirty="0" smtClean="0"/>
            <a:t>психолого-педагогическое и консультативное сопровождение</a:t>
          </a:r>
          <a:endParaRPr lang="ru-RU" dirty="0" smtClean="0"/>
        </a:p>
      </dgm:t>
    </dgm:pt>
    <dgm:pt modelId="{866DFAA8-828B-46B9-8F67-CFFD272AAEBD}" type="parTrans" cxnId="{86230D63-DB9B-42D8-AD46-B23A6046EF8A}">
      <dgm:prSet/>
      <dgm:spPr/>
      <dgm:t>
        <a:bodyPr/>
        <a:lstStyle/>
        <a:p>
          <a:endParaRPr lang="ru-RU"/>
        </a:p>
      </dgm:t>
    </dgm:pt>
    <dgm:pt modelId="{29C32484-DA65-4B22-950A-7433614ACFA6}" type="sibTrans" cxnId="{86230D63-DB9B-42D8-AD46-B23A6046EF8A}">
      <dgm:prSet/>
      <dgm:spPr/>
      <dgm:t>
        <a:bodyPr/>
        <a:lstStyle/>
        <a:p>
          <a:endParaRPr lang="ru-RU"/>
        </a:p>
      </dgm:t>
    </dgm:pt>
    <dgm:pt modelId="{BA3CE5DF-C2AF-494D-B1F2-03990D47498A}">
      <dgm:prSet/>
      <dgm:spPr/>
      <dgm:t>
        <a:bodyPr/>
        <a:lstStyle/>
        <a:p>
          <a:r>
            <a:rPr lang="ru-RU" i="1" dirty="0" smtClean="0"/>
            <a:t>    информационно-аналитическое и консалтинговое сопровождение</a:t>
          </a:r>
          <a:r>
            <a:rPr lang="ru-RU" dirty="0" smtClean="0"/>
            <a:t> </a:t>
          </a:r>
        </a:p>
      </dgm:t>
    </dgm:pt>
    <dgm:pt modelId="{76F649C6-3D33-476D-BA5A-76FEA1BDED5E}" type="parTrans" cxnId="{F065DED7-9CE9-41B1-99D3-ED7C83060DA9}">
      <dgm:prSet/>
      <dgm:spPr/>
      <dgm:t>
        <a:bodyPr/>
        <a:lstStyle/>
        <a:p>
          <a:endParaRPr lang="ru-RU"/>
        </a:p>
      </dgm:t>
    </dgm:pt>
    <dgm:pt modelId="{C7171597-6EED-4B04-9E2F-6647D4BE9B90}" type="sibTrans" cxnId="{F065DED7-9CE9-41B1-99D3-ED7C83060DA9}">
      <dgm:prSet/>
      <dgm:spPr/>
      <dgm:t>
        <a:bodyPr/>
        <a:lstStyle/>
        <a:p>
          <a:endParaRPr lang="ru-RU"/>
        </a:p>
      </dgm:t>
    </dgm:pt>
    <dgm:pt modelId="{D42BC1E0-DE81-49E4-8452-D9E88FF88E4C}">
      <dgm:prSet/>
      <dgm:spPr/>
      <dgm:t>
        <a:bodyPr/>
        <a:lstStyle/>
        <a:p>
          <a:r>
            <a:rPr lang="ru-RU" i="1" dirty="0" smtClean="0"/>
            <a:t>      профориентация, </a:t>
          </a:r>
          <a:r>
            <a:rPr lang="ru-RU" i="1" dirty="0" err="1" smtClean="0"/>
            <a:t>внеучебная</a:t>
          </a:r>
          <a:r>
            <a:rPr lang="ru-RU" i="1" dirty="0" smtClean="0"/>
            <a:t> занятость и содействие трудоустройству</a:t>
          </a:r>
        </a:p>
      </dgm:t>
    </dgm:pt>
    <dgm:pt modelId="{5676212E-02B6-45ED-A6CD-19D1B1FF8B10}" type="parTrans" cxnId="{814256BB-9762-4281-9420-50CD48ECB3FC}">
      <dgm:prSet/>
      <dgm:spPr/>
      <dgm:t>
        <a:bodyPr/>
        <a:lstStyle/>
        <a:p>
          <a:endParaRPr lang="ru-RU"/>
        </a:p>
      </dgm:t>
    </dgm:pt>
    <dgm:pt modelId="{D0C56EC5-B2CF-49CD-ADD5-B40664073836}" type="sibTrans" cxnId="{814256BB-9762-4281-9420-50CD48ECB3FC}">
      <dgm:prSet/>
      <dgm:spPr/>
      <dgm:t>
        <a:bodyPr/>
        <a:lstStyle/>
        <a:p>
          <a:endParaRPr lang="ru-RU"/>
        </a:p>
      </dgm:t>
    </dgm:pt>
    <dgm:pt modelId="{B44A85E0-B48C-4CC1-825A-F5E610D8DA62}" type="pres">
      <dgm:prSet presAssocID="{692729D2-08DB-4770-9365-D222A91B3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865B1-943F-4DC8-8AE5-F55EC576BFD2}" type="pres">
      <dgm:prSet presAssocID="{D5F8A748-F3DB-41DD-9C23-3A226F176B54}" presName="node" presStyleLbl="node1" presStyleIdx="0" presStyleCnt="5" custLinFactNeighborY="-1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8C657-CF02-43C5-884D-0C8EC677450E}" type="pres">
      <dgm:prSet presAssocID="{78DDC590-E3A5-4B0D-8EA2-3A675ABCD63A}" presName="sibTrans" presStyleCnt="0"/>
      <dgm:spPr/>
    </dgm:pt>
    <dgm:pt modelId="{BE0C5169-B4F9-4F95-889D-5B7EFD46AAD4}" type="pres">
      <dgm:prSet presAssocID="{DF968DC3-8DC6-461F-B569-2C9602ADCC5B}" presName="node" presStyleLbl="node1" presStyleIdx="1" presStyleCnt="5" custLinFactNeighborY="-1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700B6-1737-4A4A-8336-9FA4983F0026}" type="pres">
      <dgm:prSet presAssocID="{3E3261D6-4ABB-4924-9EF6-557E9D376C53}" presName="sibTrans" presStyleCnt="0"/>
      <dgm:spPr/>
    </dgm:pt>
    <dgm:pt modelId="{713BF36D-1386-4AEE-AFAD-F13B52591CEE}" type="pres">
      <dgm:prSet presAssocID="{EE8BECDA-CC8D-4124-8342-CFE3505E00C1}" presName="node" presStyleLbl="node1" presStyleIdx="2" presStyleCnt="5" custLinFactNeighborY="-1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D450-3D78-4D73-94FC-133B5D2499E3}" type="pres">
      <dgm:prSet presAssocID="{29C32484-DA65-4B22-950A-7433614ACFA6}" presName="sibTrans" presStyleCnt="0"/>
      <dgm:spPr/>
    </dgm:pt>
    <dgm:pt modelId="{7333A9C6-98BC-4BC3-97EE-B66BE65C70C3}" type="pres">
      <dgm:prSet presAssocID="{BA3CE5DF-C2AF-494D-B1F2-03990D47498A}" presName="node" presStyleLbl="node1" presStyleIdx="3" presStyleCnt="5" custLinFactNeighborX="-7500" custLinFactNeighborY="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9D431-3522-4B0B-A62F-FC358E48FAA2}" type="pres">
      <dgm:prSet presAssocID="{C7171597-6EED-4B04-9E2F-6647D4BE9B90}" presName="sibTrans" presStyleCnt="0"/>
      <dgm:spPr/>
    </dgm:pt>
    <dgm:pt modelId="{25CF018A-AA8C-47A9-AA45-7AA9C5468A93}" type="pres">
      <dgm:prSet presAssocID="{D42BC1E0-DE81-49E4-8452-D9E88FF88E4C}" presName="node" presStyleLbl="node1" presStyleIdx="4" presStyleCnt="5" custLinFactNeighborX="7500" custLinFactNeighborY="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30D63-DB9B-42D8-AD46-B23A6046EF8A}" srcId="{692729D2-08DB-4770-9365-D222A91B3B17}" destId="{EE8BECDA-CC8D-4124-8342-CFE3505E00C1}" srcOrd="2" destOrd="0" parTransId="{866DFAA8-828B-46B9-8F67-CFFD272AAEBD}" sibTransId="{29C32484-DA65-4B22-950A-7433614ACFA6}"/>
    <dgm:cxn modelId="{FF4BEA40-3B1D-4AB9-9361-0CF82076B514}" type="presOf" srcId="{D42BC1E0-DE81-49E4-8452-D9E88FF88E4C}" destId="{25CF018A-AA8C-47A9-AA45-7AA9C5468A93}" srcOrd="0" destOrd="0" presId="urn:microsoft.com/office/officeart/2005/8/layout/default#1"/>
    <dgm:cxn modelId="{667FC61A-AC42-49DC-A79E-069BE2F798F0}" type="presOf" srcId="{EE8BECDA-CC8D-4124-8342-CFE3505E00C1}" destId="{713BF36D-1386-4AEE-AFAD-F13B52591CEE}" srcOrd="0" destOrd="0" presId="urn:microsoft.com/office/officeart/2005/8/layout/default#1"/>
    <dgm:cxn modelId="{495B7DDE-F56A-4151-9957-269CE0D82027}" srcId="{692729D2-08DB-4770-9365-D222A91B3B17}" destId="{D5F8A748-F3DB-41DD-9C23-3A226F176B54}" srcOrd="0" destOrd="0" parTransId="{6535DC3B-2628-4A30-A3ED-DEF75FCCCB36}" sibTransId="{78DDC590-E3A5-4B0D-8EA2-3A675ABCD63A}"/>
    <dgm:cxn modelId="{F065DED7-9CE9-41B1-99D3-ED7C83060DA9}" srcId="{692729D2-08DB-4770-9365-D222A91B3B17}" destId="{BA3CE5DF-C2AF-494D-B1F2-03990D47498A}" srcOrd="3" destOrd="0" parTransId="{76F649C6-3D33-476D-BA5A-76FEA1BDED5E}" sibTransId="{C7171597-6EED-4B04-9E2F-6647D4BE9B90}"/>
    <dgm:cxn modelId="{814256BB-9762-4281-9420-50CD48ECB3FC}" srcId="{692729D2-08DB-4770-9365-D222A91B3B17}" destId="{D42BC1E0-DE81-49E4-8452-D9E88FF88E4C}" srcOrd="4" destOrd="0" parTransId="{5676212E-02B6-45ED-A6CD-19D1B1FF8B10}" sibTransId="{D0C56EC5-B2CF-49CD-ADD5-B40664073836}"/>
    <dgm:cxn modelId="{C6EED3DA-FB36-4892-BD9F-5BD4449524E3}" type="presOf" srcId="{DF968DC3-8DC6-461F-B569-2C9602ADCC5B}" destId="{BE0C5169-B4F9-4F95-889D-5B7EFD46AAD4}" srcOrd="0" destOrd="0" presId="urn:microsoft.com/office/officeart/2005/8/layout/default#1"/>
    <dgm:cxn modelId="{38600999-7C64-4CE9-8352-73299CBC9A5E}" srcId="{692729D2-08DB-4770-9365-D222A91B3B17}" destId="{DF968DC3-8DC6-461F-B569-2C9602ADCC5B}" srcOrd="1" destOrd="0" parTransId="{DC5BBD34-D45B-449A-8D6F-D4D629FD9DDF}" sibTransId="{3E3261D6-4ABB-4924-9EF6-557E9D376C53}"/>
    <dgm:cxn modelId="{F1C4AC37-604A-4E13-BF49-546AEAE0177B}" type="presOf" srcId="{BA3CE5DF-C2AF-494D-B1F2-03990D47498A}" destId="{7333A9C6-98BC-4BC3-97EE-B66BE65C70C3}" srcOrd="0" destOrd="0" presId="urn:microsoft.com/office/officeart/2005/8/layout/default#1"/>
    <dgm:cxn modelId="{27F709BE-BCDC-4806-99AF-504C986F5148}" type="presOf" srcId="{D5F8A748-F3DB-41DD-9C23-3A226F176B54}" destId="{03B865B1-943F-4DC8-8AE5-F55EC576BFD2}" srcOrd="0" destOrd="0" presId="urn:microsoft.com/office/officeart/2005/8/layout/default#1"/>
    <dgm:cxn modelId="{FE2D63BF-65AA-4719-BF28-DAA065FA2C78}" type="presOf" srcId="{692729D2-08DB-4770-9365-D222A91B3B17}" destId="{B44A85E0-B48C-4CC1-825A-F5E610D8DA62}" srcOrd="0" destOrd="0" presId="urn:microsoft.com/office/officeart/2005/8/layout/default#1"/>
    <dgm:cxn modelId="{9556F518-BDB6-4EBE-B6F2-C1E75609F5B2}" type="presParOf" srcId="{B44A85E0-B48C-4CC1-825A-F5E610D8DA62}" destId="{03B865B1-943F-4DC8-8AE5-F55EC576BFD2}" srcOrd="0" destOrd="0" presId="urn:microsoft.com/office/officeart/2005/8/layout/default#1"/>
    <dgm:cxn modelId="{43A0B89E-840D-4E3B-8AF0-CFBFE051CD51}" type="presParOf" srcId="{B44A85E0-B48C-4CC1-825A-F5E610D8DA62}" destId="{6A58C657-CF02-43C5-884D-0C8EC677450E}" srcOrd="1" destOrd="0" presId="urn:microsoft.com/office/officeart/2005/8/layout/default#1"/>
    <dgm:cxn modelId="{15ACBCB4-D1F7-4BFE-9307-75D3F2CB9896}" type="presParOf" srcId="{B44A85E0-B48C-4CC1-825A-F5E610D8DA62}" destId="{BE0C5169-B4F9-4F95-889D-5B7EFD46AAD4}" srcOrd="2" destOrd="0" presId="urn:microsoft.com/office/officeart/2005/8/layout/default#1"/>
    <dgm:cxn modelId="{EEC91697-846A-4F28-ABBC-2DA764628641}" type="presParOf" srcId="{B44A85E0-B48C-4CC1-825A-F5E610D8DA62}" destId="{BC6700B6-1737-4A4A-8336-9FA4983F0026}" srcOrd="3" destOrd="0" presId="urn:microsoft.com/office/officeart/2005/8/layout/default#1"/>
    <dgm:cxn modelId="{06F15321-E21A-47E5-905A-3ED4647B04B5}" type="presParOf" srcId="{B44A85E0-B48C-4CC1-825A-F5E610D8DA62}" destId="{713BF36D-1386-4AEE-AFAD-F13B52591CEE}" srcOrd="4" destOrd="0" presId="urn:microsoft.com/office/officeart/2005/8/layout/default#1"/>
    <dgm:cxn modelId="{9AA0949C-1736-4FFF-9649-C5EFB49A334F}" type="presParOf" srcId="{B44A85E0-B48C-4CC1-825A-F5E610D8DA62}" destId="{D985D450-3D78-4D73-94FC-133B5D2499E3}" srcOrd="5" destOrd="0" presId="urn:microsoft.com/office/officeart/2005/8/layout/default#1"/>
    <dgm:cxn modelId="{34035606-67EA-4B91-8DA9-CECCB4AF82C5}" type="presParOf" srcId="{B44A85E0-B48C-4CC1-825A-F5E610D8DA62}" destId="{7333A9C6-98BC-4BC3-97EE-B66BE65C70C3}" srcOrd="6" destOrd="0" presId="urn:microsoft.com/office/officeart/2005/8/layout/default#1"/>
    <dgm:cxn modelId="{34382E7B-23F8-47DA-B3D5-0B4A0A7126EC}" type="presParOf" srcId="{B44A85E0-B48C-4CC1-825A-F5E610D8DA62}" destId="{52D9D431-3522-4B0B-A62F-FC358E48FAA2}" srcOrd="7" destOrd="0" presId="urn:microsoft.com/office/officeart/2005/8/layout/default#1"/>
    <dgm:cxn modelId="{ADA278AD-FFBE-4C9D-B892-5AE0FEBFB9FD}" type="presParOf" srcId="{B44A85E0-B48C-4CC1-825A-F5E610D8DA62}" destId="{25CF018A-AA8C-47A9-AA45-7AA9C5468A9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709C-1D9A-4DA0-A874-75AF1786D0ED}">
      <dsp:nvSpPr>
        <dsp:cNvPr id="0" name=""/>
        <dsp:cNvSpPr/>
      </dsp:nvSpPr>
      <dsp:spPr>
        <a:xfrm>
          <a:off x="2196627" y="410406"/>
          <a:ext cx="5612364" cy="5460720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Профильные специалисты по всем отраслям дефектологии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( с 1990 г.) 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5175857" y="1542205"/>
        <a:ext cx="2071229" cy="1495197"/>
      </dsp:txXfrm>
    </dsp:sp>
    <dsp:sp modelId="{35A25038-E0E6-4D2C-94E3-03842D8A3C4F}">
      <dsp:nvSpPr>
        <dsp:cNvPr id="0" name=""/>
        <dsp:cNvSpPr/>
      </dsp:nvSpPr>
      <dsp:spPr>
        <a:xfrm>
          <a:off x="2325364" y="603205"/>
          <a:ext cx="5354891" cy="5441772"/>
        </a:xfrm>
        <a:prstGeom prst="pie">
          <a:avLst>
            <a:gd name="adj1" fmla="val 0"/>
            <a:gd name="adj2" fmla="val 5400000"/>
          </a:avLst>
        </a:prstGeom>
        <a:solidFill>
          <a:srgbClr val="FF99CC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Научные и методические разработки по дефектологии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(с 1990 г.)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167919" y="3427096"/>
        <a:ext cx="1976210" cy="1490009"/>
      </dsp:txXfrm>
    </dsp:sp>
    <dsp:sp modelId="{CC0EE62B-C269-4394-A157-CA99B3160200}">
      <dsp:nvSpPr>
        <dsp:cNvPr id="0" name=""/>
        <dsp:cNvSpPr/>
      </dsp:nvSpPr>
      <dsp:spPr>
        <a:xfrm>
          <a:off x="2089125" y="593730"/>
          <a:ext cx="5460720" cy="5460720"/>
        </a:xfrm>
        <a:prstGeom prst="pie">
          <a:avLst>
            <a:gd name="adj1" fmla="val 5400000"/>
            <a:gd name="adj2" fmla="val 1080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+mn-lt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Опыт реализации НИР  и проектов по разным аспектам помощи инвалидам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(с 2001 г.)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2635847" y="3427454"/>
        <a:ext cx="2015265" cy="1495197"/>
      </dsp:txXfrm>
    </dsp:sp>
    <dsp:sp modelId="{122E2151-FB16-473B-A9C3-F2A7C51F9CF3}">
      <dsp:nvSpPr>
        <dsp:cNvPr id="0" name=""/>
        <dsp:cNvSpPr/>
      </dsp:nvSpPr>
      <dsp:spPr>
        <a:xfrm>
          <a:off x="2089125" y="410406"/>
          <a:ext cx="5460720" cy="5460720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  Опыт подготовки кадров для системы специального и инклюзивного 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(с 1990 г.)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2635847" y="1542205"/>
        <a:ext cx="2015265" cy="1495197"/>
      </dsp:txXfrm>
    </dsp:sp>
    <dsp:sp modelId="{AC77FD0D-F3D2-43A8-8400-BAE4C03FDF33}">
      <dsp:nvSpPr>
        <dsp:cNvPr id="0" name=""/>
        <dsp:cNvSpPr/>
      </dsp:nvSpPr>
      <dsp:spPr>
        <a:xfrm>
          <a:off x="1933891" y="72361"/>
          <a:ext cx="6136809" cy="61368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E7499-30BB-45D4-8083-670CB5760695}">
      <dsp:nvSpPr>
        <dsp:cNvPr id="0" name=""/>
        <dsp:cNvSpPr/>
      </dsp:nvSpPr>
      <dsp:spPr>
        <a:xfrm>
          <a:off x="1934747" y="255748"/>
          <a:ext cx="6136809" cy="61368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E6F86-D316-4997-A431-EF03BFED1284}">
      <dsp:nvSpPr>
        <dsp:cNvPr id="0" name=""/>
        <dsp:cNvSpPr/>
      </dsp:nvSpPr>
      <dsp:spPr>
        <a:xfrm>
          <a:off x="1751080" y="255686"/>
          <a:ext cx="6136809" cy="61368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E99B8-62D7-4873-83D7-8DE4C9E4457D}">
      <dsp:nvSpPr>
        <dsp:cNvPr id="0" name=""/>
        <dsp:cNvSpPr/>
      </dsp:nvSpPr>
      <dsp:spPr>
        <a:xfrm>
          <a:off x="1751080" y="72361"/>
          <a:ext cx="6136809" cy="61368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865B1-943F-4DC8-8AE5-F55EC576BFD2}">
      <dsp:nvSpPr>
        <dsp:cNvPr id="0" name=""/>
        <dsp:cNvSpPr/>
      </dsp:nvSpPr>
      <dsp:spPr>
        <a:xfrm>
          <a:off x="0" y="571509"/>
          <a:ext cx="2857520" cy="171451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200" i="1" kern="1200" dirty="0" smtClean="0"/>
            <a:t>учебно-методическое сопровождение</a:t>
          </a:r>
          <a:endParaRPr lang="ru-RU" sz="2200" b="0" i="0" kern="1200" dirty="0">
            <a:latin typeface="Calibri" pitchFamily="34" charset="0"/>
            <a:cs typeface="Calibri" pitchFamily="34" charset="0"/>
          </a:endParaRPr>
        </a:p>
      </dsp:txBody>
      <dsp:txXfrm>
        <a:off x="0" y="571509"/>
        <a:ext cx="2857520" cy="1714512"/>
      </dsp:txXfrm>
    </dsp:sp>
    <dsp:sp modelId="{BE0C5169-B4F9-4F95-889D-5B7EFD46AAD4}">
      <dsp:nvSpPr>
        <dsp:cNvPr id="0" name=""/>
        <dsp:cNvSpPr/>
      </dsp:nvSpPr>
      <dsp:spPr>
        <a:xfrm>
          <a:off x="3143271" y="571509"/>
          <a:ext cx="2857520" cy="171451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5430"/>
                <a:satOff val="8388"/>
                <a:lumOff val="14488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5430"/>
                <a:satOff val="8388"/>
                <a:lumOff val="14488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5430"/>
                <a:satOff val="8388"/>
                <a:lumOff val="14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    информационно-коммуникационное сопровождение</a:t>
          </a:r>
          <a:endParaRPr lang="ru-RU" sz="2200" kern="1200" dirty="0" smtClean="0"/>
        </a:p>
      </dsp:txBody>
      <dsp:txXfrm>
        <a:off x="3143271" y="571509"/>
        <a:ext cx="2857520" cy="1714512"/>
      </dsp:txXfrm>
    </dsp:sp>
    <dsp:sp modelId="{713BF36D-1386-4AEE-AFAD-F13B52591CEE}">
      <dsp:nvSpPr>
        <dsp:cNvPr id="0" name=""/>
        <dsp:cNvSpPr/>
      </dsp:nvSpPr>
      <dsp:spPr>
        <a:xfrm>
          <a:off x="6286544" y="571509"/>
          <a:ext cx="2857520" cy="171451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психолого-педагогическое и консультативное сопровождение</a:t>
          </a:r>
          <a:endParaRPr lang="ru-RU" sz="2200" kern="1200" dirty="0" smtClean="0"/>
        </a:p>
      </dsp:txBody>
      <dsp:txXfrm>
        <a:off x="6286544" y="571509"/>
        <a:ext cx="2857520" cy="1714512"/>
      </dsp:txXfrm>
    </dsp:sp>
    <dsp:sp modelId="{7333A9C6-98BC-4BC3-97EE-B66BE65C70C3}">
      <dsp:nvSpPr>
        <dsp:cNvPr id="0" name=""/>
        <dsp:cNvSpPr/>
      </dsp:nvSpPr>
      <dsp:spPr>
        <a:xfrm>
          <a:off x="1357321" y="2928957"/>
          <a:ext cx="2857520" cy="171451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50859"/>
                <a:satOff val="16777"/>
                <a:lumOff val="2897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50859"/>
                <a:satOff val="16777"/>
                <a:lumOff val="2897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50859"/>
                <a:satOff val="16777"/>
                <a:lumOff val="289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    информационно-аналитическое и консалтинговое сопровождение</a:t>
          </a:r>
          <a:r>
            <a:rPr lang="ru-RU" sz="2200" kern="1200" dirty="0" smtClean="0"/>
            <a:t> </a:t>
          </a:r>
        </a:p>
      </dsp:txBody>
      <dsp:txXfrm>
        <a:off x="1357321" y="2928957"/>
        <a:ext cx="2857520" cy="1714512"/>
      </dsp:txXfrm>
    </dsp:sp>
    <dsp:sp modelId="{25CF018A-AA8C-47A9-AA45-7AA9C5468A93}">
      <dsp:nvSpPr>
        <dsp:cNvPr id="0" name=""/>
        <dsp:cNvSpPr/>
      </dsp:nvSpPr>
      <dsp:spPr>
        <a:xfrm>
          <a:off x="4929222" y="2928957"/>
          <a:ext cx="2857520" cy="171451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5430"/>
                <a:satOff val="8388"/>
                <a:lumOff val="14488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5430"/>
                <a:satOff val="8388"/>
                <a:lumOff val="14488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5430"/>
                <a:satOff val="8388"/>
                <a:lumOff val="14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      профориентация, </a:t>
          </a:r>
          <a:r>
            <a:rPr lang="ru-RU" sz="2200" i="1" kern="1200" dirty="0" err="1" smtClean="0"/>
            <a:t>внеучебная</a:t>
          </a:r>
          <a:r>
            <a:rPr lang="ru-RU" sz="2200" i="1" kern="1200" dirty="0" smtClean="0"/>
            <a:t> занятость и содействие трудоустройству</a:t>
          </a:r>
        </a:p>
      </dsp:txBody>
      <dsp:txXfrm>
        <a:off x="4929222" y="2928957"/>
        <a:ext cx="2857520" cy="171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pPr>
              <a:defRPr/>
            </a:pPr>
            <a:fld id="{77080C62-D487-4581-8F7E-D13810E49C76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pPr>
              <a:defRPr/>
            </a:pPr>
            <a:fld id="{69E30C4A-96B9-494E-9D5A-EDF5063EB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6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D39A6-A216-4BFD-BF8A-0EBCDE8068C5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0675" cy="3059113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968C1-15E2-431F-BF61-DEA8C0958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6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0AC0F-3940-4A23-B2C5-61EF831AE0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4334" algn="l"/>
                <a:tab pos="1448669" algn="l"/>
                <a:tab pos="2173003" algn="l"/>
                <a:tab pos="2897337" algn="l"/>
              </a:tabLst>
              <a:defRPr/>
            </a:pPr>
            <a:fld id="{4D20C870-7417-4D52-BD17-8C4DCE7D4D82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4334" algn="l"/>
                  <a:tab pos="1448669" algn="l"/>
                  <a:tab pos="2173003" algn="l"/>
                  <a:tab pos="2897337" algn="l"/>
                </a:tabLst>
                <a:defRPr/>
              </a:pPr>
              <a:t>18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54" tIns="46828" rIns="90054" bIns="46828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9900" algn="l"/>
                <a:tab pos="8539163" algn="l"/>
                <a:tab pos="8988425" algn="l"/>
              </a:tabLst>
            </a:pPr>
            <a:fld id="{B6F1EFAD-6DC9-4949-B519-60DA9C617DC4}" type="slidenum">
              <a:rPr lang="ru-RU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2738" algn="l"/>
                  <a:tab pos="5842000" algn="l"/>
                  <a:tab pos="6291263" algn="l"/>
                  <a:tab pos="6740525" algn="l"/>
                  <a:tab pos="7189788" algn="l"/>
                  <a:tab pos="7639050" algn="l"/>
                  <a:tab pos="8089900" algn="l"/>
                  <a:tab pos="8539163" algn="l"/>
                  <a:tab pos="8988425" algn="l"/>
                </a:tabLst>
              </a:pPr>
              <a:t>18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4200" y="515938"/>
            <a:ext cx="36814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5" y="3228975"/>
            <a:ext cx="7940675" cy="30607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11206"/>
            <a:ext cx="8915400" cy="560406"/>
          </a:xfrm>
        </p:spPr>
        <p:txBody>
          <a:bodyPr>
            <a:normAutofit/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000240"/>
            <a:ext cx="8915400" cy="4125924"/>
          </a:xfrm>
        </p:spPr>
        <p:txBody>
          <a:bodyPr>
            <a:normAutofit/>
          </a:bodyPr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90C1-81DF-452A-9092-66947A200AEB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FEEF-52B9-4F53-A273-E207B31E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8FBD-3F80-47FD-A630-42D32E5D37F4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AA1E-D4B4-41EB-930A-B54FC1F03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6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28EF-2735-4217-8CAF-97DAA5CB2379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D173-D12A-4ADE-BF9D-8003B44D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F155-5A46-4265-A83E-4C714F56E1E1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D5A4-49CE-4FC7-ABF4-DC440F94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BB42-BD7D-42A3-8CDA-0395C4F45B8A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69C8-3691-4C00-87EC-81C18D394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2B45-2CC7-48A2-99B9-A21A0DF50E0C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B2BE-28FD-4FCD-BEF7-487C4270D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6B4A-BEBC-4F85-9054-072917D2F5C5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810A-C0B2-46C8-AD9D-1C1E96B7E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B5AC-8D87-41BC-B0F9-64D2118B0D36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6F0F-6219-4665-8C3E-204604E76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6ED1-7814-4AF6-B753-7D80CD2C7FD7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1C01-5555-4E21-ACFA-740B8CCAD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8538-2AC8-4541-AF26-473622357DA6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6245-129C-4340-850B-A241D5CB4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3310-F850-4F65-A745-A75CAE7AAE91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F691-E5B4-40E7-A277-9EA1646F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ЧГУ_000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92413" y="274638"/>
            <a:ext cx="66182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78E4E-A59A-41D3-9B4B-8084F5D6134B}" type="datetime1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EC951-39D3-4079-A647-5F04EB3B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464" y="2572742"/>
            <a:ext cx="9777536" cy="6402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rgbClr val="FF0000"/>
                </a:solidFill>
              </a:rPr>
              <a:t>Опыт проектирования и реализация </a:t>
            </a:r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региональной </a:t>
            </a:r>
            <a:r>
              <a:rPr lang="ru-RU" sz="2400" i="1" dirty="0">
                <a:solidFill>
                  <a:srgbClr val="FF0000"/>
                </a:solidFill>
              </a:rPr>
              <a:t>межведомственной модели комплексного сопровождения детей </a:t>
            </a:r>
            <a:r>
              <a:rPr lang="ru-RU" sz="2400" i="1" dirty="0" smtClean="0">
                <a:solidFill>
                  <a:srgbClr val="FF0000"/>
                </a:solidFill>
              </a:rPr>
              <a:t> на </a:t>
            </a:r>
            <a:r>
              <a:rPr lang="ru-RU" sz="2400" i="1" dirty="0">
                <a:solidFill>
                  <a:srgbClr val="FF0000"/>
                </a:solidFill>
              </a:rPr>
              <a:t>территории Вологодской области</a:t>
            </a:r>
            <a:endParaRPr lang="en-US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50"/>
            <a:ext cx="9906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21851"/>
          <a:stretch/>
        </p:blipFill>
        <p:spPr bwMode="auto">
          <a:xfrm>
            <a:off x="4376936" y="1412776"/>
            <a:ext cx="5352237" cy="11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92760" y="4221088"/>
            <a:ext cx="7113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Денисова Ольга </a:t>
            </a:r>
            <a:r>
              <a:rPr lang="ru-RU" b="1" i="1" dirty="0" smtClean="0"/>
              <a:t>Александровна,</a:t>
            </a:r>
          </a:p>
          <a:p>
            <a:r>
              <a:rPr lang="ru-RU" dirty="0" smtClean="0"/>
              <a:t> </a:t>
            </a:r>
            <a:r>
              <a:rPr lang="ru-RU" dirty="0"/>
              <a:t>заведующая кафедрой дефектологического образования Института педагогики и психологии </a:t>
            </a:r>
            <a:endParaRPr lang="ru-RU" dirty="0" smtClean="0"/>
          </a:p>
          <a:p>
            <a:r>
              <a:rPr lang="ru-RU" dirty="0" smtClean="0"/>
              <a:t>Череповецкого </a:t>
            </a:r>
            <a:r>
              <a:rPr lang="ru-RU" dirty="0"/>
              <a:t>государственного университета, </a:t>
            </a:r>
            <a:endParaRPr lang="ru-RU" dirty="0" smtClean="0"/>
          </a:p>
          <a:p>
            <a:r>
              <a:rPr lang="ru-RU" dirty="0" smtClean="0"/>
              <a:t>директор Ресурсного учебно-методического </a:t>
            </a:r>
            <a:r>
              <a:rPr lang="ru-RU" dirty="0"/>
              <a:t>центра Северо-Западного Федерального округа ЧГУ, </a:t>
            </a:r>
            <a:endParaRPr lang="ru-RU" dirty="0" smtClean="0"/>
          </a:p>
          <a:p>
            <a:r>
              <a:rPr lang="ru-RU" dirty="0" smtClean="0"/>
              <a:t>доктор </a:t>
            </a:r>
            <a:r>
              <a:rPr lang="ru-RU" dirty="0"/>
              <a:t>педагогических наук,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736" y="0"/>
            <a:ext cx="6953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по реализации адаптированных образовательных программ в СПО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23845" y="1785927"/>
            <a:ext cx="7072362" cy="1428760"/>
            <a:chOff x="2460117" y="198456"/>
            <a:chExt cx="3419873" cy="646631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0800000" flipV="1">
              <a:off x="2460117" y="198456"/>
              <a:ext cx="3419873" cy="64663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Магистерская программа «Инклюзивное образование» (направление подготовки «Специальное (дефектологическое) образование»</a:t>
              </a: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23844" y="3286124"/>
            <a:ext cx="7072362" cy="1039100"/>
            <a:chOff x="2460117" y="198456"/>
            <a:chExt cx="3419873" cy="617239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10800000" flipV="1">
              <a:off x="2460117" y="198456"/>
              <a:ext cx="3419873" cy="594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Программы КПК </a:t>
              </a:r>
              <a:r>
                <a:rPr lang="ru-RU" sz="2400" dirty="0" smtClean="0"/>
                <a:t>по темам «Инклюзивное образование в СПО», «Профориентация и трудоустройство инвалидов»</a:t>
              </a:r>
              <a:endParaRPr lang="ru-RU" sz="2400" kern="1200" dirty="0" smtClean="0"/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523845" y="4357694"/>
            <a:ext cx="7143800" cy="1285885"/>
            <a:chOff x="2425573" y="123016"/>
            <a:chExt cx="3454417" cy="678962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10800000" flipV="1">
              <a:off x="2425573" y="123016"/>
              <a:ext cx="3419873" cy="67896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507316" y="211111"/>
              <a:ext cx="3372674" cy="553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Учебные пособия </a:t>
              </a:r>
              <a:r>
                <a:rPr lang="ru-RU" sz="2400" dirty="0" smtClean="0"/>
                <a:t>для подготовки специалистов, обеспечивающих инклюзивное  образование лиц с ОВЗ и инвалидностью</a:t>
              </a:r>
              <a:endParaRPr lang="ru-RU" sz="2400" kern="1200" dirty="0" smtClean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95282" y="5705200"/>
            <a:ext cx="7072362" cy="1081386"/>
            <a:chOff x="2460117" y="211111"/>
            <a:chExt cx="3419873" cy="604584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10800000" flipV="1">
              <a:off x="2460117" y="238395"/>
              <a:ext cx="3419873" cy="55915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Сотрудничество с базовыми профессиональными образовательными организациями Вологодской области 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6" y="1785927"/>
            <a:ext cx="14797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344" y="4149080"/>
            <a:ext cx="157515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 реализации адаптированных образовательных программ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 СПО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04928" y="1844824"/>
            <a:ext cx="5601072" cy="501317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4300" dirty="0" smtClean="0"/>
              <a:t>Макеты примерных адаптированных профессиональных основных образовательных программ СПО для профессиональной подготовки лиц с ОВЗ и инвалидностью по профессиям /специальностям,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4300" dirty="0" smtClean="0"/>
              <a:t>Рабочие программы адаптационных дисциплин "Коммуникативный практикум", "Социальная адаптация и основы социально-правовых знаний», «Адаптивная физическая культура».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4300" dirty="0" smtClean="0"/>
              <a:t>Макет индивидуального учебного плана с рекомендациями по его заполнению,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4300" dirty="0" smtClean="0"/>
              <a:t>Методические рекомендации к основным структурным компонентам макета адаптированной образовательной программы по специальностям: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000" dirty="0" smtClean="0"/>
              <a:t>09.02.06. Сетевое  и системное администрирование для студентов с нарушениями опорно-двигательного аппарата,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000" dirty="0" smtClean="0"/>
              <a:t>44.02.02. Преподавание в начальных классах для студентов с нарушениями зрения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000" dirty="0" smtClean="0"/>
              <a:t>09.12.2016 Повар, кондитер для студентов с нарушениями слуха.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43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1857363"/>
            <a:ext cx="3643338" cy="49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Научно-методическое обеспечение инклюзивного высшего образования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лиц с ОВЗ и инвалидностью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654" y="1571612"/>
            <a:ext cx="7072362" cy="507209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РУМЦ СЗФО ЧГУ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dirty="0" smtClean="0">
                <a:latin typeface="+mn-lt"/>
                <a:cs typeface="+mn-cs"/>
              </a:rPr>
              <a:t>Адаптированные учебно-методические материалы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Адаптированные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технологии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Адаптированные учебные пособия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baseline="0" dirty="0" smtClean="0">
                <a:latin typeface="+mn-lt"/>
                <a:cs typeface="+mn-cs"/>
              </a:rPr>
              <a:t>Программы</a:t>
            </a:r>
            <a:r>
              <a:rPr lang="ru-RU" sz="3200" dirty="0" smtClean="0">
                <a:latin typeface="+mn-lt"/>
                <a:cs typeface="+mn-cs"/>
              </a:rPr>
              <a:t> КПК по теме «Инклюзивное образование в вузе»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dirty="0" smtClean="0">
                <a:latin typeface="+mn-lt"/>
                <a:cs typeface="+mn-cs"/>
              </a:rPr>
              <a:t>4 вида мониторинга абитуриентов, студентов, выпускников и вузов по вопросам доступности инклюзивного высшего образования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Мероприятия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профориентации и трудоустройству молодых инвалидов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baseline="0" dirty="0" smtClean="0">
                <a:latin typeface="+mn-lt"/>
                <a:cs typeface="+mn-cs"/>
              </a:rPr>
              <a:t>Взаимодействие с субъектами инклюзивного высшего образования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Сеть вузов –партнёров Северо-Западного федерального округа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336" y="1484784"/>
            <a:ext cx="1928664" cy="26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304" y="3717032"/>
            <a:ext cx="1327290" cy="206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1432" y="5267972"/>
            <a:ext cx="1064568" cy="159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Система комплексного сопровождения субъектов инклюзивного образования: содержание, приёмы, технологии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654" y="1571612"/>
            <a:ext cx="7500990" cy="507209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Ресурсный центр поддержки обучающихся с ОВЗ и работающих с этой категорией лиц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Алгоритм сопровождения обучающихся с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ОВЗи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инвалидностью в инклюзивном образовательном пространстве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Технологии разработки адаптированных образовательных программ 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Технологии разработки адаптированных учебно-методических  материалов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Приёмы преодоления коммуникативных 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академических трудностей лиц с ОВЗ и инвалидностью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Алгоритмы и технологии в</a:t>
            </a:r>
            <a:r>
              <a:rPr lang="ru-RU" sz="3200" baseline="0" dirty="0" err="1" smtClean="0">
                <a:latin typeface="Arial" pitchFamily="34" charset="0"/>
                <a:cs typeface="Arial" pitchFamily="34" charset="0"/>
              </a:rPr>
              <a:t>заимодействия</a:t>
            </a:r>
            <a:r>
              <a:rPr lang="ru-RU" sz="3200" baseline="0" dirty="0" smtClean="0">
                <a:latin typeface="Arial" pitchFamily="34" charset="0"/>
                <a:cs typeface="Arial" pitchFamily="34" charset="0"/>
              </a:rPr>
              <a:t> с субъектами инклюзивного образования</a:t>
            </a:r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Партнёрская сеть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субъекто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инклюзивного образования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1628800"/>
            <a:ext cx="852126" cy="8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280" y="2420888"/>
            <a:ext cx="1440160" cy="201622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1392" y="3356992"/>
            <a:ext cx="12514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Система комплексного сопровождения субъектов инклюзивного образования: содержание, приёмы, технологии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52406" y="1571612"/>
          <a:ext cx="914406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14338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6074" y="185736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9926" y="171448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9662" y="421481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092" y="185736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Система комплексного сопровождения субъектов инклюзивного образования: содержание, приёмы, технологии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23844" y="1428736"/>
            <a:ext cx="8929750" cy="7143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656856" y="1844824"/>
            <a:ext cx="6420870" cy="46085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3200" dirty="0" smtClean="0"/>
              <a:t>Разработки, содержащие материалы комплексного сопровождения  субъектов инклюзивного образования</a:t>
            </a:r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endParaRPr lang="ru-RU" sz="3200" dirty="0" smtClean="0"/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3200" dirty="0" smtClean="0"/>
              <a:t>Содержание, приемы, технологии   формирования  и поддержания готовности педагогов различных образовательных ступеней к осуществлению инклюзивного образования</a:t>
            </a:r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endParaRPr lang="ru-RU" sz="3200" dirty="0" smtClean="0"/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3200" dirty="0" smtClean="0"/>
              <a:t>Результаты проектной и опытно-экспериментальной работы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SDC12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8504" y="1556792"/>
            <a:ext cx="2952328" cy="2553526"/>
          </a:xfrm>
          <a:prstGeom prst="rect">
            <a:avLst/>
          </a:prstGeom>
        </p:spPr>
      </p:pic>
      <p:pic>
        <p:nvPicPr>
          <p:cNvPr id="10" name="Picture 7" descr="SDC12048"/>
          <p:cNvPicPr>
            <a:picLocks noChangeAspect="1" noChangeArrowheads="1"/>
          </p:cNvPicPr>
          <p:nvPr/>
        </p:nvPicPr>
        <p:blipFill>
          <a:blip r:embed="rId4" cstate="print"/>
          <a:srcRect l="20273" t="11729" r="18911" b="9972"/>
          <a:stretch>
            <a:fillRect/>
          </a:stretch>
        </p:blipFill>
        <p:spPr>
          <a:xfrm>
            <a:off x="488504" y="4149079"/>
            <a:ext cx="2952328" cy="263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248" y="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Взаимодействие субъектов сопровождения инклюзивного образования</a:t>
            </a:r>
          </a:p>
        </p:txBody>
      </p:sp>
      <p:sp>
        <p:nvSpPr>
          <p:cNvPr id="6" name="Скругленный прямоугольник 3"/>
          <p:cNvSpPr/>
          <p:nvPr/>
        </p:nvSpPr>
        <p:spPr>
          <a:xfrm>
            <a:off x="238092" y="2000240"/>
            <a:ext cx="250033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Координационный совет по делам инвалидов г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608" y="4808439"/>
            <a:ext cx="87090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Власть</a:t>
            </a:r>
            <a:endParaRPr lang="ru-RU" sz="1100" dirty="0"/>
          </a:p>
        </p:txBody>
      </p:sp>
      <p:sp>
        <p:nvSpPr>
          <p:cNvPr id="39" name="Овал 38"/>
          <p:cNvSpPr/>
          <p:nvPr/>
        </p:nvSpPr>
        <p:spPr>
          <a:xfrm>
            <a:off x="4425638" y="4429132"/>
            <a:ext cx="1143008" cy="107157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2" name="Соединительная линия уступом 41"/>
          <p:cNvCxnSpPr/>
          <p:nvPr/>
        </p:nvCxnSpPr>
        <p:spPr>
          <a:xfrm rot="10800000">
            <a:off x="2524108" y="3429000"/>
            <a:ext cx="642942" cy="214316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2881298" y="3813486"/>
            <a:ext cx="285752" cy="187018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0800000">
            <a:off x="2881300" y="3214686"/>
            <a:ext cx="642940" cy="214314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8" idx="2"/>
          </p:cNvCxnSpPr>
          <p:nvPr/>
        </p:nvCxnSpPr>
        <p:spPr>
          <a:xfrm rot="10800000">
            <a:off x="4131464" y="4095096"/>
            <a:ext cx="535793" cy="405476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6" idx="1"/>
            <a:endCxn id="39" idx="6"/>
          </p:cNvCxnSpPr>
          <p:nvPr/>
        </p:nvCxnSpPr>
        <p:spPr>
          <a:xfrm rot="10800000" flipV="1">
            <a:off x="5568646" y="4962327"/>
            <a:ext cx="227962" cy="258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39" idx="3"/>
          </p:cNvCxnSpPr>
          <p:nvPr/>
        </p:nvCxnSpPr>
        <p:spPr>
          <a:xfrm flipV="1">
            <a:off x="4238622" y="5343774"/>
            <a:ext cx="354406" cy="228368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81364" y="3571876"/>
            <a:ext cx="150019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Советы и </a:t>
            </a:r>
          </a:p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объединения</a:t>
            </a:r>
            <a:endParaRPr lang="ru-RU" sz="1100" dirty="0"/>
          </a:p>
        </p:txBody>
      </p:sp>
      <p:sp>
        <p:nvSpPr>
          <p:cNvPr id="74" name="Скругленный прямоугольник 3"/>
          <p:cNvSpPr/>
          <p:nvPr/>
        </p:nvSpPr>
        <p:spPr>
          <a:xfrm>
            <a:off x="238092" y="2558096"/>
            <a:ext cx="2500330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Межведомственная рабочая группа по организации общего, профессионального, дополнительного образования детей-инвалидов и детей с ОВЗ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3"/>
          <p:cNvSpPr/>
          <p:nvPr/>
        </p:nvSpPr>
        <p:spPr>
          <a:xfrm>
            <a:off x="238092" y="3643314"/>
            <a:ext cx="250033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Межведомственная рабочая группа по содействию в трудоустройстве инвалидов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г.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3"/>
          <p:cNvSpPr/>
          <p:nvPr/>
        </p:nvSpPr>
        <p:spPr>
          <a:xfrm>
            <a:off x="6953264" y="4000504"/>
            <a:ext cx="264320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Правительство Вологодской области  и мэрия г.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38488" y="4834606"/>
            <a:ext cx="9286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ОО и СО НКО</a:t>
            </a:r>
            <a:endParaRPr lang="ru-RU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5024438" y="3548722"/>
            <a:ext cx="157163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образования</a:t>
            </a:r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275455" y="4384990"/>
            <a:ext cx="82028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Бизнес</a:t>
            </a:r>
            <a:endParaRPr lang="ru-RU" sz="1100" dirty="0"/>
          </a:p>
        </p:txBody>
      </p:sp>
      <p:cxnSp>
        <p:nvCxnSpPr>
          <p:cNvPr id="105" name="Прямая соединительная линия 104"/>
          <p:cNvCxnSpPr>
            <a:stCxn id="39" idx="2"/>
          </p:cNvCxnSpPr>
          <p:nvPr/>
        </p:nvCxnSpPr>
        <p:spPr>
          <a:xfrm rot="10800000" flipV="1">
            <a:off x="4167182" y="4964916"/>
            <a:ext cx="258456" cy="3571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3"/>
          <p:cNvSpPr/>
          <p:nvPr/>
        </p:nvSpPr>
        <p:spPr>
          <a:xfrm>
            <a:off x="6953264" y="4500570"/>
            <a:ext cx="2714644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Законодательное собрание Вологодской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3"/>
          <p:cNvSpPr/>
          <p:nvPr/>
        </p:nvSpPr>
        <p:spPr>
          <a:xfrm>
            <a:off x="4167182" y="2017086"/>
            <a:ext cx="785818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Союз ректоров вузов СЗФО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1" name="Соединительная линия уступом 140"/>
          <p:cNvCxnSpPr/>
          <p:nvPr/>
        </p:nvCxnSpPr>
        <p:spPr>
          <a:xfrm rot="5400000" flipH="1" flipV="1">
            <a:off x="4238620" y="3071807"/>
            <a:ext cx="428631" cy="285754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Скругленный прямоугольник 3"/>
          <p:cNvSpPr/>
          <p:nvPr/>
        </p:nvSpPr>
        <p:spPr>
          <a:xfrm>
            <a:off x="5013988" y="2000240"/>
            <a:ext cx="129633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Вологодский институт развития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3"/>
          <p:cNvSpPr/>
          <p:nvPr/>
        </p:nvSpPr>
        <p:spPr>
          <a:xfrm>
            <a:off x="6381760" y="2000240"/>
            <a:ext cx="3214710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Вузы-партнёры:11 вузов  Архангельской, Калининградской,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Вологодской, Новгородской, Мурманской,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Псковской обл., </a:t>
            </a:r>
            <a:r>
              <a:rPr lang="ru-RU" sz="1200" dirty="0" err="1" smtClean="0">
                <a:solidFill>
                  <a:schemeClr val="tx1"/>
                </a:solidFill>
              </a:rPr>
              <a:t>респ</a:t>
            </a:r>
            <a:r>
              <a:rPr lang="ru-RU" sz="1200" dirty="0" smtClean="0">
                <a:solidFill>
                  <a:schemeClr val="tx1"/>
                </a:solidFill>
              </a:rPr>
              <a:t>. Карелия и Коми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3"/>
          <p:cNvSpPr/>
          <p:nvPr/>
        </p:nvSpPr>
        <p:spPr>
          <a:xfrm>
            <a:off x="7725434" y="2942582"/>
            <a:ext cx="69060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Школы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3"/>
          <p:cNvSpPr/>
          <p:nvPr/>
        </p:nvSpPr>
        <p:spPr>
          <a:xfrm>
            <a:off x="6596074" y="2942582"/>
            <a:ext cx="1071570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Дошкольные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3"/>
          <p:cNvSpPr/>
          <p:nvPr/>
        </p:nvSpPr>
        <p:spPr>
          <a:xfrm>
            <a:off x="8467110" y="2942582"/>
            <a:ext cx="114300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Учреждения СПО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3"/>
          <p:cNvSpPr/>
          <p:nvPr/>
        </p:nvSpPr>
        <p:spPr>
          <a:xfrm>
            <a:off x="6881826" y="3442648"/>
            <a:ext cx="114300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Центры ДОД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8276894" y="3442648"/>
            <a:ext cx="135732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Центры  ППМСП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54" name="Соединительная линия уступом 153"/>
          <p:cNvCxnSpPr/>
          <p:nvPr/>
        </p:nvCxnSpPr>
        <p:spPr>
          <a:xfrm rot="16200000" flipV="1">
            <a:off x="5189383" y="3134827"/>
            <a:ext cx="428633" cy="71439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Соединительная линия уступом 154"/>
          <p:cNvCxnSpPr/>
          <p:nvPr/>
        </p:nvCxnSpPr>
        <p:spPr>
          <a:xfrm rot="5400000" flipH="1" flipV="1">
            <a:off x="5667380" y="2857498"/>
            <a:ext cx="500069" cy="500067"/>
          </a:xfrm>
          <a:prstGeom prst="bentConnector3">
            <a:avLst>
              <a:gd name="adj1" fmla="val 77292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Соединительная линия уступом 156"/>
          <p:cNvCxnSpPr/>
          <p:nvPr/>
        </p:nvCxnSpPr>
        <p:spPr>
          <a:xfrm flipV="1">
            <a:off x="6024571" y="3143248"/>
            <a:ext cx="428627" cy="214320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881562" y="5572140"/>
            <a:ext cx="175836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здравоохранения</a:t>
            </a:r>
            <a:endParaRPr lang="ru-RU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3275384" y="5572140"/>
            <a:ext cx="132042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соцзащиты</a:t>
            </a:r>
            <a:endParaRPr lang="ru-RU" sz="1400" dirty="0"/>
          </a:p>
        </p:txBody>
      </p:sp>
      <p:cxnSp>
        <p:nvCxnSpPr>
          <p:cNvPr id="179" name="Прямая соединительная линия 178"/>
          <p:cNvCxnSpPr>
            <a:endCxn id="86" idx="2"/>
          </p:cNvCxnSpPr>
          <p:nvPr/>
        </p:nvCxnSpPr>
        <p:spPr>
          <a:xfrm flipV="1">
            <a:off x="5238752" y="4071942"/>
            <a:ext cx="571504" cy="428628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>
            <a:stCxn id="39" idx="5"/>
            <a:endCxn id="173" idx="0"/>
          </p:cNvCxnSpPr>
          <p:nvPr/>
        </p:nvCxnSpPr>
        <p:spPr>
          <a:xfrm rot="16200000" flipH="1">
            <a:off x="5466817" y="5278212"/>
            <a:ext cx="228366" cy="35948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Скругленный прямоугольник 3"/>
          <p:cNvSpPr/>
          <p:nvPr/>
        </p:nvSpPr>
        <p:spPr>
          <a:xfrm>
            <a:off x="6953264" y="5000636"/>
            <a:ext cx="1143008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образования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0" name="Скругленный прямоугольник 3"/>
          <p:cNvSpPr/>
          <p:nvPr/>
        </p:nvSpPr>
        <p:spPr>
          <a:xfrm>
            <a:off x="2809860" y="2000240"/>
            <a:ext cx="1214446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Совет по делам инвалидов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16" name="Соединительная линия уступом 215"/>
          <p:cNvCxnSpPr/>
          <p:nvPr/>
        </p:nvCxnSpPr>
        <p:spPr>
          <a:xfrm rot="16200000" flipV="1">
            <a:off x="3559961" y="3178967"/>
            <a:ext cx="357190" cy="142876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Скругленный прямоугольник 3"/>
          <p:cNvSpPr/>
          <p:nvPr/>
        </p:nvSpPr>
        <p:spPr>
          <a:xfrm>
            <a:off x="8167710" y="5000636"/>
            <a:ext cx="1500198" cy="8267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Муниципальные управления образования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22" name="Соединительная линия уступом 221"/>
          <p:cNvCxnSpPr/>
          <p:nvPr/>
        </p:nvCxnSpPr>
        <p:spPr>
          <a:xfrm flipV="1">
            <a:off x="6310322" y="4286256"/>
            <a:ext cx="500066" cy="357190"/>
          </a:xfrm>
          <a:prstGeom prst="bentConnector3">
            <a:avLst>
              <a:gd name="adj1" fmla="val 874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Скругленный прямоугольник 3"/>
          <p:cNvSpPr/>
          <p:nvPr/>
        </p:nvSpPr>
        <p:spPr>
          <a:xfrm>
            <a:off x="238092" y="4500570"/>
            <a:ext cx="1500198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Областной экспертный совет по инклюзивному образованию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5" name="Скругленный прямоугольник 3"/>
          <p:cNvSpPr/>
          <p:nvPr/>
        </p:nvSpPr>
        <p:spPr>
          <a:xfrm>
            <a:off x="1809728" y="4500570"/>
            <a:ext cx="1214446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Методические объединения специалистов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36" name="Соединительная линия уступом 235"/>
          <p:cNvCxnSpPr/>
          <p:nvPr/>
        </p:nvCxnSpPr>
        <p:spPr>
          <a:xfrm rot="5400000" flipH="1" flipV="1">
            <a:off x="2967983" y="4087189"/>
            <a:ext cx="285752" cy="112382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Соединительная линия уступом 258"/>
          <p:cNvCxnSpPr/>
          <p:nvPr/>
        </p:nvCxnSpPr>
        <p:spPr>
          <a:xfrm>
            <a:off x="6524636" y="4643446"/>
            <a:ext cx="285752" cy="1588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>
            <a:endCxn id="104" idx="3"/>
          </p:cNvCxnSpPr>
          <p:nvPr/>
        </p:nvCxnSpPr>
        <p:spPr>
          <a:xfrm rot="10800000">
            <a:off x="4095744" y="4538880"/>
            <a:ext cx="357190" cy="176005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Скругленный прямоугольник 3"/>
          <p:cNvSpPr/>
          <p:nvPr/>
        </p:nvSpPr>
        <p:spPr>
          <a:xfrm>
            <a:off x="6738950" y="5857892"/>
            <a:ext cx="142876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соцзащиты населения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1" name="Скругленный прямоугольник 3"/>
          <p:cNvSpPr/>
          <p:nvPr/>
        </p:nvSpPr>
        <p:spPr>
          <a:xfrm>
            <a:off x="8239148" y="5888386"/>
            <a:ext cx="142876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труда и занятости населения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72" name="Соединительная линия уступом 271"/>
          <p:cNvCxnSpPr/>
          <p:nvPr/>
        </p:nvCxnSpPr>
        <p:spPr>
          <a:xfrm rot="16200000" flipH="1">
            <a:off x="6698006" y="5000637"/>
            <a:ext cx="214314" cy="71438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Соединительная линия уступом 274"/>
          <p:cNvCxnSpPr/>
          <p:nvPr/>
        </p:nvCxnSpPr>
        <p:spPr>
          <a:xfrm rot="16200000" flipH="1">
            <a:off x="6524636" y="5429264"/>
            <a:ext cx="428628" cy="142876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Скругленный прямоугольник 3"/>
          <p:cNvSpPr/>
          <p:nvPr/>
        </p:nvSpPr>
        <p:spPr>
          <a:xfrm>
            <a:off x="6096008" y="6215082"/>
            <a:ext cx="571504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МУЗ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4" name="Скругленный прямоугольник 3"/>
          <p:cNvSpPr/>
          <p:nvPr/>
        </p:nvSpPr>
        <p:spPr>
          <a:xfrm>
            <a:off x="5439418" y="6228730"/>
            <a:ext cx="598800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Бюро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МСЭ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5" name="Скругленный прямоугольник 3"/>
          <p:cNvSpPr/>
          <p:nvPr/>
        </p:nvSpPr>
        <p:spPr>
          <a:xfrm>
            <a:off x="4864716" y="6215082"/>
            <a:ext cx="50006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ЦЗН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6" name="Скругленный прямоугольник 3"/>
          <p:cNvSpPr/>
          <p:nvPr/>
        </p:nvSpPr>
        <p:spPr>
          <a:xfrm>
            <a:off x="3293080" y="6215082"/>
            <a:ext cx="150019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Реабилитационные центры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07" name="Соединительная линия уступом 306"/>
          <p:cNvCxnSpPr/>
          <p:nvPr/>
        </p:nvCxnSpPr>
        <p:spPr>
          <a:xfrm rot="5400000">
            <a:off x="4560091" y="5822173"/>
            <a:ext cx="357190" cy="1588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Скругленный прямоугольник 3"/>
          <p:cNvSpPr/>
          <p:nvPr/>
        </p:nvSpPr>
        <p:spPr>
          <a:xfrm>
            <a:off x="238092" y="5357826"/>
            <a:ext cx="264320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Основные работодатели региона: ПАО «Северсталь», ФОСАГРО и др. 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18" name="Соединительная линия уступом 317"/>
          <p:cNvCxnSpPr/>
          <p:nvPr/>
        </p:nvCxnSpPr>
        <p:spPr>
          <a:xfrm rot="5400000">
            <a:off x="2534130" y="4980164"/>
            <a:ext cx="1000132" cy="183820"/>
          </a:xfrm>
          <a:prstGeom prst="bentConnector3">
            <a:avLst>
              <a:gd name="adj1" fmla="val 81386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Скругленный прямоугольник 3"/>
          <p:cNvSpPr/>
          <p:nvPr/>
        </p:nvSpPr>
        <p:spPr>
          <a:xfrm>
            <a:off x="238092" y="5857892"/>
            <a:ext cx="292895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Благотворительные фонды:  «Дорога к дому», «Храбрые  русские сердца»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9" name="Скругленный прямоугольник 3"/>
          <p:cNvSpPr/>
          <p:nvPr/>
        </p:nvSpPr>
        <p:spPr>
          <a:xfrm>
            <a:off x="238092" y="6327464"/>
            <a:ext cx="292895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РООИ и ГООИ и их родственников: «Ареопаг», «Я могу», ВОИ и др.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40" name="Соединительная линия уступом 339"/>
          <p:cNvCxnSpPr>
            <a:endCxn id="339" idx="3"/>
          </p:cNvCxnSpPr>
          <p:nvPr/>
        </p:nvCxnSpPr>
        <p:spPr>
          <a:xfrm rot="5400000">
            <a:off x="2646512" y="6021240"/>
            <a:ext cx="1041076" cy="1588"/>
          </a:xfrm>
          <a:prstGeom prst="bentConnector2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4957" y="1124744"/>
            <a:ext cx="973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6600"/>
                </a:solidFill>
              </a:rPr>
              <a:t>Решаемые задачи: </a:t>
            </a:r>
            <a:r>
              <a:rPr lang="ru-RU" sz="1600" dirty="0" smtClean="0"/>
              <a:t>- формирование компетенций по сопровождению инклюзивного образования; 		  - профориентация, сопровождение образования, содействие в трудоустройстве</a:t>
            </a:r>
          </a:p>
          <a:p>
            <a:r>
              <a:rPr lang="ru-RU" sz="1600" dirty="0" smtClean="0"/>
              <a:t>		    и постдипломное сопровождение молодых инвалидов и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12675"/>
          <a:stretch/>
        </p:blipFill>
        <p:spPr bwMode="auto">
          <a:xfrm>
            <a:off x="99392" y="2056416"/>
            <a:ext cx="9806608" cy="46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7248" y="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Методическое обеспечение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региональной межведомственной модели комплексного сопровождения детей  на территории Вологодской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области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17752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smtClean="0">
                <a:solidFill>
                  <a:srgbClr val="3333FF"/>
                </a:solidFill>
              </a:rPr>
              <a:t>Ссылка</a:t>
            </a:r>
            <a:r>
              <a:rPr lang="ru-RU" sz="1400" b="1" u="sng" dirty="0" smtClean="0">
                <a:solidFill>
                  <a:srgbClr val="3333FF"/>
                </a:solidFill>
              </a:rPr>
              <a:t>: </a:t>
            </a:r>
            <a:r>
              <a:rPr lang="en-US" sz="1400" b="1" u="sng" dirty="0" smtClean="0">
                <a:solidFill>
                  <a:srgbClr val="3333FF"/>
                </a:solidFill>
              </a:rPr>
              <a:t>https</a:t>
            </a:r>
            <a:r>
              <a:rPr lang="en-US" sz="1400" b="1" u="sng" dirty="0">
                <a:solidFill>
                  <a:srgbClr val="3333FF"/>
                </a:solidFill>
              </a:rPr>
              <a:t>://www.chsu.ru/fakultety/ffkis/rc/-/asset_publisher/jv5K/content/razrabotki-cgu-dla-regional-noj-sistemy-inkluzivnogo-obrazovania?_101_INSTANCE_jv5K_redirect=%2Ffakultety%2Fffkis%2Frc</a:t>
            </a:r>
            <a:endParaRPr lang="ru-RU" sz="1400" b="1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3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уч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46" y="1346794"/>
            <a:ext cx="3132366" cy="237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3809992" y="401611"/>
            <a:ext cx="5715040" cy="5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88" tIns="54906" rIns="105588" bIns="54906"/>
          <a:lstStyle/>
          <a:p>
            <a:pPr algn="r"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Ждём вас в гости!</a:t>
            </a:r>
            <a:endParaRPr lang="ru-RU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3717032"/>
            <a:ext cx="5837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09530" y="1512848"/>
            <a:ext cx="3467090" cy="27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Телефон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dirty="0"/>
              <a:t>8 (8202) 518-123 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ru-RU" b="1" dirty="0" smtClean="0">
                <a:solidFill>
                  <a:srgbClr val="FF0000"/>
                </a:solidFill>
              </a:rPr>
              <a:t>-центр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dirty="0"/>
              <a:t>8-800-550-19-35 </a:t>
            </a:r>
            <a:br>
              <a:rPr lang="ru-RU" dirty="0"/>
            </a:br>
            <a:r>
              <a:rPr lang="ru-RU" b="1" dirty="0" err="1">
                <a:solidFill>
                  <a:srgbClr val="FF0000"/>
                </a:solidFill>
              </a:rPr>
              <a:t>E-mail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dirty="0" err="1"/>
              <a:t>rumts_szfo_chgu@mail.ru</a:t>
            </a:r>
            <a:r>
              <a:rPr lang="ru-RU" dirty="0"/>
              <a:t> </a:t>
            </a: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400" b="1" dirty="0">
              <a:solidFill>
                <a:srgbClr val="C00000"/>
              </a:solidFill>
            </a:endParaRP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1156682"/>
            <a:ext cx="4599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en-US" b="1" u="sng" dirty="0" smtClean="0"/>
              <a:t>https://www.chsu.ru/rumc-szfo-cgu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80021" y="1040129"/>
            <a:ext cx="83534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906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404664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Black" pitchFamily="34" charset="0"/>
              </a:rPr>
              <a:t>Кафедра дефектологического образования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ЧГУ: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«СИСТЕМА ИНКЛЮЗИВНОГО ОБРАЗОВАНИЯ ВОЛОГОДСКОЙ ОБЛАСТИ: ОТ РОЖДЕНИЯ ДО ТРУДОУСТРОЙСТВА»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bokovtik.ikro.ru/netcat_files/7629/8031/h_db02b0d09617611c75f7a3a1e51a5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1334" y="1142984"/>
            <a:ext cx="2364666" cy="23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5"/>
          <p:cNvGrpSpPr>
            <a:grpSpLocks/>
          </p:cNvGrpSpPr>
          <p:nvPr/>
        </p:nvGrpSpPr>
        <p:grpSpPr bwMode="auto">
          <a:xfrm>
            <a:off x="-1588" y="1216025"/>
            <a:ext cx="2619376" cy="1658938"/>
            <a:chOff x="0" y="0"/>
            <a:chExt cx="9525032" cy="4749702"/>
          </a:xfrm>
        </p:grpSpPr>
        <p:pic>
          <p:nvPicPr>
            <p:cNvPr id="21518" name="Picture 4" descr="http://agrohim35.ru/kart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525032" cy="474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47"/>
            <p:cNvGrpSpPr>
              <a:grpSpLocks/>
            </p:cNvGrpSpPr>
            <p:nvPr/>
          </p:nvGrpSpPr>
          <p:grpSpPr bwMode="auto">
            <a:xfrm>
              <a:off x="309530" y="676082"/>
              <a:ext cx="8715436" cy="3967364"/>
              <a:chOff x="309530" y="676082"/>
              <a:chExt cx="8715436" cy="3967364"/>
            </a:xfrm>
          </p:grpSpPr>
          <p:sp>
            <p:nvSpPr>
              <p:cNvPr id="59" name="5-конечная звезда 58"/>
              <p:cNvSpPr/>
              <p:nvPr/>
            </p:nvSpPr>
            <p:spPr>
              <a:xfrm>
                <a:off x="2239830" y="3499778"/>
                <a:ext cx="357910" cy="359070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336600"/>
                  </a:solidFill>
                </a:endParaRPr>
              </a:p>
            </p:txBody>
          </p:sp>
          <p:sp>
            <p:nvSpPr>
              <p:cNvPr id="60" name="5-конечная звезда 59"/>
              <p:cNvSpPr/>
              <p:nvPr/>
            </p:nvSpPr>
            <p:spPr>
              <a:xfrm>
                <a:off x="1310417" y="3931571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" name="5-конечная звезда 60"/>
              <p:cNvSpPr/>
              <p:nvPr/>
            </p:nvSpPr>
            <p:spPr>
              <a:xfrm>
                <a:off x="4595110" y="4286094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2" name="5-конечная звезда 61"/>
              <p:cNvSpPr/>
              <p:nvPr/>
            </p:nvSpPr>
            <p:spPr>
              <a:xfrm>
                <a:off x="4098654" y="3572501"/>
                <a:ext cx="352136" cy="359070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" name="5-конечная звезда 62"/>
              <p:cNvSpPr/>
              <p:nvPr/>
            </p:nvSpPr>
            <p:spPr>
              <a:xfrm>
                <a:off x="1524010" y="1072658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" name="5-конечная звезда 63"/>
              <p:cNvSpPr/>
              <p:nvPr/>
            </p:nvSpPr>
            <p:spPr>
              <a:xfrm>
                <a:off x="8664892" y="859037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5-конечная звезда 64"/>
              <p:cNvSpPr/>
              <p:nvPr/>
            </p:nvSpPr>
            <p:spPr>
              <a:xfrm>
                <a:off x="8451303" y="2218041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5-конечная звезда 65"/>
              <p:cNvSpPr/>
              <p:nvPr/>
            </p:nvSpPr>
            <p:spPr>
              <a:xfrm>
                <a:off x="5951703" y="2431665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5-конечная звезда 66"/>
              <p:cNvSpPr/>
              <p:nvPr/>
            </p:nvSpPr>
            <p:spPr>
              <a:xfrm>
                <a:off x="4167927" y="1645350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5-конечная звезда 67"/>
              <p:cNvSpPr/>
              <p:nvPr/>
            </p:nvSpPr>
            <p:spPr>
              <a:xfrm>
                <a:off x="2170557" y="2572564"/>
                <a:ext cx="352136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" name="5-конечная звезда 68"/>
              <p:cNvSpPr/>
              <p:nvPr/>
            </p:nvSpPr>
            <p:spPr>
              <a:xfrm>
                <a:off x="5455247" y="1359005"/>
                <a:ext cx="352139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0" name="5-конечная звезда 69"/>
              <p:cNvSpPr/>
              <p:nvPr/>
            </p:nvSpPr>
            <p:spPr>
              <a:xfrm>
                <a:off x="3082651" y="2072595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" name="5-конечная звезда 70"/>
              <p:cNvSpPr/>
              <p:nvPr/>
            </p:nvSpPr>
            <p:spPr>
              <a:xfrm>
                <a:off x="311734" y="3754308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2" name="5-конечная звезда 71"/>
              <p:cNvSpPr/>
              <p:nvPr/>
            </p:nvSpPr>
            <p:spPr>
              <a:xfrm>
                <a:off x="1004463" y="2917997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3" name="5-конечная звезда 72"/>
              <p:cNvSpPr/>
              <p:nvPr/>
            </p:nvSpPr>
            <p:spPr>
              <a:xfrm>
                <a:off x="2210965" y="3945205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5-конечная звезда 73"/>
              <p:cNvSpPr/>
              <p:nvPr/>
            </p:nvSpPr>
            <p:spPr>
              <a:xfrm>
                <a:off x="1974284" y="3458873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5" name="5-конечная звезда 74"/>
              <p:cNvSpPr/>
              <p:nvPr/>
            </p:nvSpPr>
            <p:spPr>
              <a:xfrm>
                <a:off x="5085791" y="2477117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6" name="5-конечная звезда 75"/>
              <p:cNvSpPr/>
              <p:nvPr/>
            </p:nvSpPr>
            <p:spPr>
              <a:xfrm>
                <a:off x="6661752" y="1599898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7" name="5-конечная звезда 76"/>
              <p:cNvSpPr/>
              <p:nvPr/>
            </p:nvSpPr>
            <p:spPr>
              <a:xfrm>
                <a:off x="7360252" y="1431728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8" name="5-конечная звезда 77"/>
              <p:cNvSpPr/>
              <p:nvPr/>
            </p:nvSpPr>
            <p:spPr>
              <a:xfrm>
                <a:off x="8104938" y="2986176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5-конечная звезда 78"/>
              <p:cNvSpPr/>
              <p:nvPr/>
            </p:nvSpPr>
            <p:spPr>
              <a:xfrm>
                <a:off x="6956160" y="2754371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0" name="5-конечная звезда 79"/>
              <p:cNvSpPr/>
              <p:nvPr/>
            </p:nvSpPr>
            <p:spPr>
              <a:xfrm>
                <a:off x="4271836" y="2322581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" name="5-конечная звезда 80"/>
              <p:cNvSpPr/>
              <p:nvPr/>
            </p:nvSpPr>
            <p:spPr>
              <a:xfrm>
                <a:off x="2060873" y="677230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2" name="5-конечная звезда 81"/>
              <p:cNvSpPr/>
              <p:nvPr/>
            </p:nvSpPr>
            <p:spPr>
              <a:xfrm>
                <a:off x="2332194" y="1281736"/>
                <a:ext cx="352136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3" name="5-конечная звезда 82"/>
              <p:cNvSpPr/>
              <p:nvPr/>
            </p:nvSpPr>
            <p:spPr>
              <a:xfrm>
                <a:off x="3584878" y="2445299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4" name="5-конечная звезда 83"/>
              <p:cNvSpPr/>
              <p:nvPr/>
            </p:nvSpPr>
            <p:spPr>
              <a:xfrm>
                <a:off x="998688" y="2231678"/>
                <a:ext cx="357910" cy="359067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5" name="5-конечная звезда 84"/>
              <p:cNvSpPr/>
              <p:nvPr/>
            </p:nvSpPr>
            <p:spPr>
              <a:xfrm>
                <a:off x="4271836" y="3145255"/>
                <a:ext cx="357910" cy="354523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6" name="5-конечная звезда 85"/>
              <p:cNvSpPr/>
              <p:nvPr/>
            </p:nvSpPr>
            <p:spPr>
              <a:xfrm>
                <a:off x="3913926" y="3240705"/>
                <a:ext cx="357910" cy="354523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7" name="5-конечная звезда 86"/>
              <p:cNvSpPr/>
              <p:nvPr/>
            </p:nvSpPr>
            <p:spPr>
              <a:xfrm>
                <a:off x="1535555" y="3590682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8" name="5-конечная звезда 87"/>
              <p:cNvSpPr/>
              <p:nvPr/>
            </p:nvSpPr>
            <p:spPr>
              <a:xfrm>
                <a:off x="6130659" y="3008900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9" name="5-конечная звезда 88"/>
              <p:cNvSpPr/>
              <p:nvPr/>
            </p:nvSpPr>
            <p:spPr>
              <a:xfrm>
                <a:off x="8070301" y="2249858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0" name="5-конечная звезда 89"/>
              <p:cNvSpPr/>
              <p:nvPr/>
            </p:nvSpPr>
            <p:spPr>
              <a:xfrm>
                <a:off x="3584878" y="2145318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1" name="5-конечная звезда 90"/>
              <p:cNvSpPr/>
              <p:nvPr/>
            </p:nvSpPr>
            <p:spPr>
              <a:xfrm>
                <a:off x="1489373" y="1854427"/>
                <a:ext cx="357910" cy="35907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" name="5-конечная звезда 91"/>
              <p:cNvSpPr/>
              <p:nvPr/>
            </p:nvSpPr>
            <p:spPr>
              <a:xfrm>
                <a:off x="5097337" y="3367970"/>
                <a:ext cx="357910" cy="35452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5-конечная звезда 92"/>
              <p:cNvSpPr/>
              <p:nvPr/>
            </p:nvSpPr>
            <p:spPr>
              <a:xfrm>
                <a:off x="3810016" y="3499778"/>
                <a:ext cx="357910" cy="359070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5-конечная звезда 93"/>
              <p:cNvSpPr/>
              <p:nvPr/>
            </p:nvSpPr>
            <p:spPr>
              <a:xfrm>
                <a:off x="4312243" y="3431602"/>
                <a:ext cx="357910" cy="354523"/>
              </a:xfrm>
              <a:prstGeom prst="star5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1507" name="Picture 4" descr="http://dstokes.sd62.bc.ca/files/2013/06/rea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206" y="5364163"/>
            <a:ext cx="19923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7097712" y="4643446"/>
            <a:ext cx="2808288" cy="977900"/>
            <a:chOff x="4112910" y="180598"/>
            <a:chExt cx="5595942" cy="1721657"/>
          </a:xfrm>
        </p:grpSpPr>
        <p:pic>
          <p:nvPicPr>
            <p:cNvPr id="21513" name="Picture 4" descr="http://ozon-st.cdn.ngenix.net/multimedia/c150/100120400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3976" y="180598"/>
              <a:ext cx="109728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8" descr="http://ozon-st.cdn.ngenix.net/multimedia/100086496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94274" y="180599"/>
              <a:ext cx="1117958" cy="172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2" descr="http://ozon-st.cdn.ngenix.net/multimedia/101469022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2910" y="180598"/>
              <a:ext cx="1137864" cy="168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http://ozon-st.cdn.ngenix.net/multimedia/c150/100562305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51266" y="180598"/>
              <a:ext cx="1131578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37282" y="181597"/>
              <a:ext cx="1071570" cy="167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9" name="Picture 2" descr="http://arrowfast.com/wp-content/uploads/2015/01/iStock_000017978955Mediu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3" y="4787900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2524108" y="71414"/>
            <a:ext cx="7380305" cy="76529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Кафедра дефектологического образования ЧГУ: опыт и разработки</a:t>
            </a:r>
            <a:endParaRPr lang="ru-RU" altLang="ru-RU" sz="24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3" name="Объект 7"/>
          <p:cNvGraphicFramePr>
            <a:graphicFrameLocks/>
          </p:cNvGraphicFramePr>
          <p:nvPr/>
        </p:nvGraphicFramePr>
        <p:xfrm>
          <a:off x="7882" y="714356"/>
          <a:ext cx="989811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512" name="Picture 138" descr="http://okt-cge.by/attachments/Image/Obrashcheniya-gr.jpg?template=generic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159125"/>
            <a:ext cx="1263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 flipV="1">
            <a:off x="2792760" y="836712"/>
            <a:ext cx="7113240" cy="7200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906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387" y="0"/>
            <a:ext cx="71866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736" y="0"/>
            <a:ext cx="6953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РАННЯЯ ПОМОЩЬ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детям с ОВЗ и инвалидностью: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лучшие практики и опыт подготовки кадров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23844" y="1571612"/>
            <a:ext cx="8929750" cy="7143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4" descr="http://ozon-st.cdn.ngenix.net/multimedia/c150/100120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96" y="1714488"/>
            <a:ext cx="1521720" cy="223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ozon-st.cdn.ngenix.net/multimedia/1000864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088" y="3356992"/>
            <a:ext cx="1474912" cy="2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23845" y="1785926"/>
            <a:ext cx="7072362" cy="1571635"/>
            <a:chOff x="2460117" y="198456"/>
            <a:chExt cx="3419873" cy="678962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0800000" flipV="1">
              <a:off x="2460117" y="198456"/>
              <a:ext cx="3419873" cy="67896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4"/>
                </a:buBlip>
              </a:pPr>
              <a:r>
                <a:rPr lang="ru-RU" sz="2400" kern="1200" dirty="0" smtClean="0"/>
                <a:t>Магистерская программа «</a:t>
              </a:r>
              <a:r>
                <a:rPr lang="ru-RU" sz="2400" kern="1200" dirty="0" err="1" smtClean="0"/>
                <a:t>Абилитационная</a:t>
              </a:r>
              <a:r>
                <a:rPr lang="ru-RU" sz="2400" kern="1200" dirty="0" smtClean="0"/>
                <a:t> работа с детьми с ОВЗ» (направление подготовки «Специальное (дефектологическое) образование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3844" y="3429001"/>
            <a:ext cx="7072362" cy="1039100"/>
            <a:chOff x="2460117" y="198456"/>
            <a:chExt cx="3419873" cy="617239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10800000" flipV="1">
              <a:off x="2460117" y="198456"/>
              <a:ext cx="3419873" cy="594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4"/>
                </a:buBlip>
              </a:pPr>
              <a:r>
                <a:rPr lang="ru-RU" sz="2400" kern="1200" dirty="0" smtClean="0"/>
                <a:t>Программы КПК «Ранняя помощь детям с ОВЗ и инвалидностью»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95282" y="4500570"/>
            <a:ext cx="7072362" cy="1071571"/>
            <a:chOff x="2460117" y="198456"/>
            <a:chExt cx="3419873" cy="565802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10800000" flipV="1">
              <a:off x="2460117" y="198456"/>
              <a:ext cx="3419873" cy="56580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507316" y="211111"/>
              <a:ext cx="3372674" cy="553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4"/>
                </a:buBlip>
              </a:pPr>
              <a:r>
                <a:rPr lang="ru-RU" sz="2400" kern="1200" dirty="0" smtClean="0"/>
                <a:t>Учебные пособия </a:t>
              </a:r>
              <a:r>
                <a:rPr lang="ru-RU" sz="2400" dirty="0" smtClean="0"/>
                <a:t>для подготовки специалистов, обеспечивающих р</a:t>
              </a:r>
              <a:r>
                <a:rPr lang="ru-RU" sz="2400" kern="1200" dirty="0" smtClean="0"/>
                <a:t>аннюю помощь детям с ОВЗ и инвалидностью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5282" y="5643579"/>
            <a:ext cx="7072362" cy="1104021"/>
            <a:chOff x="2460117" y="198456"/>
            <a:chExt cx="3419873" cy="61723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10800000" flipV="1">
              <a:off x="2460117" y="198456"/>
              <a:ext cx="3419873" cy="55915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4"/>
                </a:buBlip>
              </a:pPr>
              <a:r>
                <a:rPr lang="ru-RU" sz="2400" kern="1200" dirty="0" smtClean="0"/>
                <a:t>Проект «С первых дней» при поддержке БФ «Дорога к дому»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736" y="0"/>
            <a:ext cx="6953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по реализации адаптированных образовательных программ в ДОУ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23845" y="1556792"/>
            <a:ext cx="7072362" cy="1931105"/>
            <a:chOff x="2460117" y="146346"/>
            <a:chExt cx="3419873" cy="698741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0800000" flipV="1">
              <a:off x="2460117" y="146346"/>
              <a:ext cx="3419873" cy="69874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dirty="0" smtClean="0"/>
                <a:t>Обучение по направлению подготовки «Специальное (дефектологическое) образование»: программы </a:t>
              </a:r>
              <a:r>
                <a:rPr lang="ru-RU" sz="2400" kern="1200" dirty="0" err="1" smtClean="0"/>
                <a:t>бакалавриата</a:t>
              </a:r>
              <a:r>
                <a:rPr lang="ru-RU" sz="2400" kern="1200" dirty="0" smtClean="0"/>
                <a:t> «Дошкольная дефектология», «Логопедия»; магистерская программа «Инклюзивное образование» </a:t>
              </a: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23844" y="3614036"/>
            <a:ext cx="7072362" cy="1039100"/>
            <a:chOff x="2460117" y="198456"/>
            <a:chExt cx="3419873" cy="617239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10800000" flipV="1">
              <a:off x="2460117" y="198456"/>
              <a:ext cx="3419873" cy="594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Программы КПК </a:t>
              </a:r>
              <a:r>
                <a:rPr lang="ru-RU" sz="2400" dirty="0" smtClean="0"/>
                <a:t>в сфере дошкольного инклюзивного образования</a:t>
              </a:r>
              <a:endParaRPr lang="ru-RU" sz="2400" kern="1200" dirty="0" smtClean="0"/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523845" y="4686222"/>
            <a:ext cx="7143800" cy="1119042"/>
            <a:chOff x="2425573" y="211111"/>
            <a:chExt cx="3454417" cy="590867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10800000" flipV="1">
              <a:off x="2425573" y="240992"/>
              <a:ext cx="3419873" cy="56098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507316" y="211111"/>
              <a:ext cx="3372674" cy="553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Учебные пособия </a:t>
              </a:r>
              <a:r>
                <a:rPr lang="ru-RU" sz="2400" dirty="0" smtClean="0"/>
                <a:t>для подготовки специалистов, обеспечивающих дошкольное образование </a:t>
              </a:r>
              <a:r>
                <a:rPr lang="ru-RU" sz="2400" kern="1200" dirty="0" smtClean="0"/>
                <a:t>детей  с ОВЗ и инвалидностью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60512" y="5877272"/>
            <a:ext cx="7072362" cy="909314"/>
            <a:chOff x="2460117" y="211111"/>
            <a:chExt cx="3419873" cy="604584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10800000" flipV="1">
              <a:off x="2460117" y="238395"/>
              <a:ext cx="3419873" cy="55915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Экспериментальные площадки на базе ДОУ</a:t>
              </a:r>
            </a:p>
          </p:txBody>
        </p:sp>
      </p:grpSp>
      <p:pic>
        <p:nvPicPr>
          <p:cNvPr id="22" name="Picture 2" descr="http://ozon-st.cdn.ngenix.net/multimedia/101469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1628800"/>
            <a:ext cx="1309842" cy="182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http://ozon-st.cdn.ngenix.net/multimedia/c150/100562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344" y="5128197"/>
            <a:ext cx="1214200" cy="17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:\Users\BONDAR~1\AppData\Local\Temp\20161117_154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5442" y="3861048"/>
            <a:ext cx="116055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7296" y="3356992"/>
            <a:ext cx="1187553" cy="18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7416" y="1700808"/>
            <a:ext cx="1208584" cy="18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627822"/>
            <a:ext cx="3929090" cy="492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44" y="149346"/>
            <a:ext cx="72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 реализации адаптированных образовательных программ в ДОУ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52406" y="1142984"/>
            <a:ext cx="8929750" cy="7143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60912" y="1196752"/>
            <a:ext cx="5745088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sz="1600" dirty="0" smtClean="0"/>
              <a:t>Требования и подходы к структуре и содержанию АОП для детей дошкольного возраста с ОВЗ различных нозологических групп: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нарушения слуха (глухие, слабослышащие и позднооглохшие, дети после </a:t>
            </a:r>
            <a:r>
              <a:rPr lang="ru-RU" sz="1600" dirty="0" err="1" smtClean="0"/>
              <a:t>кохлеарной</a:t>
            </a:r>
            <a:r>
              <a:rPr lang="ru-RU" sz="1600" dirty="0" smtClean="0"/>
              <a:t> имплантации),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нарушения зрения (слепые, слабовидящие),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нарушения речи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нарушения  опорно-двигательного аппарата,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нарушения интеллекта (задержка психического развития, умственная отсталость),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расстройства </a:t>
            </a:r>
            <a:r>
              <a:rPr lang="ru-RU" sz="1600" dirty="0" err="1" smtClean="0"/>
              <a:t>аутистического</a:t>
            </a:r>
            <a:r>
              <a:rPr lang="ru-RU" sz="1600" dirty="0" smtClean="0"/>
              <a:t> спектра,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/>
              <a:t>сложные и множественные нарушения.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endParaRPr lang="ru-RU" sz="400" dirty="0" smtClean="0"/>
          </a:p>
          <a:p>
            <a:pPr marL="342900" lvl="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sz="1600" dirty="0" smtClean="0"/>
              <a:t>Требования к созданию развивающей предметно-пространственной среды, к применению образовательных и медицинских технологий, к организации взаимодействия специалистов ДОО с родителями и организации семейных форм дошкольного образования, к написанию рабочей программы педагога, к проведению мониторинга развития детей и достижений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736" y="0"/>
            <a:ext cx="6953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по реализации адаптированных образовательных программ в среднем звене школы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23845" y="1785927"/>
            <a:ext cx="7072362" cy="1428760"/>
            <a:chOff x="2460117" y="198456"/>
            <a:chExt cx="3419873" cy="646631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0800000" flipV="1">
              <a:off x="2460117" y="198456"/>
              <a:ext cx="3419873" cy="64663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Магистерские программы «Инклюзивное образование» , «Специальная психология» (направление подготовки «Специальное (дефектологическое) образование»</a:t>
              </a: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23844" y="3286124"/>
            <a:ext cx="7072362" cy="1000132"/>
            <a:chOff x="2460117" y="198456"/>
            <a:chExt cx="3419873" cy="617239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10800000" flipV="1">
              <a:off x="2460117" y="198456"/>
              <a:ext cx="3419873" cy="594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Программы КПК </a:t>
              </a:r>
              <a:r>
                <a:rPr lang="ru-RU" sz="2400" dirty="0" smtClean="0"/>
                <a:t>в сфере школьного инклюзивного образования</a:t>
              </a:r>
              <a:endParaRPr lang="ru-RU" sz="2400" kern="1200" dirty="0" smtClean="0"/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523845" y="4357694"/>
            <a:ext cx="7143800" cy="1214447"/>
            <a:chOff x="2425573" y="123016"/>
            <a:chExt cx="3454417" cy="641242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10800000" flipV="1">
              <a:off x="2425573" y="123016"/>
              <a:ext cx="3419873" cy="60352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507316" y="211111"/>
              <a:ext cx="3372674" cy="553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Учебное пособие </a:t>
              </a:r>
              <a:r>
                <a:rPr lang="ru-RU" sz="2400" dirty="0" smtClean="0"/>
                <a:t>для подготовки специалистов, обеспечивающих школьное образование </a:t>
              </a:r>
              <a:r>
                <a:rPr lang="ru-RU" sz="2400" kern="1200" dirty="0" smtClean="0"/>
                <a:t>детей  с ОВЗ и инвалидностью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23844" y="5500702"/>
            <a:ext cx="7143800" cy="1357322"/>
            <a:chOff x="2460117" y="211111"/>
            <a:chExt cx="3419873" cy="604584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10800000" flipV="1">
              <a:off x="2460117" y="238395"/>
              <a:ext cx="3419873" cy="55915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507316" y="211111"/>
              <a:ext cx="3372674" cy="604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ru-RU" sz="2400" kern="1200" dirty="0" smtClean="0"/>
                <a:t>Межведомственная реализация проектов «Радуга успеха», «Паровоз», сотрудничество с ресурсными центрами школьного инклюзивного образования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97" y="1628800"/>
            <a:ext cx="1660503" cy="2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582" y="3933056"/>
            <a:ext cx="198341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44" y="149346"/>
            <a:ext cx="723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 реализации адаптированных образовательных программ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 среднем звене школы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32920" y="1772816"/>
            <a:ext cx="5673080" cy="5085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1600" dirty="0" smtClean="0"/>
              <a:t>Обоснование логики и содержания проектирования  модельных комплексов базовых предметов общеобразовательных программ для детей-инвалидов и детей с ОВЗ (9 нозологических групп) в условиях инклюзивного образования.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lang="ru-RU" sz="1050" dirty="0" smtClean="0"/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1600" dirty="0" smtClean="0"/>
              <a:t>Материалы для оценки планируемых результатов (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, предметных) освоения АОП ООО обучающимися с ОВЗ (9 нозологических групп) по учебным предметам: русский язык, математика (алгебра, геометрия), информатика, история, обществознание, география, физика, химия, физическая культура.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lang="ru-RU" sz="1000" dirty="0" smtClean="0"/>
          </a:p>
          <a:p>
            <a:pPr marL="342900" lvl="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1600" dirty="0" smtClean="0"/>
              <a:t>Методические рекомендации по подготовке обучающихся с ОВЗ (9 нозологических групп) и инвалидов, осваивающих ФГОС ООО, к государственной итоговой аттестации в форме основного государственного экзамена (ОГЭ) и государственного выпускного экзамена (ГВЭ) </a:t>
            </a:r>
            <a:endParaRPr lang="ru-RU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8" y="1928802"/>
            <a:ext cx="3571900" cy="46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16879</TotalTime>
  <Words>1202</Words>
  <Application>Microsoft Office PowerPoint</Application>
  <PresentationFormat>Лист A4 (210x297 мм)</PresentationFormat>
  <Paragraphs>170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Опыт проектирования и реализация  региональной межведомственной модели комплексного сопровождения детей  на территории Вологодской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ВПО ЧГУ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student</cp:lastModifiedBy>
  <cp:revision>1602</cp:revision>
  <cp:lastPrinted>2018-01-29T10:35:45Z</cp:lastPrinted>
  <dcterms:created xsi:type="dcterms:W3CDTF">2010-07-28T13:49:31Z</dcterms:created>
  <dcterms:modified xsi:type="dcterms:W3CDTF">2019-10-16T10:19:51Z</dcterms:modified>
</cp:coreProperties>
</file>