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92" r:id="rId4"/>
    <p:sldId id="293" r:id="rId5"/>
    <p:sldId id="294" r:id="rId6"/>
    <p:sldId id="311" r:id="rId7"/>
    <p:sldId id="297" r:id="rId8"/>
    <p:sldId id="298" r:id="rId9"/>
    <p:sldId id="299" r:id="rId10"/>
    <p:sldId id="300" r:id="rId11"/>
    <p:sldId id="310" r:id="rId12"/>
    <p:sldId id="301" r:id="rId13"/>
    <p:sldId id="302" r:id="rId14"/>
    <p:sldId id="303" r:id="rId15"/>
    <p:sldId id="304" r:id="rId16"/>
    <p:sldId id="307" r:id="rId17"/>
    <p:sldId id="296" r:id="rId18"/>
    <p:sldId id="306" r:id="rId19"/>
    <p:sldId id="308" r:id="rId20"/>
    <p:sldId id="309" r:id="rId21"/>
    <p:sldId id="287" r:id="rId22"/>
    <p:sldId id="289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3EA5715-5137-44D8-AA06-BEFC2402329F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C6DA790-3A5F-4C33-AF16-2FA83298CD7B}">
      <dgm:prSet custT="1"/>
      <dgm:spPr/>
      <dgm:t>
        <a:bodyPr/>
        <a:lstStyle/>
        <a:p>
          <a:pPr rtl="0"/>
          <a:r>
            <a:rPr lang="ru-RU" sz="2400" b="1" dirty="0" smtClean="0"/>
            <a:t>30 специальных общеобразовательных организаций, </a:t>
          </a:r>
          <a:r>
            <a:rPr lang="ru-RU" sz="2400" dirty="0" smtClean="0"/>
            <a:t>реализующих адаптированные основные общеобразовательные программы для детей с ОВЗ. </a:t>
          </a:r>
          <a:endParaRPr lang="ru-RU" sz="2400" dirty="0"/>
        </a:p>
      </dgm:t>
    </dgm:pt>
    <dgm:pt modelId="{952826D2-9D35-48C4-B54D-F477CAE8719D}" type="parTrans" cxnId="{446B4DF2-4373-4CB6-BFFD-2496523AF6B5}">
      <dgm:prSet/>
      <dgm:spPr/>
      <dgm:t>
        <a:bodyPr/>
        <a:lstStyle/>
        <a:p>
          <a:endParaRPr lang="ru-RU"/>
        </a:p>
      </dgm:t>
    </dgm:pt>
    <dgm:pt modelId="{5BE5D84A-069E-4127-83A9-72A9C96C84E6}" type="sibTrans" cxnId="{446B4DF2-4373-4CB6-BFFD-2496523AF6B5}">
      <dgm:prSet/>
      <dgm:spPr/>
      <dgm:t>
        <a:bodyPr/>
        <a:lstStyle/>
        <a:p>
          <a:endParaRPr lang="ru-RU"/>
        </a:p>
      </dgm:t>
    </dgm:pt>
    <dgm:pt modelId="{2C4A5822-83E2-4992-9E56-86731EE8EE1B}">
      <dgm:prSet custT="1"/>
      <dgm:spPr/>
      <dgm:t>
        <a:bodyPr/>
        <a:lstStyle/>
        <a:p>
          <a:pPr rtl="0"/>
          <a:r>
            <a:rPr lang="ru-RU" sz="2400" dirty="0" smtClean="0"/>
            <a:t>В них обучается  </a:t>
          </a:r>
          <a:r>
            <a:rPr lang="ru-RU" sz="2400" b="1" dirty="0" smtClean="0"/>
            <a:t>4 850 детей с ОВЗ, </a:t>
          </a:r>
          <a:r>
            <a:rPr lang="ru-RU" sz="2400" dirty="0" smtClean="0"/>
            <a:t>в том числе</a:t>
          </a:r>
          <a:r>
            <a:rPr lang="ru-RU" sz="2400" b="1" dirty="0" smtClean="0"/>
            <a:t> 2 354 ребенка-инвалида</a:t>
          </a:r>
          <a:r>
            <a:rPr lang="ru-RU" sz="2400" dirty="0" smtClean="0"/>
            <a:t> </a:t>
          </a:r>
          <a:endParaRPr lang="ru-RU" sz="2400" dirty="0"/>
        </a:p>
      </dgm:t>
    </dgm:pt>
    <dgm:pt modelId="{752809A1-9B2E-484A-ABE1-F85A2F3BFFAD}" type="parTrans" cxnId="{DB6E4963-E648-43A7-8A64-0901534AB77F}">
      <dgm:prSet/>
      <dgm:spPr/>
      <dgm:t>
        <a:bodyPr/>
        <a:lstStyle/>
        <a:p>
          <a:endParaRPr lang="ru-RU"/>
        </a:p>
      </dgm:t>
    </dgm:pt>
    <dgm:pt modelId="{3BD49F35-EF7F-46A4-A110-99DB7439DFCB}" type="sibTrans" cxnId="{DB6E4963-E648-43A7-8A64-0901534AB77F}">
      <dgm:prSet/>
      <dgm:spPr/>
      <dgm:t>
        <a:bodyPr/>
        <a:lstStyle/>
        <a:p>
          <a:endParaRPr lang="ru-RU"/>
        </a:p>
      </dgm:t>
    </dgm:pt>
    <dgm:pt modelId="{722D7C84-2C82-4081-B754-8507305CDF48}" type="pres">
      <dgm:prSet presAssocID="{73EA5715-5137-44D8-AA06-BEFC2402329F}" presName="linear" presStyleCnt="0">
        <dgm:presLayoutVars>
          <dgm:animLvl val="lvl"/>
          <dgm:resizeHandles val="exact"/>
        </dgm:presLayoutVars>
      </dgm:prSet>
      <dgm:spPr/>
    </dgm:pt>
    <dgm:pt modelId="{E7DAA821-DE28-4842-B2DF-15DCB9D33166}" type="pres">
      <dgm:prSet presAssocID="{AC6DA790-3A5F-4C33-AF16-2FA83298CD7B}" presName="parentText" presStyleLbl="node1" presStyleIdx="0" presStyleCnt="2" custLinFactY="-17806" custLinFactNeighborX="520" custLinFactNeighborY="-100000">
        <dgm:presLayoutVars>
          <dgm:chMax val="0"/>
          <dgm:bulletEnabled val="1"/>
        </dgm:presLayoutVars>
      </dgm:prSet>
      <dgm:spPr/>
    </dgm:pt>
    <dgm:pt modelId="{3CD7B083-5303-4A6C-8F77-1A3C8F2B2289}" type="pres">
      <dgm:prSet presAssocID="{5BE5D84A-069E-4127-83A9-72A9C96C84E6}" presName="spacer" presStyleCnt="0"/>
      <dgm:spPr/>
    </dgm:pt>
    <dgm:pt modelId="{BAB89BD7-D996-4AD0-92B8-DD5A6D53C6C3}" type="pres">
      <dgm:prSet presAssocID="{2C4A5822-83E2-4992-9E56-86731EE8EE1B}" presName="parentText" presStyleLbl="node1" presStyleIdx="1" presStyleCnt="2" custLinFactY="11764" custLinFactNeighborX="-348" custLinFactNeighborY="100000">
        <dgm:presLayoutVars>
          <dgm:chMax val="0"/>
          <dgm:bulletEnabled val="1"/>
        </dgm:presLayoutVars>
      </dgm:prSet>
      <dgm:spPr/>
    </dgm:pt>
  </dgm:ptLst>
  <dgm:cxnLst>
    <dgm:cxn modelId="{446B4DF2-4373-4CB6-BFFD-2496523AF6B5}" srcId="{73EA5715-5137-44D8-AA06-BEFC2402329F}" destId="{AC6DA790-3A5F-4C33-AF16-2FA83298CD7B}" srcOrd="0" destOrd="0" parTransId="{952826D2-9D35-48C4-B54D-F477CAE8719D}" sibTransId="{5BE5D84A-069E-4127-83A9-72A9C96C84E6}"/>
    <dgm:cxn modelId="{B1869133-146E-4A48-B0C6-37A2FE42DF14}" type="presOf" srcId="{AC6DA790-3A5F-4C33-AF16-2FA83298CD7B}" destId="{E7DAA821-DE28-4842-B2DF-15DCB9D33166}" srcOrd="0" destOrd="0" presId="urn:microsoft.com/office/officeart/2005/8/layout/vList2"/>
    <dgm:cxn modelId="{B5EA41E2-E613-4896-90F5-F534B7CC9C61}" type="presOf" srcId="{2C4A5822-83E2-4992-9E56-86731EE8EE1B}" destId="{BAB89BD7-D996-4AD0-92B8-DD5A6D53C6C3}" srcOrd="0" destOrd="0" presId="urn:microsoft.com/office/officeart/2005/8/layout/vList2"/>
    <dgm:cxn modelId="{BDFD1E41-A444-46E8-8AA2-EE94591BB962}" type="presOf" srcId="{73EA5715-5137-44D8-AA06-BEFC2402329F}" destId="{722D7C84-2C82-4081-B754-8507305CDF48}" srcOrd="0" destOrd="0" presId="urn:microsoft.com/office/officeart/2005/8/layout/vList2"/>
    <dgm:cxn modelId="{DB6E4963-E648-43A7-8A64-0901534AB77F}" srcId="{73EA5715-5137-44D8-AA06-BEFC2402329F}" destId="{2C4A5822-83E2-4992-9E56-86731EE8EE1B}" srcOrd="1" destOrd="0" parTransId="{752809A1-9B2E-484A-ABE1-F85A2F3BFFAD}" sibTransId="{3BD49F35-EF7F-46A4-A110-99DB7439DFCB}"/>
    <dgm:cxn modelId="{AADA3BE4-6B82-44E0-9A65-ECB05117C2BB}" type="presParOf" srcId="{722D7C84-2C82-4081-B754-8507305CDF48}" destId="{E7DAA821-DE28-4842-B2DF-15DCB9D33166}" srcOrd="0" destOrd="0" presId="urn:microsoft.com/office/officeart/2005/8/layout/vList2"/>
    <dgm:cxn modelId="{63020066-CE5D-46B4-BA9B-FCBEB90B60B7}" type="presParOf" srcId="{722D7C84-2C82-4081-B754-8507305CDF48}" destId="{3CD7B083-5303-4A6C-8F77-1A3C8F2B2289}" srcOrd="1" destOrd="0" presId="urn:microsoft.com/office/officeart/2005/8/layout/vList2"/>
    <dgm:cxn modelId="{C577F582-28F1-47C8-8378-14FB7D6D3603}" type="presParOf" srcId="{722D7C84-2C82-4081-B754-8507305CDF48}" destId="{BAB89BD7-D996-4AD0-92B8-DD5A6D53C6C3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6B942BAB-DE71-4236-B7F8-54AA4FAC1D49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489947AB-9360-4353-BF4D-5CFD8B5C9654}">
      <dgm:prSet phldrT="[Текст]"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/>
            <a:t>42 </a:t>
          </a:r>
          <a:r>
            <a:rPr lang="ru-RU" sz="2400" b="1" dirty="0" err="1" smtClean="0"/>
            <a:t>психолого-медико-педагогические</a:t>
          </a:r>
          <a:r>
            <a:rPr lang="ru-RU" sz="2400" b="1" dirty="0" smtClean="0"/>
            <a:t> комиссии</a:t>
          </a:r>
          <a:r>
            <a:rPr lang="ru-RU" sz="2400" dirty="0" smtClean="0"/>
            <a:t> </a:t>
          </a:r>
        </a:p>
        <a:p>
          <a:pPr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dirty="0"/>
        </a:p>
      </dgm:t>
    </dgm:pt>
    <dgm:pt modelId="{B905BDD4-B2F0-47F4-904D-3FE2B1AF3D0F}" type="parTrans" cxnId="{C40CEDD7-5828-4936-B7EF-5976822C767E}">
      <dgm:prSet/>
      <dgm:spPr/>
      <dgm:t>
        <a:bodyPr/>
        <a:lstStyle/>
        <a:p>
          <a:endParaRPr lang="ru-RU"/>
        </a:p>
      </dgm:t>
    </dgm:pt>
    <dgm:pt modelId="{E08FEF48-B26C-4954-98E8-AB3348618B53}" type="sibTrans" cxnId="{C40CEDD7-5828-4936-B7EF-5976822C767E}">
      <dgm:prSet/>
      <dgm:spPr/>
      <dgm:t>
        <a:bodyPr/>
        <a:lstStyle/>
        <a:p>
          <a:endParaRPr lang="ru-RU"/>
        </a:p>
      </dgm:t>
    </dgm:pt>
    <dgm:pt modelId="{A76AE070-E716-4642-81C4-DBE97033570E}">
      <dgm:prSet phldrT="[Текст]" phldr="1"/>
      <dgm:spPr/>
      <dgm:t>
        <a:bodyPr/>
        <a:lstStyle/>
        <a:p>
          <a:endParaRPr lang="ru-RU" dirty="0"/>
        </a:p>
      </dgm:t>
    </dgm:pt>
    <dgm:pt modelId="{2E30DE93-59C4-4C08-8275-6C95D0C9A23A}" type="parTrans" cxnId="{034F69AC-472D-4AE3-BCE3-9B16368DB7D1}">
      <dgm:prSet/>
      <dgm:spPr/>
      <dgm:t>
        <a:bodyPr/>
        <a:lstStyle/>
        <a:p>
          <a:endParaRPr lang="ru-RU"/>
        </a:p>
      </dgm:t>
    </dgm:pt>
    <dgm:pt modelId="{C8566619-49AB-4858-AEC6-558A840A29A2}" type="sibTrans" cxnId="{034F69AC-472D-4AE3-BCE3-9B16368DB7D1}">
      <dgm:prSet/>
      <dgm:spPr/>
      <dgm:t>
        <a:bodyPr/>
        <a:lstStyle/>
        <a:p>
          <a:endParaRPr lang="ru-RU"/>
        </a:p>
      </dgm:t>
    </dgm:pt>
    <dgm:pt modelId="{606D8CBB-C853-4C9F-8779-B1D3D39EACA7}">
      <dgm:prSet custT="1"/>
      <dgm:spPr/>
      <dgm:t>
        <a:bodyPr/>
        <a:lstStyle/>
        <a:p>
          <a:pPr marL="0" marR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dirty="0" smtClean="0"/>
            <a:t>1708 </a:t>
          </a:r>
          <a:r>
            <a:rPr lang="ru-RU" sz="2400" b="1" dirty="0" err="1" smtClean="0"/>
            <a:t>психолого-медико-педагогических</a:t>
          </a:r>
          <a:r>
            <a:rPr lang="ru-RU" sz="2400" b="1" dirty="0" smtClean="0"/>
            <a:t> консилиумов</a:t>
          </a:r>
          <a:r>
            <a:rPr lang="ru-RU" sz="2400" dirty="0" smtClean="0"/>
            <a:t> образовательных организаций </a:t>
          </a:r>
        </a:p>
        <a:p>
          <a:pPr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 smtClean="0"/>
        </a:p>
      </dgm:t>
    </dgm:pt>
    <dgm:pt modelId="{14525237-7A04-409A-89FA-ACCD8B4AB9D2}" type="parTrans" cxnId="{E9EEB0D4-5B59-4AD1-AC6C-73857790505B}">
      <dgm:prSet/>
      <dgm:spPr/>
      <dgm:t>
        <a:bodyPr/>
        <a:lstStyle/>
        <a:p>
          <a:endParaRPr lang="ru-RU"/>
        </a:p>
      </dgm:t>
    </dgm:pt>
    <dgm:pt modelId="{8CA86C4C-91B8-466B-B225-C018E58ED389}" type="sibTrans" cxnId="{E9EEB0D4-5B59-4AD1-AC6C-73857790505B}">
      <dgm:prSet/>
      <dgm:spPr/>
      <dgm:t>
        <a:bodyPr/>
        <a:lstStyle/>
        <a:p>
          <a:endParaRPr lang="ru-RU"/>
        </a:p>
      </dgm:t>
    </dgm:pt>
    <dgm:pt modelId="{9193662C-06E8-4341-9DD2-BAC8675A692E}">
      <dgm:prSet custT="1"/>
      <dgm:spPr/>
      <dgm:t>
        <a:bodyPr/>
        <a:lstStyle/>
        <a:p>
          <a:r>
            <a:rPr lang="ru-RU" sz="2400" dirty="0" smtClean="0"/>
            <a:t>проект по созданию </a:t>
          </a:r>
          <a:r>
            <a:rPr lang="ru-RU" sz="2400" b="1" dirty="0" smtClean="0"/>
            <a:t>образовательной среды для детей, находящихся на длительном лечения</a:t>
          </a:r>
          <a:endParaRPr lang="ru-RU" sz="2400" dirty="0" smtClean="0"/>
        </a:p>
      </dgm:t>
    </dgm:pt>
    <dgm:pt modelId="{4A8E35BE-F6FA-449D-A7F0-B8D0C59FE07F}" type="parTrans" cxnId="{58333C84-4A1F-436C-8F19-9265683464D0}">
      <dgm:prSet/>
      <dgm:spPr/>
      <dgm:t>
        <a:bodyPr/>
        <a:lstStyle/>
        <a:p>
          <a:endParaRPr lang="ru-RU"/>
        </a:p>
      </dgm:t>
    </dgm:pt>
    <dgm:pt modelId="{DC567FC4-8B5D-4B24-AEFE-BA0F1E5BDB17}" type="sibTrans" cxnId="{58333C84-4A1F-436C-8F19-9265683464D0}">
      <dgm:prSet/>
      <dgm:spPr/>
      <dgm:t>
        <a:bodyPr/>
        <a:lstStyle/>
        <a:p>
          <a:endParaRPr lang="ru-RU"/>
        </a:p>
      </dgm:t>
    </dgm:pt>
    <dgm:pt modelId="{45F884C0-EEE5-4F3E-B0F9-38EB877D5413}">
      <dgm:prSet custT="1"/>
      <dgm:spPr/>
      <dgm:t>
        <a:bodyPr/>
        <a:lstStyle/>
        <a:p>
          <a:r>
            <a:rPr lang="ru-RU" sz="2400" b="1" dirty="0" smtClean="0"/>
            <a:t>21 </a:t>
          </a:r>
          <a:r>
            <a:rPr lang="ru-RU" sz="2400" b="1" dirty="0" err="1" smtClean="0"/>
            <a:t>ППМС-центр</a:t>
          </a:r>
          <a:endParaRPr lang="ru-RU" sz="2400" b="1" dirty="0"/>
        </a:p>
      </dgm:t>
    </dgm:pt>
    <dgm:pt modelId="{67591816-2ED7-44A9-AD6A-2C3C196DAF0A}" type="parTrans" cxnId="{0469CA44-DA02-4F08-AAE0-48AD5DBBDB68}">
      <dgm:prSet/>
      <dgm:spPr/>
      <dgm:t>
        <a:bodyPr/>
        <a:lstStyle/>
        <a:p>
          <a:endParaRPr lang="ru-RU"/>
        </a:p>
      </dgm:t>
    </dgm:pt>
    <dgm:pt modelId="{6A3B8942-F4F3-45CF-BEC3-33899B354756}" type="sibTrans" cxnId="{0469CA44-DA02-4F08-AAE0-48AD5DBBDB68}">
      <dgm:prSet/>
      <dgm:spPr/>
      <dgm:t>
        <a:bodyPr/>
        <a:lstStyle/>
        <a:p>
          <a:endParaRPr lang="ru-RU"/>
        </a:p>
      </dgm:t>
    </dgm:pt>
    <dgm:pt modelId="{EFBCF3DC-59F6-4004-8A0B-796A8898C4D3}" type="pres">
      <dgm:prSet presAssocID="{6B942BAB-DE71-4236-B7F8-54AA4FAC1D49}" presName="linear" presStyleCnt="0">
        <dgm:presLayoutVars>
          <dgm:animLvl val="lvl"/>
          <dgm:resizeHandles val="exact"/>
        </dgm:presLayoutVars>
      </dgm:prSet>
      <dgm:spPr/>
    </dgm:pt>
    <dgm:pt modelId="{1D4717F5-A4A8-4FD6-B624-8BCEBC5E24FB}" type="pres">
      <dgm:prSet presAssocID="{489947AB-9360-4353-BF4D-5CFD8B5C9654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3DE6C95E-E774-4E96-9FA9-AEEC9AC9677A}" type="pres">
      <dgm:prSet presAssocID="{489947AB-9360-4353-BF4D-5CFD8B5C9654}" presName="childText" presStyleLbl="revTx" presStyleIdx="0" presStyleCnt="1">
        <dgm:presLayoutVars>
          <dgm:bulletEnabled val="1"/>
        </dgm:presLayoutVars>
      </dgm:prSet>
      <dgm:spPr/>
    </dgm:pt>
    <dgm:pt modelId="{3A08BF63-4D70-4AF3-8DBF-4102BDEB0093}" type="pres">
      <dgm:prSet presAssocID="{606D8CBB-C853-4C9F-8779-B1D3D39EACA7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7266788-863D-43B8-9A64-8D995D88D2A4}" type="pres">
      <dgm:prSet presAssocID="{8CA86C4C-91B8-466B-B225-C018E58ED389}" presName="spacer" presStyleCnt="0"/>
      <dgm:spPr/>
    </dgm:pt>
    <dgm:pt modelId="{42FAF45A-AC7B-4C07-8771-9E7E3F19C8B8}" type="pres">
      <dgm:prSet presAssocID="{45F884C0-EEE5-4F3E-B0F9-38EB877D5413}" presName="parentText" presStyleLbl="node1" presStyleIdx="2" presStyleCnt="4" custLinFactY="7692" custLinFactNeighborX="-348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514ED2-FB8D-466C-A445-A63A9652B82C}" type="pres">
      <dgm:prSet presAssocID="{6A3B8942-F4F3-45CF-BEC3-33899B354756}" presName="spacer" presStyleCnt="0"/>
      <dgm:spPr/>
    </dgm:pt>
    <dgm:pt modelId="{58B55E00-A43F-4D6F-BF80-B16B544D0A9E}" type="pres">
      <dgm:prSet presAssocID="{9193662C-06E8-4341-9DD2-BAC8675A692E}" presName="parentText" presStyleLbl="node1" presStyleIdx="3" presStyleCnt="4" custLinFactY="22802" custLinFactNeighborX="520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034F69AC-472D-4AE3-BCE3-9B16368DB7D1}" srcId="{489947AB-9360-4353-BF4D-5CFD8B5C9654}" destId="{A76AE070-E716-4642-81C4-DBE97033570E}" srcOrd="0" destOrd="0" parTransId="{2E30DE93-59C4-4C08-8275-6C95D0C9A23A}" sibTransId="{C8566619-49AB-4858-AEC6-558A840A29A2}"/>
    <dgm:cxn modelId="{C40CEDD7-5828-4936-B7EF-5976822C767E}" srcId="{6B942BAB-DE71-4236-B7F8-54AA4FAC1D49}" destId="{489947AB-9360-4353-BF4D-5CFD8B5C9654}" srcOrd="0" destOrd="0" parTransId="{B905BDD4-B2F0-47F4-904D-3FE2B1AF3D0F}" sibTransId="{E08FEF48-B26C-4954-98E8-AB3348618B53}"/>
    <dgm:cxn modelId="{0A6EF7EC-2B3B-4249-B2E0-1F839980F2F4}" type="presOf" srcId="{9193662C-06E8-4341-9DD2-BAC8675A692E}" destId="{58B55E00-A43F-4D6F-BF80-B16B544D0A9E}" srcOrd="0" destOrd="0" presId="urn:microsoft.com/office/officeart/2005/8/layout/vList2"/>
    <dgm:cxn modelId="{373CE88A-FEC5-4300-A534-13D8CFC75F1D}" type="presOf" srcId="{45F884C0-EEE5-4F3E-B0F9-38EB877D5413}" destId="{42FAF45A-AC7B-4C07-8771-9E7E3F19C8B8}" srcOrd="0" destOrd="0" presId="urn:microsoft.com/office/officeart/2005/8/layout/vList2"/>
    <dgm:cxn modelId="{B42A9B71-BAC9-4161-8E86-0DB3813BE8F4}" type="presOf" srcId="{489947AB-9360-4353-BF4D-5CFD8B5C9654}" destId="{1D4717F5-A4A8-4FD6-B624-8BCEBC5E24FB}" srcOrd="0" destOrd="0" presId="urn:microsoft.com/office/officeart/2005/8/layout/vList2"/>
    <dgm:cxn modelId="{3272AD12-2D0B-4633-AF9E-0EC1C77B7F9B}" type="presOf" srcId="{6B942BAB-DE71-4236-B7F8-54AA4FAC1D49}" destId="{EFBCF3DC-59F6-4004-8A0B-796A8898C4D3}" srcOrd="0" destOrd="0" presId="urn:microsoft.com/office/officeart/2005/8/layout/vList2"/>
    <dgm:cxn modelId="{961D8B3D-25EB-4BF9-A999-DDAEE0374779}" type="presOf" srcId="{606D8CBB-C853-4C9F-8779-B1D3D39EACA7}" destId="{3A08BF63-4D70-4AF3-8DBF-4102BDEB0093}" srcOrd="0" destOrd="0" presId="urn:microsoft.com/office/officeart/2005/8/layout/vList2"/>
    <dgm:cxn modelId="{0469CA44-DA02-4F08-AAE0-48AD5DBBDB68}" srcId="{6B942BAB-DE71-4236-B7F8-54AA4FAC1D49}" destId="{45F884C0-EEE5-4F3E-B0F9-38EB877D5413}" srcOrd="2" destOrd="0" parTransId="{67591816-2ED7-44A9-AD6A-2C3C196DAF0A}" sibTransId="{6A3B8942-F4F3-45CF-BEC3-33899B354756}"/>
    <dgm:cxn modelId="{E9EEB0D4-5B59-4AD1-AC6C-73857790505B}" srcId="{6B942BAB-DE71-4236-B7F8-54AA4FAC1D49}" destId="{606D8CBB-C853-4C9F-8779-B1D3D39EACA7}" srcOrd="1" destOrd="0" parTransId="{14525237-7A04-409A-89FA-ACCD8B4AB9D2}" sibTransId="{8CA86C4C-91B8-466B-B225-C018E58ED389}"/>
    <dgm:cxn modelId="{58333C84-4A1F-436C-8F19-9265683464D0}" srcId="{6B942BAB-DE71-4236-B7F8-54AA4FAC1D49}" destId="{9193662C-06E8-4341-9DD2-BAC8675A692E}" srcOrd="3" destOrd="0" parTransId="{4A8E35BE-F6FA-449D-A7F0-B8D0C59FE07F}" sibTransId="{DC567FC4-8B5D-4B24-AEFE-BA0F1E5BDB17}"/>
    <dgm:cxn modelId="{D32DC83E-49D0-42CE-9D6A-5A09D500A478}" type="presOf" srcId="{A76AE070-E716-4642-81C4-DBE97033570E}" destId="{3DE6C95E-E774-4E96-9FA9-AEEC9AC9677A}" srcOrd="0" destOrd="0" presId="urn:microsoft.com/office/officeart/2005/8/layout/vList2"/>
    <dgm:cxn modelId="{FF90D34B-8FA6-4E9E-B8E0-2A867D9E6C64}" type="presParOf" srcId="{EFBCF3DC-59F6-4004-8A0B-796A8898C4D3}" destId="{1D4717F5-A4A8-4FD6-B624-8BCEBC5E24FB}" srcOrd="0" destOrd="0" presId="urn:microsoft.com/office/officeart/2005/8/layout/vList2"/>
    <dgm:cxn modelId="{F5854E99-D828-457C-934B-67676C0058FE}" type="presParOf" srcId="{EFBCF3DC-59F6-4004-8A0B-796A8898C4D3}" destId="{3DE6C95E-E774-4E96-9FA9-AEEC9AC9677A}" srcOrd="1" destOrd="0" presId="urn:microsoft.com/office/officeart/2005/8/layout/vList2"/>
    <dgm:cxn modelId="{38E42D87-2508-4F95-911C-125F607DEBA9}" type="presParOf" srcId="{EFBCF3DC-59F6-4004-8A0B-796A8898C4D3}" destId="{3A08BF63-4D70-4AF3-8DBF-4102BDEB0093}" srcOrd="2" destOrd="0" presId="urn:microsoft.com/office/officeart/2005/8/layout/vList2"/>
    <dgm:cxn modelId="{4AEE478E-1816-4258-9AA8-9A0C0A6C72DD}" type="presParOf" srcId="{EFBCF3DC-59F6-4004-8A0B-796A8898C4D3}" destId="{47266788-863D-43B8-9A64-8D995D88D2A4}" srcOrd="3" destOrd="0" presId="urn:microsoft.com/office/officeart/2005/8/layout/vList2"/>
    <dgm:cxn modelId="{7C63B8F0-975E-4B48-B2E4-6DD515EC02E4}" type="presParOf" srcId="{EFBCF3DC-59F6-4004-8A0B-796A8898C4D3}" destId="{42FAF45A-AC7B-4C07-8771-9E7E3F19C8B8}" srcOrd="4" destOrd="0" presId="urn:microsoft.com/office/officeart/2005/8/layout/vList2"/>
    <dgm:cxn modelId="{65C1DFF8-AF56-4FD2-9E6C-C4351A96982E}" type="presParOf" srcId="{EFBCF3DC-59F6-4004-8A0B-796A8898C4D3}" destId="{22514ED2-FB8D-466C-A445-A63A9652B82C}" srcOrd="5" destOrd="0" presId="urn:microsoft.com/office/officeart/2005/8/layout/vList2"/>
    <dgm:cxn modelId="{DFFF23D4-2359-48B2-908F-2FA41F867411}" type="presParOf" srcId="{EFBCF3DC-59F6-4004-8A0B-796A8898C4D3}" destId="{58B55E00-A43F-4D6F-BF80-B16B544D0A9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7DAA821-DE28-4842-B2DF-15DCB9D33166}">
      <dsp:nvSpPr>
        <dsp:cNvPr id="0" name=""/>
        <dsp:cNvSpPr/>
      </dsp:nvSpPr>
      <dsp:spPr>
        <a:xfrm>
          <a:off x="0" y="214310"/>
          <a:ext cx="8229600" cy="133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30 специальных общеобразовательных организаций, </a:t>
          </a:r>
          <a:r>
            <a:rPr lang="ru-RU" sz="2400" kern="1200" dirty="0" smtClean="0"/>
            <a:t>реализующих адаптированные основные общеобразовательные программы для детей с ОВЗ. </a:t>
          </a:r>
          <a:endParaRPr lang="ru-RU" sz="2400" kern="1200" dirty="0"/>
        </a:p>
      </dsp:txBody>
      <dsp:txXfrm>
        <a:off x="0" y="214310"/>
        <a:ext cx="8229600" cy="1330875"/>
      </dsp:txXfrm>
    </dsp:sp>
    <dsp:sp modelId="{BAB89BD7-D996-4AD0-92B8-DD5A6D53C6C3}">
      <dsp:nvSpPr>
        <dsp:cNvPr id="0" name=""/>
        <dsp:cNvSpPr/>
      </dsp:nvSpPr>
      <dsp:spPr>
        <a:xfrm>
          <a:off x="0" y="2500325"/>
          <a:ext cx="8229600" cy="13308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В них обучается  </a:t>
          </a:r>
          <a:r>
            <a:rPr lang="ru-RU" sz="2400" b="1" kern="1200" dirty="0" smtClean="0"/>
            <a:t>4 850 детей с ОВЗ, </a:t>
          </a:r>
          <a:r>
            <a:rPr lang="ru-RU" sz="2400" kern="1200" dirty="0" smtClean="0"/>
            <a:t>в том числе</a:t>
          </a:r>
          <a:r>
            <a:rPr lang="ru-RU" sz="2400" b="1" kern="1200" dirty="0" smtClean="0"/>
            <a:t> 2 354 ребенка-инвалида</a:t>
          </a:r>
          <a:r>
            <a:rPr lang="ru-RU" sz="2400" kern="1200" dirty="0" smtClean="0"/>
            <a:t> </a:t>
          </a:r>
          <a:endParaRPr lang="ru-RU" sz="2400" kern="1200" dirty="0"/>
        </a:p>
      </dsp:txBody>
      <dsp:txXfrm>
        <a:off x="0" y="2500325"/>
        <a:ext cx="8229600" cy="1330875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4717F5-A4A8-4FD6-B624-8BCEBC5E24FB}">
      <dsp:nvSpPr>
        <dsp:cNvPr id="0" name=""/>
        <dsp:cNvSpPr/>
      </dsp:nvSpPr>
      <dsp:spPr>
        <a:xfrm>
          <a:off x="0" y="180580"/>
          <a:ext cx="8229600" cy="11319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/>
            <a:t>42 </a:t>
          </a:r>
          <a:r>
            <a:rPr lang="ru-RU" sz="2400" b="1" kern="1200" dirty="0" err="1" smtClean="0"/>
            <a:t>психолого-медико-педагогические</a:t>
          </a:r>
          <a:r>
            <a:rPr lang="ru-RU" sz="2400" b="1" kern="1200" dirty="0" smtClean="0"/>
            <a:t> комиссии</a:t>
          </a:r>
          <a:r>
            <a:rPr lang="ru-RU" sz="2400" kern="1200" dirty="0" smtClean="0"/>
            <a:t> </a:t>
          </a:r>
        </a:p>
        <a:p>
          <a:pPr lvl="0" algn="l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2400" kern="1200" dirty="0"/>
        </a:p>
      </dsp:txBody>
      <dsp:txXfrm>
        <a:off x="0" y="180580"/>
        <a:ext cx="8229600" cy="1131975"/>
      </dsp:txXfrm>
    </dsp:sp>
    <dsp:sp modelId="{3DE6C95E-E774-4E96-9FA9-AEEC9AC9677A}">
      <dsp:nvSpPr>
        <dsp:cNvPr id="0" name=""/>
        <dsp:cNvSpPr/>
      </dsp:nvSpPr>
      <dsp:spPr>
        <a:xfrm>
          <a:off x="0" y="1312555"/>
          <a:ext cx="8229600" cy="828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6350" rIns="35560" bIns="6350" numCol="1" spcCol="1270" anchor="t" anchorCtr="0">
          <a:noAutofit/>
        </a:bodyPr>
        <a:lstStyle/>
        <a:p>
          <a:pPr marL="57150" lvl="1" indent="-57150" algn="l" defTabSz="1778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400" kern="1200" dirty="0"/>
        </a:p>
      </dsp:txBody>
      <dsp:txXfrm>
        <a:off x="0" y="1312555"/>
        <a:ext cx="8229600" cy="82800"/>
      </dsp:txXfrm>
    </dsp:sp>
    <dsp:sp modelId="{3A08BF63-4D70-4AF3-8DBF-4102BDEB0093}">
      <dsp:nvSpPr>
        <dsp:cNvPr id="0" name=""/>
        <dsp:cNvSpPr/>
      </dsp:nvSpPr>
      <dsp:spPr>
        <a:xfrm>
          <a:off x="0" y="1395355"/>
          <a:ext cx="8229600" cy="11319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marR="0" lvl="0" indent="0" algn="l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ru-RU" sz="2400" b="1" kern="1200" dirty="0" smtClean="0"/>
            <a:t>1708 </a:t>
          </a:r>
          <a:r>
            <a:rPr lang="ru-RU" sz="2400" b="1" kern="1200" dirty="0" err="1" smtClean="0"/>
            <a:t>психолого-медико-педагогических</a:t>
          </a:r>
          <a:r>
            <a:rPr lang="ru-RU" sz="2400" b="1" kern="1200" dirty="0" smtClean="0"/>
            <a:t> консилиумов</a:t>
          </a:r>
          <a:r>
            <a:rPr lang="ru-RU" sz="2400" kern="1200" dirty="0" smtClean="0"/>
            <a:t> образовательных организаций </a:t>
          </a:r>
        </a:p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kern="1200" dirty="0" smtClean="0"/>
        </a:p>
      </dsp:txBody>
      <dsp:txXfrm>
        <a:off x="0" y="1395355"/>
        <a:ext cx="8229600" cy="1131975"/>
      </dsp:txXfrm>
    </dsp:sp>
    <dsp:sp modelId="{42FAF45A-AC7B-4C07-8771-9E7E3F19C8B8}">
      <dsp:nvSpPr>
        <dsp:cNvPr id="0" name=""/>
        <dsp:cNvSpPr/>
      </dsp:nvSpPr>
      <dsp:spPr>
        <a:xfrm>
          <a:off x="0" y="2643201"/>
          <a:ext cx="8229600" cy="11319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smtClean="0"/>
            <a:t>21 </a:t>
          </a:r>
          <a:r>
            <a:rPr lang="ru-RU" sz="2400" b="1" kern="1200" dirty="0" err="1" smtClean="0"/>
            <a:t>ППМС-центр</a:t>
          </a:r>
          <a:endParaRPr lang="ru-RU" sz="2400" b="1" kern="1200" dirty="0"/>
        </a:p>
      </dsp:txBody>
      <dsp:txXfrm>
        <a:off x="0" y="2643201"/>
        <a:ext cx="8229600" cy="1131975"/>
      </dsp:txXfrm>
    </dsp:sp>
    <dsp:sp modelId="{58B55E00-A43F-4D6F-BF80-B16B544D0A9E}">
      <dsp:nvSpPr>
        <dsp:cNvPr id="0" name=""/>
        <dsp:cNvSpPr/>
      </dsp:nvSpPr>
      <dsp:spPr>
        <a:xfrm>
          <a:off x="0" y="3868685"/>
          <a:ext cx="8229600" cy="1131975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проект по созданию </a:t>
          </a:r>
          <a:r>
            <a:rPr lang="ru-RU" sz="2400" b="1" kern="1200" dirty="0" smtClean="0"/>
            <a:t>образовательной среды для детей, находящихся на длительном лечения</a:t>
          </a:r>
          <a:endParaRPr lang="ru-RU" sz="2400" kern="1200" dirty="0" smtClean="0"/>
        </a:p>
      </dsp:txBody>
      <dsp:txXfrm>
        <a:off x="0" y="3868685"/>
        <a:ext cx="8229600" cy="113197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FEC22B-4C4C-440B-ABDF-83AA2FFB24FA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C79BF3-81FC-4250-A360-74CC60F4C1B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Модель межведомственного комплексного сопровождения детей с ограниченными возможностями здоровья и семей, их воспитывающих в Ростовской области</a:t>
            </a:r>
            <a:endParaRPr lang="ru-RU" sz="32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143240" y="4214818"/>
            <a:ext cx="4629160" cy="2000264"/>
          </a:xfrm>
        </p:spPr>
        <p:txBody>
          <a:bodyPr>
            <a:normAutofit fontScale="70000" lnSpcReduction="20000"/>
          </a:bodyPr>
          <a:lstStyle/>
          <a:p>
            <a:pPr algn="l"/>
            <a:r>
              <a:rPr lang="ru-RU" sz="2800" dirty="0" smtClean="0"/>
              <a:t>Скуратовская М.Л.</a:t>
            </a:r>
          </a:p>
          <a:p>
            <a:pPr algn="l"/>
            <a:r>
              <a:rPr lang="ru-RU" sz="2800" dirty="0" smtClean="0"/>
              <a:t>зав. кафедрой «Дефектология и инклюзивное образование»,</a:t>
            </a:r>
          </a:p>
          <a:p>
            <a:pPr algn="l"/>
            <a:r>
              <a:rPr lang="ru-RU" sz="2800" dirty="0" smtClean="0"/>
              <a:t>ф-т «Психология, педагогика и дефектология»,</a:t>
            </a:r>
          </a:p>
          <a:p>
            <a:pPr algn="l"/>
            <a:r>
              <a:rPr lang="ru-RU" sz="2800" dirty="0" smtClean="0"/>
              <a:t>Донской государственный технический университет</a:t>
            </a:r>
            <a:endParaRPr lang="ru-RU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200" b="1" dirty="0" smtClean="0"/>
              <a:t>АНО профессиональной помощи детям с трудностями в обучении и социализации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«</a:t>
            </a:r>
            <a:r>
              <a:rPr lang="ru-RU" sz="3200" b="1" dirty="0" smtClean="0"/>
              <a:t>ИНОЕ ДЕТСТВО</a:t>
            </a:r>
            <a:r>
              <a:rPr lang="ru-RU" sz="3200" b="1" dirty="0" smtClean="0"/>
              <a:t>»</a:t>
            </a:r>
            <a:endParaRPr lang="ru-RU" sz="3200" b="1" dirty="0" smtClean="0"/>
          </a:p>
        </p:txBody>
      </p:sp>
      <p:sp>
        <p:nvSpPr>
          <p:cNvPr id="6" name="Содержимое 5"/>
          <p:cNvSpPr>
            <a:spLocks noGrp="1"/>
          </p:cNvSpPr>
          <p:nvPr>
            <p:ph idx="1"/>
          </p:nvPr>
        </p:nvSpPr>
        <p:spPr>
          <a:xfrm>
            <a:off x="2714612" y="1600200"/>
            <a:ext cx="5972188" cy="4525963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endParaRPr lang="ru-RU" i="1" dirty="0" smtClean="0"/>
          </a:p>
          <a:p>
            <a:pPr lvl="0">
              <a:buNone/>
            </a:pPr>
            <a:r>
              <a:rPr lang="ru-RU" dirty="0" smtClean="0"/>
              <a:t>      Разработка </a:t>
            </a:r>
            <a:r>
              <a:rPr lang="ru-RU" dirty="0" smtClean="0"/>
              <a:t>и внедрение обучающей методики "Потому что эмоции!" и компьютерного приложения «Эмоции. Аутизм»</a:t>
            </a:r>
          </a:p>
          <a:p>
            <a:pPr lvl="0"/>
            <a:endParaRPr lang="ru-RU" dirty="0" smtClean="0"/>
          </a:p>
          <a:p>
            <a:pPr>
              <a:buNone/>
            </a:pPr>
            <a:r>
              <a:rPr lang="ru-RU" dirty="0" smtClean="0"/>
              <a:t>      Проведение </a:t>
            </a:r>
            <a:r>
              <a:rPr lang="ru-RU" dirty="0" smtClean="0"/>
              <a:t>обучающих семинаров, мастер-классов, тренингов для специалистов и родителей по темам «Эмоциональная сфера - основа развития ребенка (с РАС)» и</a:t>
            </a:r>
          </a:p>
          <a:p>
            <a:pPr>
              <a:buNone/>
            </a:pPr>
            <a:r>
              <a:rPr lang="ru-RU" dirty="0" smtClean="0"/>
              <a:t>      </a:t>
            </a:r>
            <a:r>
              <a:rPr lang="ru-RU" dirty="0" smtClean="0"/>
              <a:t>«Навыки распознавания и выражения эмоций как стартовая точка на пути к гибкой социальной адаптации»</a:t>
            </a:r>
            <a:endParaRPr lang="ru-RU" i="1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857892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dirty="0" smtClean="0"/>
              <a:t>      - </a:t>
            </a:r>
            <a:r>
              <a:rPr lang="ru-RU" i="1" dirty="0" smtClean="0"/>
              <a:t>реабилитационные центры</a:t>
            </a:r>
            <a:r>
              <a:rPr lang="ru-RU" dirty="0" smtClean="0"/>
              <a:t> системы социальной защиты населения (организация реабилитационных мероприятий для детей с инвалидностью, обучающихся в школе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- </a:t>
            </a:r>
            <a:r>
              <a:rPr lang="ru-RU" i="1" dirty="0" smtClean="0"/>
              <a:t>психолого-педагогические медико-социальные центры</a:t>
            </a:r>
            <a:r>
              <a:rPr lang="ru-RU" dirty="0" smtClean="0"/>
              <a:t> системы образования (организация психолого-педагогического сопровождения детей с ОВЗ, организация коррекционных занятий, реализация индивидуальной образовательной программы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- </a:t>
            </a:r>
            <a:r>
              <a:rPr lang="ru-RU" i="1" dirty="0" smtClean="0"/>
              <a:t>специальные (коррекционные) образовательные учреждения</a:t>
            </a:r>
            <a:r>
              <a:rPr lang="ru-RU" dirty="0" smtClean="0"/>
              <a:t> (программно-методическое сопровождение образовательного процесса обучения детей с ОВЗ в условиях общеобразовательной школы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- </a:t>
            </a:r>
            <a:r>
              <a:rPr lang="ru-RU" i="1" dirty="0" smtClean="0"/>
              <a:t>центры дополнительного образования</a:t>
            </a:r>
            <a:r>
              <a:rPr lang="ru-RU" dirty="0" smtClean="0"/>
              <a:t> системы образования (совместная деятельность в области </a:t>
            </a:r>
            <a:r>
              <a:rPr lang="ru-RU" dirty="0" err="1" smtClean="0"/>
              <a:t>социо-культурной</a:t>
            </a:r>
            <a:r>
              <a:rPr lang="ru-RU" dirty="0" smtClean="0"/>
              <a:t> реабилитации детей с ОВЗ</a:t>
            </a:r>
            <a:r>
              <a:rPr lang="ru-RU" dirty="0" smtClean="0"/>
              <a:t>)</a:t>
            </a:r>
          </a:p>
          <a:p>
            <a:pPr>
              <a:buNone/>
            </a:pPr>
            <a:r>
              <a:rPr lang="ru-RU" dirty="0" smtClean="0"/>
              <a:t>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       - </a:t>
            </a:r>
            <a:r>
              <a:rPr lang="ru-RU" i="1" dirty="0" smtClean="0"/>
              <a:t>общественные организации, родительские ассоциации</a:t>
            </a:r>
            <a:r>
              <a:rPr lang="ru-RU" dirty="0" smtClean="0"/>
              <a:t> и.т.п. (совместная деятельность по воспитанию подрастающего поколения</a:t>
            </a:r>
            <a:r>
              <a:rPr lang="ru-RU" dirty="0" smtClean="0"/>
              <a:t>)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/>
              <a:t>    - </a:t>
            </a:r>
            <a:r>
              <a:rPr lang="ru-RU" i="1" dirty="0" smtClean="0"/>
              <a:t>организации системы здравоохранения</a:t>
            </a:r>
            <a:r>
              <a:rPr lang="ru-RU" dirty="0" smtClean="0"/>
              <a:t> (организация реабилитационных мероприятий для детей с ограниченными возможностями здоровья, в том числе с инвалидностью, обучающихся в школе</a:t>
            </a:r>
            <a:r>
              <a:rPr lang="ru-RU" dirty="0" smtClean="0"/>
              <a:t>) 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r>
              <a:rPr lang="ru-RU" sz="3600" b="1" dirty="0" smtClean="0"/>
              <a:t>Социальные партнёры </a:t>
            </a:r>
            <a:r>
              <a:rPr lang="ru-RU" sz="2400" dirty="0" smtClean="0"/>
              <a:t/>
            </a:r>
            <a:br>
              <a:rPr lang="ru-RU" sz="2400" dirty="0" smtClean="0"/>
            </a:br>
            <a:endParaRPr lang="ru-RU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r>
              <a:rPr lang="ru-RU" sz="2400" b="1" dirty="0" smtClean="0"/>
              <a:t>Модели ранней помощи в </a:t>
            </a:r>
            <a:r>
              <a:rPr lang="ru-RU" sz="2400" b="1" dirty="0" err="1" smtClean="0"/>
              <a:t>Ро</a:t>
            </a:r>
            <a:endParaRPr lang="ru-RU" sz="2400" b="1" dirty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14282" y="928671"/>
          <a:ext cx="8715436" cy="55526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43206"/>
                <a:gridCol w="6072230"/>
              </a:tblGrid>
              <a:tr h="840822"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Консультативно-диагностический пункт ДОО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диагностика и мониторинг развития;</a:t>
                      </a:r>
                      <a:r>
                        <a:rPr lang="ru-RU" sz="1400" baseline="0" dirty="0" smtClean="0"/>
                        <a:t> коррекционно-</a:t>
                      </a:r>
                      <a:r>
                        <a:rPr lang="ru-RU" sz="1400" dirty="0" smtClean="0"/>
                        <a:t>развивающие занятия; консультативная и обучающая помощь родителям и педагогам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722399"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Центры игровой поддержки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диагностика; разработка </a:t>
                      </a:r>
                      <a:r>
                        <a:rPr lang="ru-RU" sz="1400" i="0" dirty="0" smtClean="0"/>
                        <a:t>программ психолого-педагогического сопровождения; </a:t>
                      </a:r>
                      <a:r>
                        <a:rPr lang="ru-RU" sz="1400" dirty="0" smtClean="0"/>
                        <a:t>коррекционно-развивающие занятия; консультативная и обучающая помощь родителям</a:t>
                      </a:r>
                    </a:p>
                  </a:txBody>
                  <a:tcPr/>
                </a:tc>
              </a:tr>
              <a:tr h="713673"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Группы кратковременного пребывания</a:t>
                      </a:r>
                      <a:r>
                        <a:rPr lang="ru-RU" sz="1400" b="1" dirty="0" smtClean="0"/>
                        <a:t> </a:t>
                      </a:r>
                      <a:r>
                        <a:rPr lang="ru-RU" sz="1400" b="1" i="1" dirty="0" smtClean="0"/>
                        <a:t>и полного дня</a:t>
                      </a:r>
                    </a:p>
                    <a:p>
                      <a:r>
                        <a:rPr lang="ru-RU" sz="1400" b="1" i="1" dirty="0" smtClean="0"/>
                        <a:t>(службы ранней помощи ДОО)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i="0" dirty="0" smtClean="0"/>
                        <a:t>диагностика и мониторинг развития; </a:t>
                      </a:r>
                      <a:r>
                        <a:rPr lang="ru-RU" sz="1400" dirty="0" smtClean="0"/>
                        <a:t>коррекционно-развивающие занятия; совместные игры, развлечения, праздники</a:t>
                      </a:r>
                    </a:p>
                    <a:p>
                      <a:endParaRPr lang="ru-RU" sz="1400" dirty="0"/>
                    </a:p>
                  </a:txBody>
                  <a:tcPr/>
                </a:tc>
              </a:tr>
              <a:tr h="511699"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Домашнее </a:t>
                      </a:r>
                      <a:r>
                        <a:rPr lang="ru-RU" sz="1400" b="1" i="1" dirty="0" err="1" smtClean="0"/>
                        <a:t>визитирование</a:t>
                      </a:r>
                      <a:r>
                        <a:rPr lang="ru-RU" sz="1400" b="1" i="1" dirty="0" smtClean="0"/>
                        <a:t> 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диагностика, мониторинг и коррекционно-развивающие</a:t>
                      </a:r>
                      <a:r>
                        <a:rPr lang="ru-RU" sz="1400" i="1" dirty="0" smtClean="0"/>
                        <a:t> </a:t>
                      </a:r>
                      <a:r>
                        <a:rPr lang="ru-RU" sz="1400" dirty="0" smtClean="0"/>
                        <a:t>занятия проводятся в домашних условиях</a:t>
                      </a:r>
                      <a:endParaRPr lang="ru-RU" sz="1400" dirty="0"/>
                    </a:p>
                  </a:txBody>
                  <a:tcPr/>
                </a:tc>
              </a:tr>
              <a:tr h="933099">
                <a:tc>
                  <a:txBody>
                    <a:bodyPr/>
                    <a:lstStyle/>
                    <a:p>
                      <a:r>
                        <a:rPr lang="ru-RU" sz="1400" b="1" i="1" dirty="0" err="1" smtClean="0"/>
                        <a:t>Лекотека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i="0" dirty="0" smtClean="0"/>
                        <a:t>консультативная и обучающая помощь родителям, диагностика и мониторинг развития, разработка программ психолого-педагогического сопровождения, </a:t>
                      </a:r>
                      <a:r>
                        <a:rPr lang="ru-RU" sz="1400" dirty="0" smtClean="0"/>
                        <a:t>помощь в организации коррекционно-развивающей среды в домашних условиях</a:t>
                      </a:r>
                    </a:p>
                  </a:txBody>
                  <a:tcPr/>
                </a:tc>
              </a:tr>
              <a:tr h="933099">
                <a:tc>
                  <a:txBody>
                    <a:bodyPr/>
                    <a:lstStyle/>
                    <a:p>
                      <a:r>
                        <a:rPr lang="ru-RU" sz="1400" b="1" i="1" dirty="0" err="1" smtClean="0"/>
                        <a:t>ППМС-центры</a:t>
                      </a:r>
                      <a:r>
                        <a:rPr lang="ru-RU" sz="1400" b="1" i="1" dirty="0" smtClean="0"/>
                        <a:t> (центры ранней помощи)</a:t>
                      </a:r>
                      <a:endParaRPr lang="ru-RU" sz="1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диагностика и мониторинг; разработка и реализация индивидуальных программ психолого-педагогического сопровождения; коррекционно-развивающие занятия; </a:t>
                      </a:r>
                    </a:p>
                    <a:p>
                      <a:r>
                        <a:rPr lang="ru-RU" sz="1400" dirty="0" smtClean="0"/>
                        <a:t>консультативная помощь родителям</a:t>
                      </a:r>
                    </a:p>
                  </a:txBody>
                  <a:tcPr/>
                </a:tc>
              </a:tr>
              <a:tr h="840822">
                <a:tc>
                  <a:txBody>
                    <a:bodyPr/>
                    <a:lstStyle/>
                    <a:p>
                      <a:r>
                        <a:rPr lang="ru-RU" sz="1400" b="1" i="1" dirty="0" smtClean="0"/>
                        <a:t>ПМПК</a:t>
                      </a:r>
                      <a:endParaRPr lang="ru-RU" sz="1400" b="1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комплексное обследование ребенка; подготовка рекомендаций по созданию специальных условий обучения и воспитания; мониторинг исполнения рекомендаций 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Приоритетные </a:t>
            </a:r>
            <a:r>
              <a:rPr lang="ru-RU" sz="2400" b="1" dirty="0" smtClean="0"/>
              <a:t>задачи в развитии </a:t>
            </a:r>
            <a:r>
              <a:rPr lang="ru-RU" sz="2400" b="1" dirty="0" smtClean="0"/>
              <a:t>ранней помощи в </a:t>
            </a:r>
            <a:r>
              <a:rPr lang="ru-RU" sz="2400" b="1" dirty="0" err="1" smtClean="0"/>
              <a:t>Ро</a:t>
            </a:r>
            <a:endParaRPr lang="ru-RU" sz="2400" b="1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643306" y="1285860"/>
            <a:ext cx="5043494" cy="4840303"/>
          </a:xfrm>
        </p:spPr>
        <p:txBody>
          <a:bodyPr>
            <a:noAutofit/>
          </a:bodyPr>
          <a:lstStyle/>
          <a:p>
            <a:r>
              <a:rPr lang="ru-RU" sz="1600" b="1" dirty="0" smtClean="0"/>
              <a:t>методическое обеспечение </a:t>
            </a:r>
            <a:r>
              <a:rPr lang="ru-RU" sz="1600" dirty="0" smtClean="0"/>
              <a:t>создания и функционирования программ ранней помощи;</a:t>
            </a:r>
          </a:p>
          <a:p>
            <a:r>
              <a:rPr lang="ru-RU" sz="1600" dirty="0" smtClean="0"/>
              <a:t> совершенствование </a:t>
            </a:r>
            <a:r>
              <a:rPr lang="ru-RU" sz="1600" b="1" dirty="0" smtClean="0"/>
              <a:t>механизмов своевременного выявления </a:t>
            </a:r>
            <a:r>
              <a:rPr lang="ru-RU" sz="1600" dirty="0" smtClean="0"/>
              <a:t>детей, нуждающихся в ранней помощи, и </a:t>
            </a:r>
            <a:r>
              <a:rPr lang="ru-RU" sz="1600" b="1" dirty="0" smtClean="0"/>
              <a:t>своевременного начала </a:t>
            </a:r>
            <a:r>
              <a:rPr lang="ru-RU" sz="1600" dirty="0" smtClean="0"/>
              <a:t>оказания ранней помощи;</a:t>
            </a:r>
          </a:p>
          <a:p>
            <a:r>
              <a:rPr lang="ru-RU" sz="1600" dirty="0" smtClean="0"/>
              <a:t>обеспечение </a:t>
            </a:r>
            <a:r>
              <a:rPr lang="ru-RU" sz="1600" b="1" dirty="0" smtClean="0"/>
              <a:t>доступности </a:t>
            </a:r>
            <a:r>
              <a:rPr lang="ru-RU" sz="1600" dirty="0" smtClean="0"/>
              <a:t>для детей раннего возраста и их семей полного спектра необходимых услуг ранней помощи</a:t>
            </a:r>
          </a:p>
          <a:p>
            <a:r>
              <a:rPr lang="ru-RU" sz="1600" dirty="0" smtClean="0"/>
              <a:t>обеспечение </a:t>
            </a:r>
            <a:r>
              <a:rPr lang="ru-RU" sz="1600" b="1" dirty="0" smtClean="0"/>
              <a:t>подготовки квалифицированных специалистов</a:t>
            </a:r>
            <a:r>
              <a:rPr lang="ru-RU" sz="1600" dirty="0" smtClean="0"/>
              <a:t>, предоставляющих услуги ранней помощи; </a:t>
            </a:r>
          </a:p>
          <a:p>
            <a:r>
              <a:rPr lang="ru-RU" sz="1600" dirty="0" smtClean="0"/>
              <a:t>создания </a:t>
            </a:r>
            <a:r>
              <a:rPr lang="ru-RU" sz="1600" b="1" dirty="0" smtClean="0"/>
              <a:t>критериев оценки эффективности </a:t>
            </a:r>
            <a:r>
              <a:rPr lang="ru-RU" sz="1600" dirty="0" smtClean="0"/>
              <a:t>ранней помощи; </a:t>
            </a:r>
          </a:p>
          <a:p>
            <a:r>
              <a:rPr lang="ru-RU" sz="1600" dirty="0" smtClean="0"/>
              <a:t>создание информационной </a:t>
            </a:r>
            <a:r>
              <a:rPr lang="ru-RU" sz="1600" b="1" dirty="0" smtClean="0"/>
              <a:t>региональной базы детей</a:t>
            </a:r>
            <a:r>
              <a:rPr lang="ru-RU" sz="1600" dirty="0" smtClean="0"/>
              <a:t>, включенных в программу ранней помощи; </a:t>
            </a:r>
          </a:p>
          <a:p>
            <a:r>
              <a:rPr lang="ru-RU" sz="1600" dirty="0" smtClean="0"/>
              <a:t>организация </a:t>
            </a:r>
            <a:r>
              <a:rPr lang="ru-RU" sz="1600" b="1" dirty="0" smtClean="0"/>
              <a:t>мониторинга оказания ранней помощи </a:t>
            </a:r>
            <a:r>
              <a:rPr lang="ru-RU" sz="1600" dirty="0" smtClean="0"/>
              <a:t>детям раннего </a:t>
            </a:r>
            <a:r>
              <a:rPr lang="ru-RU" sz="1600" dirty="0" err="1" smtClean="0"/>
              <a:t>возрастаи</a:t>
            </a:r>
            <a:r>
              <a:rPr lang="ru-RU" sz="1600" dirty="0" smtClean="0"/>
              <a:t> их семьям</a:t>
            </a:r>
            <a:endParaRPr lang="ru-RU" sz="1600" dirty="0"/>
          </a:p>
        </p:txBody>
      </p:sp>
      <p:pic>
        <p:nvPicPr>
          <p:cNvPr id="5" name="Содержимое 4" descr="ОВЗ3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tretch>
            <a:fillRect/>
          </a:stretch>
        </p:blipFill>
        <p:spPr>
          <a:xfrm>
            <a:off x="214282" y="2285992"/>
            <a:ext cx="3357556" cy="2571768"/>
          </a:xfr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400" b="1" dirty="0" smtClean="0"/>
              <a:t>Критерии эффективности ранней помощи</a:t>
            </a:r>
            <a:endParaRPr lang="ru-RU" sz="24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dirty="0" smtClean="0"/>
              <a:t>приближение </a:t>
            </a:r>
            <a:r>
              <a:rPr lang="ru-RU" dirty="0"/>
              <a:t>показателей развития к возрастным нормативам по отдельным линиям развития ребенка;</a:t>
            </a:r>
          </a:p>
          <a:p>
            <a:r>
              <a:rPr lang="ru-RU" dirty="0"/>
              <a:t>готовность к интеграции в дошкольную образовательную организацию;</a:t>
            </a:r>
          </a:p>
          <a:p>
            <a:r>
              <a:rPr lang="ru-RU" dirty="0"/>
              <a:t>расширение возможностей </a:t>
            </a:r>
            <a:r>
              <a:rPr lang="ru-RU" dirty="0" smtClean="0"/>
              <a:t>функционирования </a:t>
            </a:r>
            <a:r>
              <a:rPr lang="ru-RU" dirty="0"/>
              <a:t>в социальной среде;</a:t>
            </a:r>
          </a:p>
          <a:p>
            <a:r>
              <a:rPr lang="ru-RU" dirty="0" smtClean="0"/>
              <a:t>овладение </a:t>
            </a:r>
            <a:r>
              <a:rPr lang="ru-RU" dirty="0"/>
              <a:t>навыками самообслуживания, социальной коммуникации, повышение </a:t>
            </a:r>
            <a:r>
              <a:rPr lang="ru-RU" dirty="0" smtClean="0"/>
              <a:t>адаптационных </a:t>
            </a:r>
            <a:r>
              <a:rPr lang="ru-RU" dirty="0"/>
              <a:t>механизмов;</a:t>
            </a:r>
          </a:p>
          <a:p>
            <a:r>
              <a:rPr lang="ru-RU" dirty="0"/>
              <a:t>улучшение взаимодействия членов семьи с ребенком;</a:t>
            </a:r>
          </a:p>
          <a:p>
            <a:r>
              <a:rPr lang="ru-RU" dirty="0"/>
              <a:t>повышение качества жизни семьи.</a:t>
            </a:r>
          </a:p>
          <a:p>
            <a:endParaRPr lang="ru-RU" dirty="0"/>
          </a:p>
        </p:txBody>
      </p:sp>
      <p:pic>
        <p:nvPicPr>
          <p:cNvPr id="5122" name="Picture 2" descr="d:\Users\Marina\Desktop\information_items_432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8200" y="2324026"/>
            <a:ext cx="4038600" cy="307831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29600" cy="714380"/>
          </a:xfrm>
        </p:spPr>
        <p:txBody>
          <a:bodyPr>
            <a:normAutofit/>
          </a:bodyPr>
          <a:lstStyle/>
          <a:p>
            <a:r>
              <a:rPr lang="ru-RU" sz="3200" b="1" dirty="0" err="1" smtClean="0"/>
              <a:t>Предпрофессиональная</a:t>
            </a:r>
            <a:r>
              <a:rPr lang="ru-RU" sz="3200" b="1" dirty="0" smtClean="0"/>
              <a:t> </a:t>
            </a:r>
            <a:r>
              <a:rPr lang="ru-RU" sz="3200" b="1" dirty="0" smtClean="0"/>
              <a:t>подготовка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214974"/>
          </a:xfrm>
        </p:spPr>
        <p:txBody>
          <a:bodyPr>
            <a:normAutofit fontScale="92500"/>
          </a:bodyPr>
          <a:lstStyle/>
          <a:p>
            <a:r>
              <a:rPr lang="ru-RU" sz="2400" dirty="0" smtClean="0"/>
              <a:t>Во </a:t>
            </a:r>
            <a:r>
              <a:rPr lang="ru-RU" sz="2400" dirty="0" smtClean="0"/>
              <a:t>всех 30 общеобразовательных организациях работают </a:t>
            </a:r>
            <a:r>
              <a:rPr lang="ru-RU" sz="2400" b="1" dirty="0" smtClean="0"/>
              <a:t>более 350 кружков и секций </a:t>
            </a:r>
            <a:r>
              <a:rPr lang="ru-RU" sz="2400" dirty="0" err="1" smtClean="0"/>
              <a:t>общеинтеллектуальной</a:t>
            </a:r>
            <a:r>
              <a:rPr lang="ru-RU" sz="2400" dirty="0" smtClean="0"/>
              <a:t>, спортивно-оздоровительной, духовно-нравственной, социальной, патриотической, художественной, декоративно-прикладной, творческой, экологической, эстетической, научно-технической, информационно-коммуникативной направленности и др. </a:t>
            </a:r>
            <a:endParaRPr lang="ru-RU" sz="2400" dirty="0" smtClean="0"/>
          </a:p>
          <a:p>
            <a:pPr>
              <a:buNone/>
            </a:pPr>
            <a:endParaRPr lang="ru-RU" sz="2400" dirty="0" smtClean="0"/>
          </a:p>
          <a:p>
            <a:r>
              <a:rPr lang="ru-RU" sz="2400" b="1" dirty="0" smtClean="0"/>
              <a:t>191 организация дополнительного образования. </a:t>
            </a:r>
            <a:r>
              <a:rPr lang="ru-RU" sz="2400" dirty="0" smtClean="0"/>
              <a:t> В них по программам </a:t>
            </a:r>
            <a:r>
              <a:rPr lang="ru-RU" sz="2400" dirty="0" err="1" smtClean="0"/>
              <a:t>предпрофессиональной</a:t>
            </a:r>
            <a:r>
              <a:rPr lang="ru-RU" sz="2400" dirty="0" smtClean="0"/>
              <a:t> подготовки  обучаются около </a:t>
            </a:r>
            <a:r>
              <a:rPr lang="ru-RU" sz="2400" b="1" dirty="0" smtClean="0"/>
              <a:t>150 детей с ОВЗ</a:t>
            </a:r>
            <a:r>
              <a:rPr lang="ru-RU" sz="2400" dirty="0" smtClean="0"/>
              <a:t> и </a:t>
            </a:r>
            <a:r>
              <a:rPr lang="ru-RU" sz="2400" dirty="0" smtClean="0"/>
              <a:t>инвалидностью</a:t>
            </a:r>
          </a:p>
          <a:p>
            <a:pPr>
              <a:buNone/>
            </a:pPr>
            <a:endParaRPr lang="ru-RU" sz="2400" dirty="0" smtClean="0"/>
          </a:p>
          <a:p>
            <a:r>
              <a:rPr lang="ru-RU" sz="2400" b="1" dirty="0" smtClean="0"/>
              <a:t>Базовая профессиональная образовательная организация </a:t>
            </a:r>
            <a:r>
              <a:rPr lang="ru-RU" sz="2400" dirty="0" smtClean="0"/>
              <a:t>(БПОО), </a:t>
            </a:r>
            <a:r>
              <a:rPr lang="ru-RU" sz="2400" dirty="0" smtClean="0"/>
              <a:t>обеспечивающая </a:t>
            </a:r>
            <a:r>
              <a:rPr lang="ru-RU" sz="2400" dirty="0" smtClean="0"/>
              <a:t>поддержку региональной системы инклюзивного профессионального образования инвалидов</a:t>
            </a:r>
            <a:endParaRPr lang="ru-RU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71480"/>
            <a:ext cx="8572560" cy="714380"/>
          </a:xfrm>
        </p:spPr>
        <p:txBody>
          <a:bodyPr>
            <a:normAutofit fontScale="90000"/>
          </a:bodyPr>
          <a:lstStyle/>
          <a:p>
            <a:r>
              <a:rPr lang="ru-RU" sz="2800" b="1" dirty="0" smtClean="0"/>
              <a:t>Организации среднего профессионального образования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42910" y="1428736"/>
            <a:ext cx="7929618" cy="514353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2000" dirty="0" smtClean="0"/>
              <a:t>2017 г. - </a:t>
            </a:r>
            <a:r>
              <a:rPr lang="ru-RU" sz="2000" dirty="0" err="1" smtClean="0"/>
              <a:t>Новочеркасский</a:t>
            </a:r>
            <a:r>
              <a:rPr lang="ru-RU" sz="2000" dirty="0" smtClean="0"/>
              <a:t> колледж промышленных технологий и управления стал базовой профессиональной образовательной организацией, обеспечивающей поддержку региональной системы инклюзивного профессионального образования инвалидов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b="1" dirty="0" smtClean="0"/>
              <a:t>анализ профессиональных предпочтений </a:t>
            </a:r>
            <a:r>
              <a:rPr lang="ru-RU" sz="2000" dirty="0" smtClean="0"/>
              <a:t>инвалидов и лиц с ограниченными возможностями здоровья, </a:t>
            </a:r>
            <a:endParaRPr lang="ru-RU" sz="2000" dirty="0" smtClean="0"/>
          </a:p>
          <a:p>
            <a:r>
              <a:rPr lang="ru-RU" sz="2000" b="1" dirty="0" smtClean="0"/>
              <a:t>консультативная </a:t>
            </a:r>
            <a:r>
              <a:rPr lang="ru-RU" sz="2000" b="1" dirty="0" smtClean="0"/>
              <a:t>помощь по вопросам получения профессионального образования</a:t>
            </a:r>
            <a:r>
              <a:rPr lang="ru-RU" sz="2000" dirty="0" smtClean="0"/>
              <a:t>, </a:t>
            </a:r>
            <a:endParaRPr lang="ru-RU" sz="2000" dirty="0" smtClean="0"/>
          </a:p>
          <a:p>
            <a:r>
              <a:rPr lang="ru-RU" sz="2000" b="1" dirty="0" smtClean="0"/>
              <a:t>взаимодействие </a:t>
            </a:r>
            <a:r>
              <a:rPr lang="ru-RU" sz="2000" b="1" dirty="0" smtClean="0"/>
              <a:t>со специальным школами</a:t>
            </a:r>
            <a:r>
              <a:rPr lang="ru-RU" sz="2000" dirty="0" smtClean="0"/>
              <a:t> в вопросах </a:t>
            </a:r>
            <a:r>
              <a:rPr lang="ru-RU" sz="2000" dirty="0" err="1" smtClean="0"/>
              <a:t>предпрофессионального</a:t>
            </a:r>
            <a:r>
              <a:rPr lang="ru-RU" sz="2000" dirty="0" smtClean="0"/>
              <a:t> образования и профориентации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     </a:t>
            </a:r>
          </a:p>
          <a:p>
            <a:pPr>
              <a:buNone/>
            </a:pPr>
            <a:r>
              <a:rPr lang="ru-RU" sz="2000" b="1" dirty="0" smtClean="0"/>
              <a:t> </a:t>
            </a:r>
            <a:r>
              <a:rPr lang="ru-RU" sz="2000" b="1" dirty="0" smtClean="0"/>
              <a:t>     </a:t>
            </a:r>
            <a:r>
              <a:rPr lang="ru-RU" sz="2000" b="1" dirty="0" smtClean="0"/>
              <a:t>Создание </a:t>
            </a:r>
            <a:r>
              <a:rPr lang="ru-RU" sz="2000" b="1" dirty="0" smtClean="0"/>
              <a:t>условий для развития конкурса профессионального мастерства «</a:t>
            </a:r>
            <a:r>
              <a:rPr lang="ru-RU" sz="2000" b="1" dirty="0" err="1" smtClean="0"/>
              <a:t>Абилимпикс</a:t>
            </a:r>
            <a:r>
              <a:rPr lang="ru-RU" sz="2000" b="1" dirty="0" smtClean="0"/>
              <a:t>» </a:t>
            </a:r>
            <a:r>
              <a:rPr lang="ru-RU" sz="2000" dirty="0" smtClean="0"/>
              <a:t>в Ростовской области</a:t>
            </a:r>
          </a:p>
          <a:p>
            <a:endParaRPr lang="ru-RU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Autofit/>
          </a:bodyPr>
          <a:lstStyle/>
          <a:p>
            <a:r>
              <a:rPr lang="ru-RU" sz="2800" b="1" dirty="0" err="1" smtClean="0"/>
              <a:t>Предпрофессиональная</a:t>
            </a:r>
            <a:r>
              <a:rPr lang="ru-RU" sz="2800" b="1" dirty="0" smtClean="0"/>
              <a:t> подготовка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0006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    1</a:t>
            </a:r>
            <a:r>
              <a:rPr lang="ru-RU" dirty="0" smtClean="0"/>
              <a:t>. </a:t>
            </a:r>
            <a:r>
              <a:rPr lang="ru-RU" b="1" dirty="0" smtClean="0"/>
              <a:t>Сбор информации по трудоустройству</a:t>
            </a:r>
            <a:r>
              <a:rPr lang="ru-RU" dirty="0" smtClean="0"/>
              <a:t> выпускников из числа инвалидов и лиц с ограниченными возможностями здоровья профессиональных образовательных организаций Ростовской </a:t>
            </a:r>
            <a:r>
              <a:rPr lang="ru-RU" dirty="0" smtClean="0"/>
              <a:t>области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2</a:t>
            </a:r>
            <a:r>
              <a:rPr lang="ru-RU" dirty="0" smtClean="0"/>
              <a:t>. </a:t>
            </a:r>
            <a:r>
              <a:rPr lang="ru-RU" b="1" dirty="0" smtClean="0"/>
              <a:t>Развитие механизмов социального партнерства при организации содействия трудоустройству</a:t>
            </a:r>
            <a:r>
              <a:rPr lang="ru-RU" dirty="0" smtClean="0"/>
              <a:t> выпускников с инвалидностью и ограниченными возможностями </a:t>
            </a:r>
            <a:r>
              <a:rPr lang="ru-RU" dirty="0" smtClean="0"/>
              <a:t>здоровья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3</a:t>
            </a:r>
            <a:r>
              <a:rPr lang="ru-RU" dirty="0" smtClean="0"/>
              <a:t>. </a:t>
            </a:r>
            <a:r>
              <a:rPr lang="ru-RU" b="1" dirty="0" smtClean="0"/>
              <a:t>Создание системы взаимодействия</a:t>
            </a:r>
            <a:r>
              <a:rPr lang="ru-RU" dirty="0" smtClean="0"/>
              <a:t> по вопросам трудоустройства выпускников с ограниченными возможностями здоровья и инвалидностью с привлечением </a:t>
            </a:r>
            <a:r>
              <a:rPr lang="ru-RU" b="1" dirty="0" smtClean="0"/>
              <a:t>центра занятости населения, общественных организаций инвалидов, союзов работодателей, гражданского общества</a:t>
            </a:r>
            <a:endParaRPr lang="ru-RU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/>
              <a:t>Предпрофессиональная</a:t>
            </a:r>
            <a:r>
              <a:rPr lang="ru-RU" sz="3200" b="1" dirty="0" smtClean="0"/>
              <a:t> подготовка </a:t>
            </a:r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в </a:t>
            </a:r>
            <a:r>
              <a:rPr lang="ru-RU" sz="3200" b="1" dirty="0" smtClean="0"/>
              <a:t>организациях высшего образования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500174"/>
            <a:ext cx="8229600" cy="4714908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sz="2000" b="1" dirty="0" smtClean="0"/>
              <a:t>Донской государственный технический университет </a:t>
            </a:r>
            <a:r>
              <a:rPr lang="ru-RU" sz="2000" dirty="0" smtClean="0"/>
              <a:t>(опорный многопрофильный вуз Ростовской области) – базовая площадка </a:t>
            </a:r>
          </a:p>
          <a:p>
            <a:pPr>
              <a:buNone/>
            </a:pPr>
            <a:r>
              <a:rPr lang="ru-RU" sz="2000" b="1" dirty="0" smtClean="0"/>
              <a:t>детского технопарка «</a:t>
            </a:r>
            <a:r>
              <a:rPr lang="ru-RU" sz="2000" b="1" dirty="0" err="1" smtClean="0"/>
              <a:t>Кванториум</a:t>
            </a:r>
            <a:r>
              <a:rPr lang="ru-RU" sz="2000" b="1" dirty="0" smtClean="0"/>
              <a:t>»</a:t>
            </a:r>
          </a:p>
          <a:p>
            <a:pPr>
              <a:buNone/>
            </a:pPr>
            <a:r>
              <a:rPr lang="ru-RU" sz="2000" dirty="0" smtClean="0"/>
              <a:t>Технопарк реализует 6 направлений: 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IT-квантум</a:t>
            </a:r>
            <a:r>
              <a:rPr lang="ru-RU" sz="2000" dirty="0" smtClean="0"/>
              <a:t>», 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Аэроквантум</a:t>
            </a:r>
            <a:r>
              <a:rPr lang="ru-RU" sz="2000" dirty="0" smtClean="0"/>
              <a:t>», 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Робоквантум</a:t>
            </a:r>
            <a:r>
              <a:rPr lang="ru-RU" sz="2000" dirty="0" smtClean="0"/>
              <a:t>», </a:t>
            </a:r>
          </a:p>
          <a:p>
            <a:r>
              <a:rPr lang="ru-RU" sz="2000" dirty="0" smtClean="0"/>
              <a:t>«Промышленный дизайн», 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Энерджиквантум</a:t>
            </a:r>
            <a:r>
              <a:rPr lang="ru-RU" sz="2000" dirty="0" smtClean="0"/>
              <a:t>», </a:t>
            </a:r>
          </a:p>
          <a:p>
            <a:r>
              <a:rPr lang="ru-RU" sz="2000" dirty="0" smtClean="0"/>
              <a:t>«</a:t>
            </a:r>
            <a:r>
              <a:rPr lang="ru-RU" sz="2000" dirty="0" err="1" smtClean="0"/>
              <a:t>Биоквантум</a:t>
            </a:r>
            <a:r>
              <a:rPr lang="ru-RU" sz="2000" dirty="0" smtClean="0"/>
              <a:t>»,</a:t>
            </a:r>
          </a:p>
          <a:p>
            <a:pPr>
              <a:buNone/>
            </a:pPr>
            <a:r>
              <a:rPr lang="ru-RU" sz="2000" dirty="0" smtClean="0"/>
              <a:t>Включает также: </a:t>
            </a:r>
          </a:p>
          <a:p>
            <a:pPr>
              <a:buNone/>
            </a:pPr>
            <a:r>
              <a:rPr lang="ru-RU" sz="2000" dirty="0" err="1" smtClean="0"/>
              <a:t>Хайтек</a:t>
            </a:r>
            <a:r>
              <a:rPr lang="ru-RU" sz="2000" dirty="0" smtClean="0"/>
              <a:t> – производственное помещение общего пользования; </a:t>
            </a:r>
          </a:p>
          <a:p>
            <a:pPr>
              <a:buNone/>
            </a:pPr>
            <a:r>
              <a:rPr lang="ru-RU" sz="2000" dirty="0" smtClean="0"/>
              <a:t>лекторий; </a:t>
            </a:r>
          </a:p>
          <a:p>
            <a:pPr>
              <a:buNone/>
            </a:pPr>
            <a:r>
              <a:rPr lang="ru-RU" sz="2000" dirty="0" smtClean="0"/>
              <a:t>кинотеатр с возможностью демонстрации изображения в 3D; </a:t>
            </a:r>
          </a:p>
          <a:p>
            <a:pPr>
              <a:buNone/>
            </a:pPr>
            <a:r>
              <a:rPr lang="ru-RU" sz="2000" dirty="0" smtClean="0"/>
              <a:t>шахматная зона для отдыха 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3600" b="1" dirty="0" smtClean="0"/>
              <a:t>Региональный комплекс для одаренных детей и молодежи на базе ДГТУ</a:t>
            </a:r>
            <a:r>
              <a:rPr lang="ru-RU" sz="2400" b="1" dirty="0" smtClean="0"/>
              <a:t/>
            </a:r>
            <a:br>
              <a:rPr lang="ru-RU" sz="2400" b="1" dirty="0" smtClean="0"/>
            </a:br>
            <a:r>
              <a:rPr lang="ru-RU" sz="2400" b="1" dirty="0" smtClean="0"/>
              <a:t>(с 2017 года)</a:t>
            </a:r>
            <a:endParaRPr lang="ru-RU" sz="24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2000" u="sng" dirty="0" smtClean="0"/>
              <a:t>Проекты регионального комплекса:</a:t>
            </a:r>
            <a:endParaRPr lang="ru-RU" sz="2000" b="1" dirty="0" smtClean="0"/>
          </a:p>
          <a:p>
            <a:pPr>
              <a:buNone/>
            </a:pPr>
            <a:r>
              <a:rPr lang="ru-RU" sz="2000" b="1" dirty="0" smtClean="0"/>
              <a:t>Детский университет</a:t>
            </a:r>
            <a:endParaRPr lang="ru-RU" sz="2000" dirty="0" smtClean="0"/>
          </a:p>
          <a:p>
            <a:pPr>
              <a:buNone/>
            </a:pPr>
            <a:r>
              <a:rPr lang="ru-RU" sz="2000" b="1" dirty="0" smtClean="0"/>
              <a:t>Академия абитуриента</a:t>
            </a: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Реализация программ профильного обучения, включая классы инклюзивного образования</a:t>
            </a:r>
          </a:p>
          <a:p>
            <a:pPr>
              <a:buNone/>
            </a:pPr>
            <a:r>
              <a:rPr lang="ru-RU" sz="2000" b="1" dirty="0" smtClean="0"/>
              <a:t>Центр развития одаренных детей «</a:t>
            </a:r>
            <a:r>
              <a:rPr lang="ru-RU" sz="2000" b="1" dirty="0" err="1" smtClean="0"/>
              <a:t>МаксиУМ</a:t>
            </a:r>
            <a:r>
              <a:rPr lang="ru-RU" sz="2000" b="1" dirty="0" smtClean="0"/>
              <a:t>»</a:t>
            </a:r>
            <a:r>
              <a:rPr lang="ru-RU" sz="2000" dirty="0" smtClean="0"/>
              <a:t> </a:t>
            </a:r>
          </a:p>
          <a:p>
            <a:pPr>
              <a:buNone/>
            </a:pPr>
            <a:r>
              <a:rPr lang="ru-RU" sz="2000" b="1" dirty="0" smtClean="0"/>
              <a:t>Родительский университет</a:t>
            </a:r>
          </a:p>
          <a:p>
            <a:pPr>
              <a:buNone/>
            </a:pPr>
            <a:endParaRPr lang="ru-RU" sz="2000" b="1" dirty="0" smtClean="0"/>
          </a:p>
          <a:p>
            <a:pPr>
              <a:buNone/>
            </a:pPr>
            <a:r>
              <a:rPr lang="ru-RU" sz="2000" dirty="0" smtClean="0"/>
              <a:t>С 2019 г. на базе ДГТУ организована деятельность </a:t>
            </a:r>
            <a:r>
              <a:rPr lang="ru-RU" sz="2000" b="1" dirty="0" smtClean="0"/>
              <a:t>регионального центра выявления и поддержки одаренных детей «Ступени успеха» </a:t>
            </a:r>
            <a:r>
              <a:rPr lang="ru-RU" sz="2000" dirty="0" smtClean="0"/>
              <a:t>(проект Сочинской школы «Сириус»)</a:t>
            </a:r>
            <a:endParaRPr lang="ru-RU" sz="2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Основа системы образования детей с ОВЗ и инвалидностью в Ростовской области</a:t>
            </a:r>
            <a:endParaRPr lang="ru-RU" sz="3200" b="1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2000240"/>
          <a:ext cx="8229600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/>
              <a:t>Предпрофессиональная</a:t>
            </a:r>
            <a:r>
              <a:rPr lang="ru-RU" sz="3200" b="1" dirty="0" smtClean="0"/>
              <a:t> подготовка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2919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b="1" dirty="0" smtClean="0"/>
              <a:t>      Проблемы</a:t>
            </a:r>
            <a:r>
              <a:rPr lang="ru-RU" b="1" dirty="0" smtClean="0"/>
              <a:t>, требующие решения</a:t>
            </a:r>
            <a:r>
              <a:rPr lang="ru-RU" b="1" dirty="0" smtClean="0"/>
              <a:t>:</a:t>
            </a:r>
          </a:p>
          <a:p>
            <a:pPr>
              <a:buNone/>
            </a:pPr>
            <a:endParaRPr lang="ru-RU" dirty="0" smtClean="0"/>
          </a:p>
          <a:p>
            <a:r>
              <a:rPr lang="ru-RU" dirty="0" smtClean="0"/>
              <a:t>Создание и ведение </a:t>
            </a:r>
            <a:r>
              <a:rPr lang="ru-RU" b="1" dirty="0" smtClean="0"/>
              <a:t>информационной базы программ инклюзивного профессионального образования</a:t>
            </a:r>
            <a:r>
              <a:rPr lang="ru-RU" dirty="0" smtClean="0"/>
              <a:t>. Полной информации о востребованных профессиях, специальностях и трудоустройстве с учетом нозологий.</a:t>
            </a:r>
          </a:p>
          <a:p>
            <a:r>
              <a:rPr lang="ru-RU" dirty="0" smtClean="0"/>
              <a:t>Разработка и реализация </a:t>
            </a:r>
            <a:r>
              <a:rPr lang="ru-RU" b="1" dirty="0" smtClean="0"/>
              <a:t>программы профессиональной диагностики и </a:t>
            </a:r>
            <a:r>
              <a:rPr lang="ru-RU" b="1" dirty="0" smtClean="0"/>
              <a:t>психолого-педагогического сопровождения</a:t>
            </a:r>
            <a:r>
              <a:rPr lang="ru-RU" dirty="0" smtClean="0"/>
              <a:t>. </a:t>
            </a:r>
            <a:endParaRPr lang="ru-RU" dirty="0" smtClean="0"/>
          </a:p>
          <a:p>
            <a:r>
              <a:rPr lang="ru-RU" dirty="0" smtClean="0"/>
              <a:t>Организация </a:t>
            </a:r>
            <a:r>
              <a:rPr lang="ru-RU" b="1" dirty="0" smtClean="0"/>
              <a:t>профессиональной ориентации</a:t>
            </a:r>
            <a:r>
              <a:rPr lang="ru-RU" dirty="0" smtClean="0"/>
              <a:t>. Оказание дистанционной </a:t>
            </a:r>
            <a:r>
              <a:rPr lang="ru-RU" dirty="0" err="1" smtClean="0"/>
              <a:t>профориентационной</a:t>
            </a:r>
            <a:r>
              <a:rPr lang="ru-RU" dirty="0" smtClean="0"/>
              <a:t> помощи инвалидам и их родителям.</a:t>
            </a:r>
          </a:p>
          <a:p>
            <a:r>
              <a:rPr lang="ru-RU" dirty="0" smtClean="0"/>
              <a:t>Развитие </a:t>
            </a:r>
            <a:r>
              <a:rPr lang="ru-RU" b="1" dirty="0" smtClean="0"/>
              <a:t>сетевого взаимодействия специальных школ в организациями производственной сферы </a:t>
            </a:r>
            <a:r>
              <a:rPr lang="ru-RU" dirty="0" smtClean="0"/>
              <a:t>и профессионального образования в вопросах </a:t>
            </a:r>
            <a:r>
              <a:rPr lang="ru-RU" dirty="0" err="1" smtClean="0"/>
              <a:t>предпрофессиональной</a:t>
            </a:r>
            <a:r>
              <a:rPr lang="ru-RU" dirty="0" smtClean="0"/>
              <a:t> подготовки.</a:t>
            </a:r>
          </a:p>
          <a:p>
            <a:r>
              <a:rPr lang="ru-RU" dirty="0" smtClean="0"/>
              <a:t>Развитие </a:t>
            </a:r>
            <a:r>
              <a:rPr lang="ru-RU" b="1" dirty="0" smtClean="0"/>
              <a:t>волонтерского движения </a:t>
            </a:r>
            <a:r>
              <a:rPr lang="ru-RU" dirty="0" smtClean="0"/>
              <a:t>среди студентов, привлекаемых к работе с инвалидами и лицами с ОВЗ.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ru-RU" u="sng" dirty="0" smtClean="0"/>
              <a:t>открытость системы</a:t>
            </a:r>
            <a:r>
              <a:rPr lang="ru-RU" dirty="0" smtClean="0"/>
              <a:t>, на </a:t>
            </a:r>
            <a:r>
              <a:rPr lang="ru-RU" u="sng" dirty="0" smtClean="0"/>
              <a:t>формирование ее сетевого взаимодействия</a:t>
            </a:r>
            <a:r>
              <a:rPr lang="ru-RU" dirty="0" smtClean="0"/>
              <a:t> с другими системами, институтами и организациями</a:t>
            </a:r>
          </a:p>
          <a:p>
            <a:endParaRPr lang="ru-RU" dirty="0" smtClean="0"/>
          </a:p>
          <a:p>
            <a:r>
              <a:rPr lang="ru-RU" dirty="0" smtClean="0"/>
              <a:t>учреждения образования всех уровней становятся частью инновационной системы, </a:t>
            </a:r>
            <a:r>
              <a:rPr lang="ru-RU" u="sng" dirty="0" smtClean="0"/>
              <a:t>образуют сети и входят в сети управления знаниями</a:t>
            </a:r>
          </a:p>
          <a:p>
            <a:endParaRPr lang="ru-RU" dirty="0" smtClean="0"/>
          </a:p>
          <a:p>
            <a:r>
              <a:rPr lang="ru-RU" u="sng" dirty="0" smtClean="0"/>
              <a:t>открытие образовательной системы другим участникам</a:t>
            </a:r>
            <a:r>
              <a:rPr lang="ru-RU" dirty="0" smtClean="0"/>
              <a:t>: СМИ, </a:t>
            </a:r>
            <a:r>
              <a:rPr lang="ru-RU" i="1" dirty="0" smtClean="0"/>
              <a:t>коммерческим фирмам, индивидуальным репетиторам, научно-исследовательским институтам и общественным орг</a:t>
            </a:r>
            <a:r>
              <a:rPr lang="ru-RU" dirty="0" smtClean="0"/>
              <a:t>анизациям</a:t>
            </a:r>
          </a:p>
          <a:p>
            <a:endParaRPr lang="ru-RU" dirty="0" smtClean="0"/>
          </a:p>
          <a:p>
            <a:r>
              <a:rPr lang="ru-RU" u="sng" dirty="0" smtClean="0"/>
              <a:t>удовлетворенность потребителей как важнейший индикатор успешности и результативности</a:t>
            </a:r>
          </a:p>
          <a:p>
            <a:endParaRPr lang="ru-RU" dirty="0" smtClean="0"/>
          </a:p>
          <a:p>
            <a:r>
              <a:rPr lang="ru-RU" u="sng" dirty="0" smtClean="0"/>
              <a:t>учета интересов трех основных субъектов</a:t>
            </a:r>
            <a:r>
              <a:rPr lang="ru-RU" dirty="0" smtClean="0"/>
              <a:t>: </a:t>
            </a:r>
            <a:r>
              <a:rPr lang="ru-RU" i="1" dirty="0" smtClean="0"/>
              <a:t>учащихся и их семей, профессионального сообщества преподавателей и работодателей</a:t>
            </a:r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pPr algn="ctr"/>
            <a:r>
              <a:rPr lang="ru-RU" sz="2400" dirty="0" smtClean="0"/>
              <a:t>Отличие новой модели организации системы образования </a:t>
            </a:r>
            <a:endParaRPr lang="ru-RU" sz="24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57200" y="857232"/>
            <a:ext cx="8229600" cy="5786478"/>
          </a:xfrm>
        </p:spPr>
        <p:txBody>
          <a:bodyPr>
            <a:normAutofit fontScale="47500" lnSpcReduction="20000"/>
          </a:bodyPr>
          <a:lstStyle/>
          <a:p>
            <a:r>
              <a:rPr lang="ru-RU" b="1" dirty="0" smtClean="0"/>
              <a:t>Взаимодействие</a:t>
            </a:r>
            <a:r>
              <a:rPr lang="ru-RU" dirty="0" smtClean="0"/>
              <a:t> образовательного учреждения </a:t>
            </a:r>
            <a:r>
              <a:rPr lang="ru-RU" b="1" dirty="0" smtClean="0"/>
              <a:t>с учреждениями системы здравоохранения </a:t>
            </a:r>
          </a:p>
          <a:p>
            <a:endParaRPr lang="ru-RU" dirty="0" smtClean="0"/>
          </a:p>
          <a:p>
            <a:r>
              <a:rPr lang="ru-RU" dirty="0" smtClean="0"/>
              <a:t>Связь образовательного учреждения </a:t>
            </a:r>
            <a:r>
              <a:rPr lang="ru-RU" b="1" dirty="0" smtClean="0"/>
              <a:t>с органами социальной защиты населения </a:t>
            </a:r>
            <a:r>
              <a:rPr lang="ru-RU" dirty="0" smtClean="0"/>
              <a:t>должны осуществлять социальные педагоги</a:t>
            </a:r>
          </a:p>
          <a:p>
            <a:endParaRPr lang="ru-RU" dirty="0" smtClean="0"/>
          </a:p>
          <a:p>
            <a:r>
              <a:rPr lang="ru-RU" dirty="0" smtClean="0"/>
              <a:t>Взаимодействие в системе образования предполагает </a:t>
            </a:r>
            <a:r>
              <a:rPr lang="ru-RU" b="1" dirty="0" smtClean="0"/>
              <a:t>организацию непрерывного основного и дополнительного образования </a:t>
            </a:r>
            <a:r>
              <a:rPr lang="ru-RU" dirty="0" smtClean="0"/>
              <a:t>через взаимодействие школы с </a:t>
            </a:r>
            <a:r>
              <a:rPr lang="ru-RU" i="1" dirty="0" smtClean="0"/>
              <a:t>учреждениями дополнительного образования</a:t>
            </a:r>
            <a:r>
              <a:rPr lang="ru-RU" b="1" dirty="0" smtClean="0"/>
              <a:t> </a:t>
            </a:r>
            <a:r>
              <a:rPr lang="ru-RU" dirty="0" smtClean="0"/>
              <a:t>детей и подростков,</a:t>
            </a:r>
          </a:p>
          <a:p>
            <a:endParaRPr lang="ru-RU" dirty="0" smtClean="0"/>
          </a:p>
          <a:p>
            <a:r>
              <a:rPr lang="ru-RU" b="1" dirty="0" smtClean="0"/>
              <a:t>Управление внутренних дел </a:t>
            </a:r>
            <a:r>
              <a:rPr lang="ru-RU" dirty="0" smtClean="0"/>
              <a:t>взаимодействует с образовательными учреждениями через </a:t>
            </a:r>
            <a:r>
              <a:rPr lang="ru-RU" i="1" dirty="0" smtClean="0"/>
              <a:t>отделы профилактики правонарушений</a:t>
            </a:r>
            <a:r>
              <a:rPr lang="ru-RU" dirty="0" smtClean="0"/>
              <a:t>, преступлений несовершеннолетних, территориальные отделы милиции, охранные предприятия.</a:t>
            </a:r>
          </a:p>
          <a:p>
            <a:endParaRPr lang="ru-RU" dirty="0" smtClean="0"/>
          </a:p>
          <a:p>
            <a:r>
              <a:rPr lang="ru-RU" dirty="0" smtClean="0"/>
              <a:t> </a:t>
            </a:r>
            <a:r>
              <a:rPr lang="ru-RU" b="1" dirty="0" smtClean="0"/>
              <a:t>Управление государственной противопожарной службы</a:t>
            </a:r>
          </a:p>
          <a:p>
            <a:endParaRPr lang="ru-RU" u="sng" dirty="0" smtClean="0"/>
          </a:p>
          <a:p>
            <a:r>
              <a:rPr lang="ru-RU" dirty="0" smtClean="0"/>
              <a:t> Совместная деятельность школы </a:t>
            </a:r>
            <a:r>
              <a:rPr lang="ru-RU" b="1" dirty="0" smtClean="0"/>
              <a:t>и государственной инспекции безопасности дорожного движения </a:t>
            </a:r>
          </a:p>
          <a:p>
            <a:endParaRPr lang="ru-RU" dirty="0" smtClean="0"/>
          </a:p>
          <a:p>
            <a:r>
              <a:rPr lang="ru-RU" dirty="0" smtClean="0"/>
              <a:t>Взаимодействие с </a:t>
            </a:r>
            <a:r>
              <a:rPr lang="ru-RU" b="1" dirty="0" smtClean="0"/>
              <a:t>общественными </a:t>
            </a:r>
            <a:r>
              <a:rPr lang="ru-RU" b="1" dirty="0" smtClean="0"/>
              <a:t>организациями</a:t>
            </a:r>
          </a:p>
          <a:p>
            <a:endParaRPr lang="ru-RU" dirty="0" smtClean="0"/>
          </a:p>
          <a:p>
            <a:r>
              <a:rPr lang="ru-RU" dirty="0" smtClean="0"/>
              <a:t>Взаимодействие с организациями </a:t>
            </a:r>
            <a:r>
              <a:rPr lang="ru-RU" b="1" dirty="0" smtClean="0"/>
              <a:t>среднего и высшего профессионального образования</a:t>
            </a:r>
          </a:p>
          <a:p>
            <a:pPr>
              <a:buNone/>
            </a:pPr>
            <a:endParaRPr lang="ru-RU" b="1" dirty="0" smtClean="0"/>
          </a:p>
          <a:p>
            <a:endParaRPr lang="ru-RU" dirty="0" smtClean="0"/>
          </a:p>
          <a:p>
            <a:pPr>
              <a:buNone/>
            </a:pPr>
            <a:r>
              <a:rPr lang="ru-RU" dirty="0" smtClean="0"/>
              <a:t>         </a:t>
            </a:r>
            <a:r>
              <a:rPr lang="ru-RU" b="1" dirty="0" smtClean="0"/>
              <a:t>Образовательное </a:t>
            </a:r>
            <a:r>
              <a:rPr lang="ru-RU" b="1" dirty="0" smtClean="0"/>
              <a:t>учреждение должно взять на себя миссию сплочения государственных структур и общества в целом по воспитанию </a:t>
            </a:r>
            <a:r>
              <a:rPr lang="ru-RU" b="1" dirty="0" smtClean="0"/>
              <a:t>и социализации детей с ОВЗ и инвалидностью</a:t>
            </a:r>
            <a:endParaRPr lang="ru-RU" b="1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b="1" dirty="0" smtClean="0"/>
              <a:t>Межведомственное взаимодействие образовательной организации с социальными партнерами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ru-RU" sz="2800" b="1" dirty="0" smtClean="0"/>
              <a:t>Ресурсные центры в </a:t>
            </a:r>
            <a:r>
              <a:rPr lang="ru-RU" sz="2800" b="1" dirty="0" err="1" smtClean="0"/>
              <a:t>Ро</a:t>
            </a:r>
            <a:r>
              <a:rPr lang="ru-RU" sz="2800" b="1" dirty="0" smtClean="0"/>
              <a:t> 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054617"/>
          </a:xfrm>
        </p:spPr>
        <p:txBody>
          <a:bodyPr>
            <a:normAutofit fontScale="85000" lnSpcReduction="10000"/>
          </a:bodyPr>
          <a:lstStyle/>
          <a:p>
            <a:r>
              <a:rPr lang="ru-RU" sz="2000" b="1" dirty="0" smtClean="0"/>
              <a:t>Ресурсный центр сопровождения инклюзивного образования </a:t>
            </a:r>
            <a:r>
              <a:rPr lang="ru-RU" sz="2000" dirty="0" smtClean="0"/>
              <a:t>(Ростовская специальная школа-интернат №48)</a:t>
            </a:r>
          </a:p>
          <a:p>
            <a:endParaRPr lang="ru-RU" sz="2000" dirty="0" smtClean="0"/>
          </a:p>
          <a:p>
            <a:r>
              <a:rPr lang="ru-RU" sz="2000" b="1" dirty="0" smtClean="0"/>
              <a:t>Региональный ресурсный центр психолого-педагогического сопровождения детей после </a:t>
            </a:r>
            <a:r>
              <a:rPr lang="ru-RU" sz="2000" b="1" dirty="0" err="1" smtClean="0"/>
              <a:t>кохлеарной</a:t>
            </a:r>
            <a:r>
              <a:rPr lang="ru-RU" sz="2000" b="1" dirty="0" smtClean="0"/>
              <a:t> имплантации</a:t>
            </a:r>
            <a:r>
              <a:rPr lang="ru-RU" sz="2000" dirty="0" smtClean="0"/>
              <a:t> (Ростовская специальная школа-интернат №48)</a:t>
            </a:r>
          </a:p>
          <a:p>
            <a:endParaRPr lang="ru-RU" sz="2000" dirty="0" smtClean="0"/>
          </a:p>
          <a:p>
            <a:r>
              <a:rPr lang="ru-RU" sz="2000" b="1" dirty="0" smtClean="0"/>
              <a:t>Региональный ресурсный центр по комплексному сопровождению детей с расстройствами </a:t>
            </a:r>
            <a:r>
              <a:rPr lang="ru-RU" sz="2000" b="1" dirty="0" err="1" smtClean="0"/>
              <a:t>аутистического</a:t>
            </a:r>
            <a:r>
              <a:rPr lang="ru-RU" sz="2000" b="1" dirty="0" smtClean="0"/>
              <a:t> спектра </a:t>
            </a:r>
            <a:r>
              <a:rPr lang="ru-RU" sz="2000" dirty="0" smtClean="0"/>
              <a:t>(Ростовская специальная школа-интернат №42</a:t>
            </a:r>
            <a:r>
              <a:rPr lang="ru-RU" sz="2000" dirty="0" smtClean="0"/>
              <a:t>)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b="1" dirty="0" smtClean="0"/>
              <a:t>Региональный ресурсный центр по сопровождению детей с нарушением опорно-двигательного аппарата </a:t>
            </a:r>
            <a:r>
              <a:rPr lang="ru-RU" sz="2000" dirty="0" smtClean="0"/>
              <a:t>(</a:t>
            </a:r>
            <a:r>
              <a:rPr lang="ru-RU" sz="2000" dirty="0" err="1" smtClean="0"/>
              <a:t>Волгодонская</a:t>
            </a:r>
            <a:r>
              <a:rPr lang="ru-RU" sz="2000" dirty="0" smtClean="0"/>
              <a:t> специальная школа-интернат</a:t>
            </a:r>
            <a:r>
              <a:rPr lang="ru-RU" sz="2000" dirty="0" smtClean="0"/>
              <a:t>)</a:t>
            </a:r>
          </a:p>
          <a:p>
            <a:endParaRPr lang="ru-RU" sz="2000" dirty="0" smtClean="0"/>
          </a:p>
          <a:p>
            <a:r>
              <a:rPr lang="ru-RU" sz="2000" b="1" dirty="0" smtClean="0"/>
              <a:t>Ресурсный </a:t>
            </a:r>
            <a:r>
              <a:rPr lang="ru-RU" sz="2000" b="1" dirty="0" smtClean="0"/>
              <a:t>кабинет по сопровождению слепоглухих </a:t>
            </a:r>
            <a:r>
              <a:rPr lang="ru-RU" sz="2000" b="1" dirty="0" smtClean="0"/>
              <a:t>детей </a:t>
            </a:r>
            <a:r>
              <a:rPr lang="ru-RU" sz="2000" dirty="0" smtClean="0"/>
              <a:t>(Ростовская специальная школа-интернат №38)</a:t>
            </a:r>
            <a:endParaRPr lang="ru-RU" sz="2000" dirty="0" smtClean="0"/>
          </a:p>
          <a:p>
            <a:endParaRPr lang="ru-RU" sz="2000" dirty="0" smtClean="0"/>
          </a:p>
          <a:p>
            <a:r>
              <a:rPr lang="ru-RU" sz="2000" b="1" dirty="0" smtClean="0"/>
              <a:t>3 Ресурсных центра </a:t>
            </a:r>
            <a:r>
              <a:rPr lang="ru-RU" sz="2000" b="1" dirty="0" smtClean="0"/>
              <a:t>по профессиональной ориентации и профессиональной подготовке детей с ОВЗ и детей-инвалидов</a:t>
            </a:r>
            <a:r>
              <a:rPr lang="ru-RU" sz="2000" dirty="0" smtClean="0"/>
              <a:t>.</a:t>
            </a:r>
          </a:p>
          <a:p>
            <a:endParaRPr lang="ru-RU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Задачи </a:t>
            </a:r>
            <a:r>
              <a:rPr lang="ru-RU" sz="3200" b="1" dirty="0" smtClean="0"/>
              <a:t>Р</a:t>
            </a:r>
            <a:r>
              <a:rPr lang="ru-RU" sz="3200" b="1" dirty="0" smtClean="0"/>
              <a:t>есурсных центров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5614998" cy="4525963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ru-RU" b="1" dirty="0" smtClean="0"/>
              <a:t>сопровождение </a:t>
            </a:r>
            <a:r>
              <a:rPr lang="ru-RU" b="1" dirty="0" smtClean="0"/>
              <a:t>детей соответствующей нозологической группы </a:t>
            </a:r>
            <a:r>
              <a:rPr lang="ru-RU" dirty="0" smtClean="0"/>
              <a:t>в общеобразовательных учреждениях, обучающихся в условиях </a:t>
            </a:r>
            <a:r>
              <a:rPr lang="ru-RU" dirty="0" smtClean="0"/>
              <a:t>инклюзии</a:t>
            </a:r>
          </a:p>
          <a:p>
            <a:pPr algn="just"/>
            <a:endParaRPr lang="ru-RU" dirty="0" smtClean="0"/>
          </a:p>
          <a:p>
            <a:pPr algn="just"/>
            <a:r>
              <a:rPr lang="ru-RU" b="1" dirty="0" smtClean="0"/>
              <a:t>научно-методическая </a:t>
            </a:r>
            <a:r>
              <a:rPr lang="ru-RU" b="1" dirty="0" smtClean="0"/>
              <a:t>и </a:t>
            </a:r>
            <a:r>
              <a:rPr lang="ru-RU" b="1" dirty="0" smtClean="0"/>
              <a:t>консультативная поддержка </a:t>
            </a:r>
            <a:r>
              <a:rPr lang="ru-RU" dirty="0" smtClean="0"/>
              <a:t>образовательных учреждений, реализующих инклюзивное обучение детей с </a:t>
            </a:r>
            <a:r>
              <a:rPr lang="ru-RU" dirty="0" smtClean="0"/>
              <a:t>ОВЗ</a:t>
            </a:r>
          </a:p>
          <a:p>
            <a:pPr algn="just">
              <a:buNone/>
            </a:pPr>
            <a:r>
              <a:rPr lang="ru-RU" b="1" dirty="0" smtClean="0"/>
              <a:t> </a:t>
            </a:r>
            <a:endParaRPr lang="ru-RU" dirty="0" smtClean="0"/>
          </a:p>
          <a:p>
            <a:pPr algn="just"/>
            <a:r>
              <a:rPr lang="ru-RU" b="1" dirty="0" smtClean="0"/>
              <a:t>информационно-психологическое сопровождение семьи, </a:t>
            </a:r>
            <a:r>
              <a:rPr lang="ru-RU" dirty="0" smtClean="0"/>
              <a:t>воспитывающей ребёнка с ограниченными возможностями </a:t>
            </a:r>
            <a:r>
              <a:rPr lang="ru-RU" dirty="0" smtClean="0"/>
              <a:t>здоровья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smtClean="0"/>
              <a:t>Система образования детей с ОВЗ и инвалидностью в Ростовской области</a:t>
            </a:r>
            <a:endParaRPr lang="ru-RU" sz="32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285984" y="1857364"/>
            <a:ext cx="6400816" cy="4268799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sz="3000" b="1" dirty="0" smtClean="0"/>
              <a:t>    </a:t>
            </a:r>
            <a:r>
              <a:rPr lang="ru-RU" sz="2800" b="1" dirty="0" smtClean="0"/>
              <a:t>в общеобразовательных </a:t>
            </a:r>
            <a:r>
              <a:rPr lang="ru-RU" sz="2800" b="1" dirty="0" smtClean="0"/>
              <a:t>организациях</a:t>
            </a:r>
            <a:r>
              <a:rPr lang="ru-RU" sz="2800" dirty="0" smtClean="0"/>
              <a:t>, реализующих инклюзивное образование </a:t>
            </a:r>
            <a:r>
              <a:rPr lang="ru-RU" sz="2800" dirty="0" smtClean="0"/>
              <a:t>обучается </a:t>
            </a:r>
            <a:r>
              <a:rPr lang="ru-RU" sz="2800" b="1" dirty="0" smtClean="0"/>
              <a:t>6 790 детей с ОВЗ и 4 112 </a:t>
            </a:r>
            <a:r>
              <a:rPr lang="ru-RU" sz="2800" b="1" dirty="0" smtClean="0"/>
              <a:t>детей-инвалидов</a:t>
            </a:r>
            <a:endParaRPr lang="ru-RU" sz="2800" dirty="0" smtClean="0"/>
          </a:p>
          <a:p>
            <a:pPr algn="just">
              <a:buNone/>
            </a:pPr>
            <a:endParaRPr lang="ru-RU" sz="2800" dirty="0" smtClean="0"/>
          </a:p>
          <a:p>
            <a:pPr algn="just">
              <a:buNone/>
            </a:pPr>
            <a:r>
              <a:rPr lang="ru-RU" sz="2800" dirty="0" smtClean="0"/>
              <a:t> </a:t>
            </a:r>
            <a:r>
              <a:rPr lang="ru-RU" sz="2800" dirty="0" smtClean="0"/>
              <a:t>   в </a:t>
            </a:r>
            <a:r>
              <a:rPr lang="ru-RU" sz="2800" b="1" dirty="0" smtClean="0"/>
              <a:t>142 специальных классах</a:t>
            </a:r>
            <a:r>
              <a:rPr lang="ru-RU" sz="2800" dirty="0" smtClean="0"/>
              <a:t>, реализующих </a:t>
            </a:r>
            <a:r>
              <a:rPr lang="ru-RU" sz="2800" dirty="0" smtClean="0"/>
              <a:t>адаптированные основные образовательные </a:t>
            </a:r>
            <a:r>
              <a:rPr lang="ru-RU" sz="2800" dirty="0" smtClean="0"/>
              <a:t>программы, обучается </a:t>
            </a:r>
            <a:r>
              <a:rPr lang="ru-RU" sz="2800" b="1" dirty="0" smtClean="0"/>
              <a:t>1535 детей с ОВЗ, из них 187 детей с </a:t>
            </a:r>
            <a:r>
              <a:rPr lang="ru-RU" sz="2800" b="1" dirty="0" smtClean="0"/>
              <a:t>инвалидностью</a:t>
            </a:r>
            <a:endParaRPr lang="ru-RU" sz="2800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200" b="1" dirty="0" err="1" smtClean="0"/>
              <a:t>Психолого-медико-педагогическое</a:t>
            </a:r>
            <a:r>
              <a:rPr lang="ru-RU" sz="3200" b="1" dirty="0" smtClean="0"/>
              <a:t> сопровождение</a:t>
            </a:r>
            <a:endParaRPr lang="ru-RU" sz="32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428736"/>
          <a:ext cx="8229600" cy="500066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dirty="0" smtClean="0"/>
              <a:t>Центр лечебной педагогики «Свеча»</a:t>
            </a: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785918" y="1500174"/>
            <a:ext cx="6900882" cy="5000660"/>
          </a:xfrm>
        </p:spPr>
        <p:txBody>
          <a:bodyPr>
            <a:normAutofit fontScale="55000" lnSpcReduction="20000"/>
          </a:bodyPr>
          <a:lstStyle/>
          <a:p>
            <a:pPr lvl="0">
              <a:buNone/>
            </a:pPr>
            <a:r>
              <a:rPr lang="ru-RU" dirty="0" smtClean="0"/>
              <a:t>      Подготовительная </a:t>
            </a:r>
            <a:r>
              <a:rPr lang="ru-RU" dirty="0" smtClean="0"/>
              <a:t>группа к школе – возраст 6-8 лет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Группа </a:t>
            </a:r>
            <a:r>
              <a:rPr lang="ru-RU" dirty="0" smtClean="0"/>
              <a:t>среднего школьного возраста – возраст 13-15 лет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Группы </a:t>
            </a:r>
            <a:r>
              <a:rPr lang="ru-RU" dirty="0" smtClean="0"/>
              <a:t>работают по адаптированной образовательной программе российских </a:t>
            </a:r>
            <a:r>
              <a:rPr lang="ru-RU" dirty="0" err="1" smtClean="0"/>
              <a:t>вальдорфских</a:t>
            </a:r>
            <a:r>
              <a:rPr lang="ru-RU" dirty="0" smtClean="0"/>
              <a:t> школ (авторская программа по лечебной педагогике Р. Штайнера): художественное движение (лечебная эвритмия), музыкальная терапия, художественная терапия (</a:t>
            </a:r>
            <a:r>
              <a:rPr lang="ru-RU" dirty="0" err="1" smtClean="0"/>
              <a:t>арт-терапия</a:t>
            </a:r>
            <a:r>
              <a:rPr lang="ru-RU" dirty="0" smtClean="0"/>
              <a:t>), физическая культура и </a:t>
            </a:r>
            <a:r>
              <a:rPr lang="ru-RU" dirty="0" err="1" smtClean="0"/>
              <a:t>ботмеровская</a:t>
            </a:r>
            <a:r>
              <a:rPr lang="ru-RU" dirty="0" smtClean="0"/>
              <a:t> гимнастика, логопедическая коррекция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Мастерская </a:t>
            </a:r>
            <a:r>
              <a:rPr lang="ru-RU" dirty="0" smtClean="0"/>
              <a:t>по дереву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      «</a:t>
            </a:r>
            <a:r>
              <a:rPr lang="ru-RU" dirty="0" smtClean="0"/>
              <a:t>Театр Дождя» - педагогический театр-инклюзия, в актёрскую труппу которого входят воспитанники </a:t>
            </a:r>
            <a:r>
              <a:rPr lang="ru-RU" dirty="0" smtClean="0"/>
              <a:t>центра</a:t>
            </a:r>
            <a:endParaRPr lang="ru-RU" dirty="0" smtClean="0"/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       Летний </a:t>
            </a:r>
            <a:r>
              <a:rPr lang="ru-RU" dirty="0" smtClean="0"/>
              <a:t>выездной лагерь (без родителей)</a:t>
            </a:r>
            <a:endParaRPr lang="ru-RU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74638"/>
            <a:ext cx="8715436" cy="2011354"/>
          </a:xfrm>
        </p:spPr>
        <p:txBody>
          <a:bodyPr>
            <a:noAutofit/>
          </a:bodyPr>
          <a:lstStyle/>
          <a:p>
            <a:r>
              <a:rPr lang="ru-RU" sz="2800" b="1" dirty="0" smtClean="0"/>
              <a:t/>
            </a:r>
            <a:br>
              <a:rPr lang="ru-RU" sz="2800" b="1" dirty="0" smtClean="0"/>
            </a:br>
            <a:r>
              <a:rPr lang="ru-RU" sz="2800" b="1" dirty="0" smtClean="0"/>
              <a:t>АНО «Центр помощи семьям детей с ограниченными возможностями здоровья «Содействие»</a:t>
            </a:r>
            <a:br>
              <a:rPr lang="ru-RU" sz="2800" b="1" dirty="0" smtClean="0"/>
            </a:br>
            <a:endParaRPr lang="ru-RU" sz="2800" b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214554"/>
            <a:ext cx="5686436" cy="4071966"/>
          </a:xfrm>
        </p:spPr>
        <p:txBody>
          <a:bodyPr>
            <a:normAutofit fontScale="77500" lnSpcReduction="20000"/>
          </a:bodyPr>
          <a:lstStyle/>
          <a:p>
            <a:pPr lvl="0">
              <a:buNone/>
            </a:pPr>
            <a:r>
              <a:rPr lang="ru-RU" dirty="0" smtClean="0"/>
              <a:t>Группы раннего развития (от 1 года)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Группы кратковременного пребывания (для детей 4-6, 6-9 лет)</a:t>
            </a:r>
          </a:p>
          <a:p>
            <a:pPr lvl="0">
              <a:buNone/>
            </a:pPr>
            <a:endParaRPr lang="ru-RU" dirty="0" smtClean="0"/>
          </a:p>
          <a:p>
            <a:pPr lvl="0">
              <a:buNone/>
            </a:pPr>
            <a:r>
              <a:rPr lang="ru-RU" dirty="0" smtClean="0"/>
              <a:t>Субботний подростковый клуб</a:t>
            </a:r>
          </a:p>
          <a:p>
            <a:pPr lvl="0">
              <a:buNone/>
            </a:pPr>
            <a:r>
              <a:rPr lang="ru-RU" dirty="0" smtClean="0"/>
              <a:t>Родительский клуб</a:t>
            </a:r>
          </a:p>
          <a:p>
            <a:pPr lvl="0"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Летний интегративный лагерь (на морском побережье)</a:t>
            </a: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71480"/>
            <a:ext cx="8229600" cy="928694"/>
          </a:xfrm>
        </p:spPr>
        <p:txBody>
          <a:bodyPr>
            <a:normAutofit fontScale="90000"/>
          </a:bodyPr>
          <a:lstStyle/>
          <a:p>
            <a:r>
              <a:rPr lang="ru-RU" sz="3100" b="1" dirty="0" smtClean="0"/>
              <a:t>Общественные </a:t>
            </a:r>
            <a:r>
              <a:rPr lang="ru-RU" sz="3100" b="1" dirty="0" smtClean="0"/>
              <a:t>организации, </a:t>
            </a:r>
            <a:r>
              <a:rPr lang="ru-RU" sz="3100" b="1" dirty="0" smtClean="0"/>
              <a:t>оказывающие помощь детям и подросткам с </a:t>
            </a:r>
            <a:r>
              <a:rPr lang="ru-RU" sz="3100" b="1" dirty="0" smtClean="0"/>
              <a:t>ОВЗ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i="1" dirty="0" smtClean="0"/>
              <a:t>Ростовская общественная организация помощи детям с аутизмом и синдромом Дауна </a:t>
            </a:r>
            <a:r>
              <a:rPr lang="ru-RU" sz="1800" b="1" i="1" dirty="0" smtClean="0"/>
              <a:t>«ОСОБЫЕ ДЕТИ»:</a:t>
            </a:r>
          </a:p>
          <a:p>
            <a:pPr>
              <a:buNone/>
            </a:pPr>
            <a:endParaRPr lang="ru-RU" sz="1800" b="1" i="1" dirty="0" smtClean="0"/>
          </a:p>
          <a:p>
            <a:pPr lvl="0"/>
            <a:r>
              <a:rPr lang="ru-RU" sz="1800" dirty="0" smtClean="0"/>
              <a:t>Группы кратковременного пребывания для детей с ОВЗ (Группа раннего развития (мама-ребенок) - 3-4 года; Адаптивная группа - 5-6 лет; Дошколята – психологическая подготовка к обучению в школе - 7-8лет).</a:t>
            </a:r>
          </a:p>
          <a:p>
            <a:pPr lvl="0"/>
            <a:r>
              <a:rPr lang="ru-RU" sz="1800" dirty="0" smtClean="0"/>
              <a:t>Адаптивная физкультура</a:t>
            </a:r>
          </a:p>
          <a:p>
            <a:pPr lvl="0"/>
            <a:r>
              <a:rPr lang="ru-RU" sz="1800" dirty="0" smtClean="0"/>
              <a:t>Программа ОСБН (обучение социально-бытовым навыкам)</a:t>
            </a:r>
          </a:p>
          <a:p>
            <a:pPr>
              <a:buNone/>
            </a:pPr>
            <a:endParaRPr lang="ru-RU" sz="18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1800" i="1" dirty="0" smtClean="0"/>
              <a:t>Ростовская региональная общественная организация семей воспитывающих детей-инвалидов и детей-сирот </a:t>
            </a:r>
            <a:r>
              <a:rPr lang="ru-RU" sz="1800" b="1" i="1" dirty="0" smtClean="0"/>
              <a:t>«ВЕТЕР ПЕРЕМЕН»</a:t>
            </a:r>
          </a:p>
          <a:p>
            <a:pPr>
              <a:buNone/>
            </a:pPr>
            <a:endParaRPr lang="ru-RU" sz="1800" b="1" i="1" dirty="0" smtClean="0"/>
          </a:p>
          <a:p>
            <a:pPr lvl="0"/>
            <a:r>
              <a:rPr lang="ru-RU" sz="1800" dirty="0" smtClean="0"/>
              <a:t>Театральная деятельность</a:t>
            </a:r>
          </a:p>
          <a:p>
            <a:pPr lvl="0"/>
            <a:r>
              <a:rPr lang="ru-RU" sz="1800" dirty="0" smtClean="0"/>
              <a:t>Экскурсии, праздники</a:t>
            </a:r>
          </a:p>
          <a:p>
            <a:r>
              <a:rPr lang="ru-RU" sz="1800" dirty="0" smtClean="0"/>
              <a:t>Летние городские площадки и выездные лагеря</a:t>
            </a:r>
            <a:endParaRPr lang="ru-RU" sz="1800" b="1" i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510</TotalTime>
  <Words>1599</Words>
  <Application>Microsoft Office PowerPoint</Application>
  <PresentationFormat>Экран (4:3)</PresentationFormat>
  <Paragraphs>198</Paragraphs>
  <Slides>22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3" baseType="lpstr">
      <vt:lpstr>Тема Office</vt:lpstr>
      <vt:lpstr>Модель межведомственного комплексного сопровождения детей с ограниченными возможностями здоровья и семей, их воспитывающих в Ростовской области</vt:lpstr>
      <vt:lpstr>Основа системы образования детей с ОВЗ и инвалидностью в Ростовской области</vt:lpstr>
      <vt:lpstr>Ресурсные центры в Ро </vt:lpstr>
      <vt:lpstr>Задачи Ресурсных центров</vt:lpstr>
      <vt:lpstr>Система образования детей с ОВЗ и инвалидностью в Ростовской области</vt:lpstr>
      <vt:lpstr>Психолого-медико-педагогическое сопровождение</vt:lpstr>
      <vt:lpstr>Центр лечебной педагогики «Свеча»</vt:lpstr>
      <vt:lpstr> АНО «Центр помощи семьям детей с ограниченными возможностями здоровья «Содействие» </vt:lpstr>
      <vt:lpstr>Общественные организации, оказывающие помощь детям и подросткам с ОВЗ </vt:lpstr>
      <vt:lpstr>АНО профессиональной помощи детям с трудностями в обучении и социализации  «ИНОЕ ДЕТСТВО»</vt:lpstr>
      <vt:lpstr>Социальные партнёры  </vt:lpstr>
      <vt:lpstr>Модели ранней помощи в Ро</vt:lpstr>
      <vt:lpstr>Приоритетные задачи в развитии ранней помощи в Ро</vt:lpstr>
      <vt:lpstr>Критерии эффективности ранней помощи</vt:lpstr>
      <vt:lpstr>Предпрофессиональная подготовка</vt:lpstr>
      <vt:lpstr>Организации среднего профессионального образования </vt:lpstr>
      <vt:lpstr>Предпрофессиональная подготовка</vt:lpstr>
      <vt:lpstr>Предпрофессиональная подготовка  в организациях высшего образования</vt:lpstr>
      <vt:lpstr>Региональный комплекс для одаренных детей и молодежи на базе ДГТУ (с 2017 года)</vt:lpstr>
      <vt:lpstr>Предпрофессиональная подготовка</vt:lpstr>
      <vt:lpstr>Отличие новой модели организации системы образования </vt:lpstr>
      <vt:lpstr>Межведомственное взаимодействие образовательной организации с социальными партнерами 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Модель межведомственного комплексного сопровождения детей с ограниченными возможностями здоровья и семей, их воспитывающих в Ростовской области</dc:title>
  <dc:creator>Marina</dc:creator>
  <cp:lastModifiedBy>Пользователь Windows</cp:lastModifiedBy>
  <cp:revision>53</cp:revision>
  <dcterms:created xsi:type="dcterms:W3CDTF">2019-10-17T09:42:52Z</dcterms:created>
  <dcterms:modified xsi:type="dcterms:W3CDTF">2019-10-17T22:18:42Z</dcterms:modified>
</cp:coreProperties>
</file>