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35" r:id="rId1"/>
  </p:sldMasterIdLst>
  <p:sldIdLst>
    <p:sldId id="256" r:id="rId2"/>
    <p:sldId id="295" r:id="rId3"/>
    <p:sldId id="297" r:id="rId4"/>
    <p:sldId id="309" r:id="rId5"/>
    <p:sldId id="315" r:id="rId6"/>
    <p:sldId id="318" r:id="rId7"/>
    <p:sldId id="316" r:id="rId8"/>
    <p:sldId id="321" r:id="rId9"/>
    <p:sldId id="313" r:id="rId10"/>
    <p:sldId id="323" r:id="rId11"/>
    <p:sldId id="324" r:id="rId12"/>
    <p:sldId id="305" r:id="rId13"/>
  </p:sldIdLst>
  <p:sldSz cx="12192000" cy="6858000"/>
  <p:notesSz cx="6807200" cy="99393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8000"/>
    <a:srgbClr val="FF9900"/>
    <a:srgbClr val="0033CC"/>
    <a:srgbClr val="00CC00"/>
    <a:srgbClr val="6600CC"/>
    <a:srgbClr val="F1B51F"/>
    <a:srgbClr val="531C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70" autoAdjust="0"/>
    <p:restoredTop sz="94622" autoAdjust="0"/>
  </p:normalViewPr>
  <p:slideViewPr>
    <p:cSldViewPr snapToGrid="0" snapToObjects="1">
      <p:cViewPr>
        <p:scale>
          <a:sx n="66" d="100"/>
          <a:sy n="66" d="100"/>
        </p:scale>
        <p:origin x="-1878" y="-11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31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FD8BB-EF00-4862-B109-144A2FF65F38}" type="datetimeFigureOut">
              <a:rPr lang="en-US"/>
              <a:pPr>
                <a:defRPr/>
              </a:pPr>
              <a:t>10/17/2019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69925-D7DB-45D2-98E4-B358730EE6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1F22E-0C9B-453C-9397-6D745176A066}" type="datetimeFigureOut">
              <a:rPr lang="en-US"/>
              <a:pPr>
                <a:defRPr/>
              </a:pPr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69081-CF46-4F0D-840B-153062B8B4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9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1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0B103-85B7-410D-8323-DF749D4DF64D}" type="datetimeFigureOut">
              <a:rPr lang="en-US"/>
              <a:pPr>
                <a:defRPr/>
              </a:pPr>
              <a:t>10/17/2019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7A450-983A-4FB2-8EDA-37B7EE1E5F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и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F251E-972F-44B3-A1F7-7DE6B1EAC54A}" type="datetimeFigureOut">
              <a:rPr lang="en-US"/>
              <a:pPr>
                <a:defRPr/>
              </a:pPr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ACA08-ED2A-461D-BC01-87DF711BDA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цита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63792-E7B3-47C9-844E-238F769E3D43}" type="datetimeFigureOut">
              <a:rPr lang="en-US"/>
              <a:pPr>
                <a:defRPr/>
              </a:pPr>
              <a:t>10/17/2019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ABF2D-64D1-4085-B455-F5FA8668DF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E8D8B-6A9C-450F-9F95-DA879916E40B}" type="datetimeFigureOut">
              <a:rPr lang="en-US"/>
              <a:pPr>
                <a:defRPr/>
              </a:pPr>
              <a:t>10/17/2019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206AF-C654-44D2-A10C-7B6469E82E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828DC-01C3-4FA9-88A1-5E44E776B5F7}" type="datetimeFigureOut">
              <a:rPr lang="en-US"/>
              <a:pPr>
                <a:defRPr/>
              </a:pPr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97552-4F98-4BDC-B3E2-213A3A9507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C4D25-CE92-44AC-B274-AB482BEEDC3B}" type="datetimeFigureOut">
              <a:rPr lang="en-US"/>
              <a:pPr>
                <a:defRPr/>
              </a:pPr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686DC-C064-4866-8642-620DE7AD76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60308-8B3A-4884-9667-C0390414A8ED}" type="datetimeFigureOut">
              <a:rPr lang="en-US"/>
              <a:pPr>
                <a:defRPr/>
              </a:pPr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6488C-04DC-413A-8F08-7D31A9076C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4228A-601C-421B-9021-2A59CBD35CDF}" type="datetimeFigureOut">
              <a:rPr lang="en-US"/>
              <a:pPr>
                <a:defRPr/>
              </a:pPr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5B338-B030-417E-8EA1-2B395019EA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8D258-4345-47BD-8A87-8D57A8468C7A}" type="datetimeFigureOut">
              <a:rPr lang="en-US"/>
              <a:pPr>
                <a:defRPr/>
              </a:pPr>
              <a:t>10/17/2019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2FF6F-D758-4B90-ACAD-50E122B638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1F927-728C-4DEF-B0C2-31BBEC65B6F7}" type="datetimeFigureOut">
              <a:rPr lang="en-US"/>
              <a:pPr>
                <a:defRPr/>
              </a:pPr>
              <a:t>10/17/2019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3EDB8-C3DE-439D-845D-DA3367ACE4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4DF71-0DD3-4EE8-804A-D509A9545331}" type="datetimeFigureOut">
              <a:rPr lang="en-US"/>
              <a:pPr>
                <a:defRPr/>
              </a:pPr>
              <a:t>10/17/2019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C480E-1ED7-4420-8949-CBE08274E5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DB6E7-9C0E-45C7-B694-460D387BFBFD}" type="datetimeFigureOut">
              <a:rPr lang="en-US"/>
              <a:pPr>
                <a:defRPr/>
              </a:pPr>
              <a:t>10/17/2019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C9CEF-2078-4126-81B1-A4B728BE78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D747D-A18D-465F-8071-73CDF7ADA6F8}" type="datetimeFigureOut">
              <a:rPr lang="en-US"/>
              <a:pPr>
                <a:defRPr/>
              </a:pPr>
              <a:t>10/17/2019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08FD6-94D5-4516-9474-7024B24D0C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Чтобы добавить рисунок, перетащите его на заполнитель или щелкните значок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262B4-B183-48E6-A7F4-327DAA617A16}" type="datetimeFigureOut">
              <a:rPr lang="en-US"/>
              <a:pPr>
                <a:defRPr/>
              </a:pPr>
              <a:t>10/17/2019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36C50-4449-41A4-8123-FDC4882994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56353A-94A3-40C0-B747-A0FDD00AB762}" type="datetimeFigureOut">
              <a:rPr lang="en-US"/>
              <a:pPr>
                <a:defRPr/>
              </a:pPr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3824FA-9B6A-45DD-BE71-1F457173AE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53" r:id="rId11"/>
    <p:sldLayoutId id="2147484048" r:id="rId12"/>
    <p:sldLayoutId id="2147484054" r:id="rId13"/>
    <p:sldLayoutId id="2147484049" r:id="rId14"/>
    <p:sldLayoutId id="2147484050" r:id="rId15"/>
    <p:sldLayoutId id="2147484051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ambria" pitchFamily="1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ambria" pitchFamily="1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ambria" pitchFamily="1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ambr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49299" y="2023584"/>
            <a:ext cx="91186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5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социальной помощи детям раннего возраста </a:t>
            </a:r>
          </a:p>
          <a:p>
            <a:pPr algn="ctr"/>
            <a:r>
              <a:rPr lang="ru-RU" sz="45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основа региональной межведомственной модели</a:t>
            </a:r>
            <a:endParaRPr lang="ru-RU" dirty="0">
              <a:solidFill>
                <a:srgbClr val="FF66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01" y="322632"/>
            <a:ext cx="966699" cy="1104454"/>
          </a:xfrm>
          <a:prstGeom prst="rect">
            <a:avLst/>
          </a:prstGeom>
        </p:spPr>
      </p:pic>
      <p:pic>
        <p:nvPicPr>
          <p:cNvPr id="1026" name="Picture 2" descr="D:\Картинки, грамоты, образцы\логотип201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276" y="152401"/>
            <a:ext cx="110235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8249" y="420914"/>
            <a:ext cx="8698894" cy="826305"/>
          </a:xfrm>
        </p:spPr>
        <p:txBody>
          <a:bodyPr/>
          <a:lstStyle/>
          <a:p>
            <a:pPr algn="ctr"/>
            <a:r>
              <a:rPr lang="ru-RU" sz="30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РАБОТЫ ЗА </a:t>
            </a:r>
            <a:r>
              <a:rPr lang="ru-RU" sz="3000" b="1" cap="small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</a:t>
            </a:r>
            <a:endParaRPr lang="ru-RU" sz="30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3335" y="1483076"/>
            <a:ext cx="9736665" cy="4435124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3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Создана система межведомственного </a:t>
            </a:r>
            <a:r>
              <a:rPr lang="ru-RU" sz="23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3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Разработана </a:t>
            </a:r>
            <a:r>
              <a:rPr lang="ru-RU" sz="23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комплексная программа помощи детям раннего возраста и семьям их </a:t>
            </a:r>
            <a:r>
              <a:rPr lang="ru-RU" sz="23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воспитывающим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3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 </a:t>
            </a:r>
            <a:r>
              <a:rPr lang="ru-RU" sz="23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постоянно актуализируется банк данных  на детей нуждающихся в оказании услуг по ранней </a:t>
            </a:r>
            <a:r>
              <a:rPr lang="ru-RU" sz="23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помощи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3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Налажена </a:t>
            </a:r>
            <a:r>
              <a:rPr lang="ru-RU" sz="23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обучения </a:t>
            </a:r>
            <a:r>
              <a:rPr lang="ru-RU" sz="23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специалистов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3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Обеспечена </a:t>
            </a:r>
            <a:r>
              <a:rPr lang="ru-RU" sz="23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 услуг для детей </a:t>
            </a:r>
            <a:r>
              <a:rPr lang="ru-RU" sz="23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села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3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Создана </a:t>
            </a:r>
            <a:r>
              <a:rPr lang="ru-RU" sz="23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информированности </a:t>
            </a:r>
            <a:r>
              <a:rPr lang="ru-RU" sz="23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3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Улучшена </a:t>
            </a:r>
            <a:r>
              <a:rPr lang="ru-RU" sz="23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МТБ Службы ранней  помощи детям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4544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6307" y="218925"/>
            <a:ext cx="7682893" cy="680962"/>
          </a:xfrm>
        </p:spPr>
        <p:txBody>
          <a:bodyPr/>
          <a:lstStyle/>
          <a:p>
            <a:pPr algn="ctr"/>
            <a:r>
              <a:rPr lang="ru-RU" sz="30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 2019 ГОД</a:t>
            </a:r>
            <a:r>
              <a:rPr lang="ru-RU" sz="3000" b="1" cap="small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5105" y="1088572"/>
            <a:ext cx="9526209" cy="5065485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качественными и эффективными услугами ранней </a:t>
            </a:r>
            <a:r>
              <a:rPr lang="ru-RU" sz="22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помощи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2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преемственности в реализации индивидуальных программ ранней помощи при смене поставщика </a:t>
            </a:r>
            <a:r>
              <a:rPr lang="ru-RU" sz="22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2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перехода ребенка в образовательную </a:t>
            </a:r>
            <a:r>
              <a:rPr lang="ru-RU" sz="22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организацию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</a:t>
            </a:r>
            <a:r>
              <a:rPr lang="ru-RU" sz="2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мониторинга и статистического наблюдения за оказанием услуг ранней помощи детям и их </a:t>
            </a:r>
            <a:r>
              <a:rPr lang="ru-RU" sz="22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семьям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2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доступности услуг для детей </a:t>
            </a:r>
            <a:r>
              <a:rPr lang="ru-RU" sz="22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села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</a:t>
            </a:r>
            <a:r>
              <a:rPr lang="ru-RU" sz="2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методической и информационной поддержки  детям целевой группы и их </a:t>
            </a:r>
            <a:r>
              <a:rPr lang="ru-RU" sz="22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семьям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2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квалификации  специалистов в институте Ранней помощи</a:t>
            </a:r>
          </a:p>
          <a:p>
            <a:endParaRPr lang="ru-RU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087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431396" y="2638160"/>
            <a:ext cx="8313737" cy="955145"/>
          </a:xfrm>
        </p:spPr>
        <p:txBody>
          <a:bodyPr/>
          <a:lstStyle/>
          <a:p>
            <a:pPr marL="0" indent="0" algn="ctr">
              <a:buNone/>
            </a:pPr>
            <a:r>
              <a:rPr lang="ru-RU" sz="55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</a:t>
            </a:r>
            <a:r>
              <a:rPr lang="ru-RU" sz="55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  <a:endParaRPr lang="ru-RU" sz="55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59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97330" y="508000"/>
            <a:ext cx="62833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6600"/>
                </a:solidFill>
                <a:latin typeface="Cambria"/>
                <a:ea typeface="+mj-ea"/>
                <a:cs typeface="+mj-cs"/>
              </a:rPr>
              <a:t>СЛУЖБА РАННЕЙ ПОМОЩИ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52500" y="1752600"/>
            <a:ext cx="85979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ts val="1000"/>
              </a:spcBef>
              <a:buClr>
                <a:srgbClr val="549E39"/>
              </a:buClr>
              <a:buSzPct val="80000"/>
            </a:pPr>
            <a:r>
              <a:rPr lang="ru-RU" sz="22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Междисциплинарная </a:t>
            </a:r>
            <a:r>
              <a:rPr lang="ru-RU" sz="2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структура, предназначенная для оказания помощи детям с особыми потребностями в возрасте от рождения до 3 лет и их семьям, с целью содействия оптимальному развитию ребенка и его адаптации в </a:t>
            </a:r>
            <a:r>
              <a:rPr lang="ru-RU" sz="22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</a:t>
            </a:r>
            <a:endParaRPr lang="ru-RU" dirty="0">
              <a:solidFill>
                <a:srgbClr val="404040"/>
              </a:solidFill>
              <a:latin typeface="Calibri"/>
              <a:cs typeface="+mn-cs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330" y="3810000"/>
            <a:ext cx="4943199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>
          <a:xfrm>
            <a:off x="675141" y="529772"/>
            <a:ext cx="8447087" cy="977900"/>
          </a:xfrm>
        </p:spPr>
        <p:txBody>
          <a:bodyPr>
            <a:normAutofit/>
          </a:bodyPr>
          <a:lstStyle/>
          <a:p>
            <a:pPr algn="ctr"/>
            <a:r>
              <a:rPr lang="ru-RU" sz="35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ЦЕЛИ </a:t>
            </a:r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>
          <a:xfrm>
            <a:off x="540808" y="1516743"/>
            <a:ext cx="9082163" cy="417920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ru-RU" sz="27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itchFamily="18" charset="0"/>
              </a:rPr>
              <a:t>организация </a:t>
            </a:r>
            <a:r>
              <a:rPr lang="ru-RU" sz="27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раннего выявления детей со стойкими нарушениями состояния </a:t>
            </a:r>
            <a:r>
              <a:rPr lang="ru-RU" sz="27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здоровья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</a:pPr>
            <a:endParaRPr lang="ru-RU" sz="27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ru-RU" sz="27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содействие </a:t>
            </a:r>
            <a:r>
              <a:rPr lang="ru-RU" sz="27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их оптимальному развитию, включению в среду сверстников </a:t>
            </a:r>
            <a:endParaRPr lang="ru-RU" sz="27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</a:pPr>
            <a:endParaRPr lang="ru-RU" sz="27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ru-RU" sz="27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27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сопровождения семьи, повышение компетентности </a:t>
            </a:r>
            <a:r>
              <a:rPr lang="ru-RU" sz="27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родителей и законных </a:t>
            </a:r>
            <a:r>
              <a:rPr lang="ru-RU" sz="27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представителей детей в возрасте от 0 до 3 лет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ru-RU" sz="23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3744" y="1287362"/>
            <a:ext cx="9938656" cy="4939268"/>
          </a:xfrm>
        </p:spPr>
        <p:txBody>
          <a:bodyPr/>
          <a:lstStyle/>
          <a:p>
            <a:pPr marL="0" indent="0" algn="just">
              <a:buNone/>
            </a:pPr>
            <a:r>
              <a:rPr lang="ru-RU" altLang="ru-RU" sz="23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Граждане </a:t>
            </a:r>
            <a:r>
              <a:rPr lang="ru-RU" altLang="ru-RU" sz="23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Федерации, проживающие на территории Ленинградской области, либо иностранные граждане, лица без гражданства, постоянно проживающие на территории Ленинградской области: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altLang="ru-RU" sz="23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в возрасте от 0 до 3 лет, не имеющие статуса «ребенок-инвалид», у которых выявлено стойкое нарушение функций организма или заболевания, приводящего к нарушениям функций организма, или выявлена задержка </a:t>
            </a:r>
            <a:r>
              <a:rPr lang="ru-RU" altLang="ru-RU" sz="23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altLang="ru-RU" sz="23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дети-инвалиды </a:t>
            </a:r>
            <a:r>
              <a:rPr lang="ru-RU" altLang="ru-RU" sz="23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возрасте от 0 до 3 </a:t>
            </a:r>
            <a:r>
              <a:rPr lang="ru-RU" altLang="ru-RU" sz="23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altLang="ru-RU" sz="23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</a:t>
            </a:r>
            <a:r>
              <a:rPr lang="ru-RU" altLang="ru-RU" sz="23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(законные представители) </a:t>
            </a:r>
            <a:r>
              <a:rPr lang="ru-RU" altLang="ru-RU" sz="23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этих детей</a:t>
            </a:r>
            <a:endParaRPr lang="ru-RU" sz="23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929735" y="481568"/>
            <a:ext cx="42838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ПОЛУЧАТЕЛИ</a:t>
            </a:r>
            <a:endParaRPr lang="ru-RU" sz="36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003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0631"/>
            <a:ext cx="9685337" cy="73793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FF6600"/>
                </a:solidFill>
              </a:rPr>
              <a:t>МЕЖВЕДОМСТВЕННОЕ ВЗАИМОДЕЙСТВИЕ</a:t>
            </a:r>
            <a:endParaRPr lang="ru-RU" b="1" dirty="0">
              <a:solidFill>
                <a:srgbClr val="FF66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3839" y="978568"/>
            <a:ext cx="3962940" cy="2352561"/>
          </a:xfrm>
          <a:prstGeom prst="roundRect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ЗДРАВООХРАНЕНИЕ</a:t>
            </a:r>
          </a:p>
          <a:p>
            <a:pPr algn="ctr"/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детей целевой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консультативная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955672" y="978568"/>
            <a:ext cx="4407546" cy="2445586"/>
          </a:xfrm>
          <a:prstGeom prst="roundRect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ЗАЩИТА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целевой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консультативная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3840" y="4097923"/>
            <a:ext cx="3962938" cy="2282329"/>
          </a:xfrm>
          <a:prstGeom prst="roundRect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 ОРГАНИЗАЦИИ</a:t>
            </a:r>
          </a:p>
          <a:p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редставление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интересов целевой группы в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ОИВ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онсультативная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955672" y="4105109"/>
            <a:ext cx="4489739" cy="2438400"/>
          </a:xfrm>
          <a:prstGeom prst="roundRect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</a:p>
          <a:p>
            <a:pPr algn="ctr"/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целевой группы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 ПМПК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консультативная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354" y="2708029"/>
            <a:ext cx="2074985" cy="2074985"/>
          </a:xfrm>
          <a:prstGeom prst="rect">
            <a:avLst/>
          </a:prstGeom>
        </p:spPr>
      </p:pic>
      <p:sp>
        <p:nvSpPr>
          <p:cNvPr id="9" name="Двойная стрелка влево/вправо 8"/>
          <p:cNvSpPr/>
          <p:nvPr/>
        </p:nvSpPr>
        <p:spPr>
          <a:xfrm>
            <a:off x="4162489" y="5320716"/>
            <a:ext cx="2694714" cy="299248"/>
          </a:xfrm>
          <a:prstGeom prst="leftRightArrow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войная стрелка влево/вправо 16"/>
          <p:cNvSpPr/>
          <p:nvPr/>
        </p:nvSpPr>
        <p:spPr>
          <a:xfrm>
            <a:off x="4227032" y="1890445"/>
            <a:ext cx="2694714" cy="310916"/>
          </a:xfrm>
          <a:prstGeom prst="leftRightArrow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войная стрелка вверх/вниз 9"/>
          <p:cNvSpPr/>
          <p:nvPr/>
        </p:nvSpPr>
        <p:spPr>
          <a:xfrm>
            <a:off x="9147881" y="3494940"/>
            <a:ext cx="254207" cy="501161"/>
          </a:xfrm>
          <a:prstGeom prst="upDownArrow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526" y="3494940"/>
            <a:ext cx="3048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Двойная стрелка вверх/вниз 19"/>
          <p:cNvSpPr/>
          <p:nvPr/>
        </p:nvSpPr>
        <p:spPr>
          <a:xfrm rot="18101779">
            <a:off x="6608978" y="4438450"/>
            <a:ext cx="254207" cy="501161"/>
          </a:xfrm>
          <a:prstGeom prst="upDownArrow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войная стрелка вверх/вниз 20"/>
          <p:cNvSpPr/>
          <p:nvPr/>
        </p:nvSpPr>
        <p:spPr>
          <a:xfrm rot="18101779">
            <a:off x="4099928" y="3080549"/>
            <a:ext cx="254207" cy="501161"/>
          </a:xfrm>
          <a:prstGeom prst="upDownArrow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войная стрелка вверх/вниз 21"/>
          <p:cNvSpPr/>
          <p:nvPr/>
        </p:nvSpPr>
        <p:spPr>
          <a:xfrm rot="3159324">
            <a:off x="4253727" y="4305206"/>
            <a:ext cx="254207" cy="501161"/>
          </a:xfrm>
          <a:prstGeom prst="upDownArrow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Двойная стрелка вверх/вниз 22"/>
          <p:cNvSpPr/>
          <p:nvPr/>
        </p:nvSpPr>
        <p:spPr>
          <a:xfrm rot="3159324">
            <a:off x="6605303" y="2892321"/>
            <a:ext cx="254207" cy="501161"/>
          </a:xfrm>
          <a:prstGeom prst="upDownArrow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218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8060"/>
            <a:ext cx="10070495" cy="968456"/>
          </a:xfrm>
        </p:spPr>
        <p:txBody>
          <a:bodyPr/>
          <a:lstStyle/>
          <a:p>
            <a:pPr algn="ctr"/>
            <a:r>
              <a:rPr lang="ru-RU" sz="3000" b="1" cap="small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</a:t>
            </a:r>
            <a:br>
              <a:rPr lang="ru-RU" sz="3000" b="1" cap="small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cap="small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МЕЖВЕДОМСТВЕННОГО ВЗАИМОДЕЙСТВИЯ</a:t>
            </a:r>
            <a:endParaRPr lang="ru-RU" sz="3000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0632" y="1087907"/>
            <a:ext cx="10456397" cy="5202397"/>
          </a:xfrm>
        </p:spPr>
        <p:txBody>
          <a:bodyPr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3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системы координации действий по развитию ранней помощи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3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сети поставщиков услуг ранней помощи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3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системы координации действий по развитию ранней помощи, действующих на основе </a:t>
            </a:r>
            <a:r>
              <a:rPr lang="ru-RU" sz="23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стандарта</a:t>
            </a:r>
            <a:endParaRPr lang="ru-RU" sz="23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3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своевременного направления детей с выявленной потенциальной нуждаемостью в ранней помощи к поставщиках услуг ранней помощи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3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учета детей, которым оказываются услуги ранней помощи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3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перехода ребенка в образовательную организацию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3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сбора информации в целях управления системой ранней помощи, включая контроль качества и эффективности оказания услуг ранней помощи детям и их </a:t>
            </a:r>
            <a:r>
              <a:rPr lang="ru-RU" sz="23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семьям</a:t>
            </a:r>
            <a:endParaRPr lang="ru-RU" sz="23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453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811" y="2074161"/>
            <a:ext cx="9973557" cy="3949268"/>
          </a:xfrm>
        </p:spPr>
        <p:txBody>
          <a:bodyPr>
            <a:normAutofit fontScale="90000"/>
          </a:bodyPr>
          <a:lstStyle/>
          <a:p>
            <a:r>
              <a:rPr lang="ru-RU" altLang="ru-RU" sz="2000" dirty="0"/>
              <a:t> </a:t>
            </a:r>
            <a:r>
              <a:rPr lang="ru-RU" altLang="ru-RU" sz="26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altLang="ru-RU" sz="2600" b="1" u="sng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января 2018 </a:t>
            </a:r>
            <a:r>
              <a:rPr lang="ru-RU" altLang="ru-RU" sz="2600" b="1" u="sng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altLang="ru-RU" sz="2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предоставляются </a:t>
            </a:r>
            <a:r>
              <a:rPr lang="ru-RU" altLang="ru-RU" sz="26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ранняя помощь </a:t>
            </a:r>
            <a:r>
              <a:rPr lang="ru-RU" altLang="ru-RU" sz="2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технологии социального обслуживания «Организация и предоставление услуг ранней помощи детям в возрасте от 0 до 3 лет на территории Ленинградской области» </a:t>
            </a:r>
            <a:r>
              <a:rPr lang="ru-RU" altLang="ru-RU" sz="2600" b="1" u="sng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соглашением Комитета по </a:t>
            </a:r>
            <a:r>
              <a:rPr lang="ru-RU" altLang="ru-RU" sz="2600" b="1" u="sng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</a:t>
            </a:r>
            <a:r>
              <a:rPr lang="ru-RU" altLang="ru-RU" sz="2600" b="1" u="sng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защите населения Ленинградской </a:t>
            </a:r>
            <a:r>
              <a:rPr lang="ru-RU" altLang="ru-RU" sz="2600" b="1" u="sng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br>
              <a:rPr lang="ru-RU" altLang="ru-RU" sz="2600" b="1" u="sng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altLang="ru-RU" sz="2600" b="1" u="sng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августа </a:t>
            </a:r>
            <a:r>
              <a:rPr lang="ru-RU" altLang="ru-RU" sz="2600" b="1" u="sng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altLang="ru-RU" sz="2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предоставление услуг ранней </a:t>
            </a:r>
            <a:r>
              <a:rPr lang="ru-RU" altLang="ru-RU" sz="26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помощи </a:t>
            </a:r>
            <a:r>
              <a:rPr lang="ru-RU" altLang="ru-RU" sz="2600" b="1" u="sng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реализации гранта Фонда </a:t>
            </a:r>
            <a:r>
              <a:rPr lang="ru-RU" altLang="ru-RU" sz="2600" b="1" u="sng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 детей, находящихся в трудной жизненной </a:t>
            </a:r>
            <a:r>
              <a:rPr lang="ru-RU" altLang="ru-RU" sz="2600" b="1" u="sng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 </a:t>
            </a:r>
            <a:r>
              <a:rPr lang="ru-RU" altLang="ru-RU" sz="26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(2018 </a:t>
            </a:r>
            <a:r>
              <a:rPr lang="ru-RU" altLang="ru-RU" sz="2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2019 </a:t>
            </a:r>
            <a:r>
              <a:rPr lang="ru-RU" altLang="ru-RU" sz="26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годах)</a:t>
            </a:r>
            <a:br>
              <a:rPr lang="ru-RU" altLang="ru-RU" sz="26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6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3811" y="620486"/>
            <a:ext cx="890076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РАННЕЙ ПОМОЩИ </a:t>
            </a:r>
          </a:p>
          <a:p>
            <a:pPr algn="ctr"/>
            <a:r>
              <a:rPr lang="ru-RU" sz="23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ПРИМЕРЕ ЛОГБУ «</a:t>
            </a:r>
            <a:r>
              <a:rPr lang="ru-RU" sz="23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ТИХВИНСКИЙ  </a:t>
            </a:r>
            <a:r>
              <a:rPr lang="ru-RU" sz="23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КОМПЛЕКСНЫЙ ЦЕНТР СОЦИАЛЬНОГО </a:t>
            </a:r>
            <a:r>
              <a:rPr lang="ru-RU" sz="23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ОБСЛУЖИВАНИЯ </a:t>
            </a:r>
            <a:r>
              <a:rPr lang="ru-RU" sz="23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НАСЕЛЕНИЯ»</a:t>
            </a:r>
            <a:endParaRPr lang="ru-RU" sz="23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506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134" y="165101"/>
            <a:ext cx="10219265" cy="546100"/>
          </a:xfrm>
        </p:spPr>
        <p:txBody>
          <a:bodyPr/>
          <a:lstStyle/>
          <a:p>
            <a:pPr algn="ctr"/>
            <a:r>
              <a:rPr lang="ru-RU" altLang="ru-RU" sz="25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 РАБОТЫ С СЕМЬЕЙ</a:t>
            </a:r>
            <a:endParaRPr lang="ru-RU" sz="25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вал 14"/>
          <p:cNvSpPr/>
          <p:nvPr/>
        </p:nvSpPr>
        <p:spPr>
          <a:xfrm>
            <a:off x="2599687" y="4525257"/>
            <a:ext cx="1564554" cy="97379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200" kern="1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28" y="698501"/>
            <a:ext cx="9673772" cy="5986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051" y="2590765"/>
            <a:ext cx="2196774" cy="2201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9356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03200"/>
            <a:ext cx="9194799" cy="120225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FF6600"/>
                </a:solidFill>
              </a:rPr>
              <a:t>ОХВАТ РАЙОНОВ ПРЕДОСТАВЛЕНИЯ РАННЕЙ ПОМОЩИ</a:t>
            </a:r>
            <a:endParaRPr lang="ru-RU" b="1" dirty="0">
              <a:solidFill>
                <a:srgbClr val="FF66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863" y="1405454"/>
            <a:ext cx="10002837" cy="4957246"/>
          </a:xfrm>
        </p:spPr>
        <p:txBody>
          <a:bodyPr/>
          <a:lstStyle/>
          <a:p>
            <a:pPr marL="0" indent="0">
              <a:buNone/>
            </a:pPr>
            <a:r>
              <a:rPr lang="ru-RU" sz="23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Организованы на базе «Тихвинского КЦСОН»  </a:t>
            </a:r>
            <a:r>
              <a:rPr lang="ru-RU" sz="20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гранта -</a:t>
            </a:r>
            <a:r>
              <a:rPr lang="ru-RU" sz="2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службы </a:t>
            </a:r>
            <a:r>
              <a:rPr lang="ru-RU" sz="2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ранней помощи на </a:t>
            </a:r>
            <a:r>
              <a:rPr lang="ru-RU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базе </a:t>
            </a:r>
            <a:r>
              <a:rPr lang="ru-RU" sz="2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4-х </a:t>
            </a:r>
            <a:r>
              <a:rPr lang="ru-RU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 социальной защиты населения </a:t>
            </a:r>
            <a:r>
              <a:rPr lang="ru-RU" sz="2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области </a:t>
            </a:r>
          </a:p>
          <a:p>
            <a:pPr marL="0" indent="0">
              <a:buNone/>
            </a:pPr>
            <a:r>
              <a:rPr lang="ru-RU" sz="23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Организованы на базе «Тихвинского КЦСОН»  </a:t>
            </a:r>
            <a:r>
              <a:rPr lang="ru-RU" sz="20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гранта </a:t>
            </a:r>
            <a:r>
              <a:rPr lang="ru-RU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0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служб </a:t>
            </a:r>
            <a:r>
              <a:rPr lang="ru-RU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ранней помощи на базе </a:t>
            </a:r>
            <a:r>
              <a:rPr lang="ru-RU" sz="2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8-х </a:t>
            </a:r>
            <a:r>
              <a:rPr lang="ru-RU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 социальной защиты населения Ленинградской области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 субсидии Комитета </a:t>
            </a:r>
            <a:r>
              <a:rPr lang="ru-RU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социальной защите населения Ленинградской области – </a:t>
            </a:r>
            <a:r>
              <a:rPr lang="ru-RU" sz="20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служб</a:t>
            </a:r>
            <a:r>
              <a:rPr lang="ru-RU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ранней помощи на базе 6-х учреждений социальной защиты населения Ленинградской области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3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году </a:t>
            </a:r>
            <a:r>
              <a:rPr lang="ru-RU" sz="2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каждом районе откроется служба ранней помощи</a:t>
            </a:r>
          </a:p>
          <a:p>
            <a:pPr marL="0" indent="0">
              <a:buNone/>
            </a:pPr>
            <a:endParaRPr lang="ru-RU" sz="20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95288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ambria-Calibri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2113</TotalTime>
  <Words>532</Words>
  <Application>Microsoft Office PowerPoint</Application>
  <PresentationFormat>Произвольный</PresentationFormat>
  <Paragraphs>72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Презентация PowerPoint</vt:lpstr>
      <vt:lpstr>Презентация PowerPoint</vt:lpstr>
      <vt:lpstr>ОСНОВНЫЕ ЦЕЛИ </vt:lpstr>
      <vt:lpstr>Презентация PowerPoint</vt:lpstr>
      <vt:lpstr>МЕЖВЕДОМСТВЕННОЕ ВЗАИМОДЕЙСТВИЕ</vt:lpstr>
      <vt:lpstr>ОСНОВНЫЕ ЗАДАЧИ  МЕЖВЕДОМСТВЕННОГО ВЗАИМОДЕЙСТВИЯ</vt:lpstr>
      <vt:lpstr> С января 2018 года предоставляются ранняя помощь в рамках технологии социального обслуживания «Организация и предоставление услуг ранней помощи детям в возрасте от 0 до 3 лет на территории Ленинградской области» в соответствии с соглашением Комитета по социальной защите населения Ленинградской области  С августа 2018 года предоставление услуг ранней помощи при реализации гранта Фонда поддержки детей, находящихся в трудной жизненной ситуации (2018 – 2019 годах)  </vt:lpstr>
      <vt:lpstr>СХЕМА  РАБОТЫ С СЕМЬЕЙ</vt:lpstr>
      <vt:lpstr>ОХВАТ РАЙОНОВ ПРЕДОСТАВЛЕНИЯ РАННЕЙ ПОМОЩИ</vt:lpstr>
      <vt:lpstr>ИТОГИ РАБОТЫ ЗА 2018 ГОД</vt:lpstr>
      <vt:lpstr>ЗАДАЧИ НА 2019 ГОД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Силина Екатерина Николаевна</cp:lastModifiedBy>
  <cp:revision>225</cp:revision>
  <cp:lastPrinted>2019-10-17T14:02:59Z</cp:lastPrinted>
  <dcterms:created xsi:type="dcterms:W3CDTF">2017-12-09T15:04:43Z</dcterms:created>
  <dcterms:modified xsi:type="dcterms:W3CDTF">2019-10-17T14:24:42Z</dcterms:modified>
</cp:coreProperties>
</file>