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9" r:id="rId3"/>
    <p:sldId id="259" r:id="rId4"/>
    <p:sldId id="260" r:id="rId5"/>
    <p:sldId id="256" r:id="rId6"/>
    <p:sldId id="278" r:id="rId7"/>
    <p:sldId id="266" r:id="rId8"/>
    <p:sldId id="267" r:id="rId9"/>
    <p:sldId id="268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95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85" autoAdjust="0"/>
    <p:restoredTop sz="91474" autoAdjust="0"/>
  </p:normalViewPr>
  <p:slideViewPr>
    <p:cSldViewPr snapToGrid="0" showGuides="1">
      <p:cViewPr varScale="1">
        <p:scale>
          <a:sx n="54" d="100"/>
          <a:sy n="54" d="100"/>
        </p:scale>
        <p:origin x="-114" y="-10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0588D-0D3E-48D5-BCC5-D0C9E448A033}" type="datetimeFigureOut">
              <a:rPr lang="ru-RU" smtClean="0"/>
              <a:t>18.10.2019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38A32-7464-4CAC-8F5E-754C40B9DB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5780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0588D-0D3E-48D5-BCC5-D0C9E448A033}" type="datetimeFigureOut">
              <a:rPr lang="ru-RU" smtClean="0"/>
              <a:t>18.10.2019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38A32-7464-4CAC-8F5E-754C40B9DB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0256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0588D-0D3E-48D5-BCC5-D0C9E448A033}" type="datetimeFigureOut">
              <a:rPr lang="ru-RU" smtClean="0"/>
              <a:t>18.10.2019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38A32-7464-4CAC-8F5E-754C40B9DB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451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0588D-0D3E-48D5-BCC5-D0C9E448A033}" type="datetimeFigureOut">
              <a:rPr lang="ru-RU" smtClean="0"/>
              <a:t>18.10.2019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38A32-7464-4CAC-8F5E-754C40B9DB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5365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0588D-0D3E-48D5-BCC5-D0C9E448A033}" type="datetimeFigureOut">
              <a:rPr lang="ru-RU" smtClean="0"/>
              <a:t>18.10.2019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38A32-7464-4CAC-8F5E-754C40B9DB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685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0588D-0D3E-48D5-BCC5-D0C9E448A033}" type="datetimeFigureOut">
              <a:rPr lang="ru-RU" smtClean="0"/>
              <a:t>18.10.2019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38A32-7464-4CAC-8F5E-754C40B9DB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4409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0588D-0D3E-48D5-BCC5-D0C9E448A033}" type="datetimeFigureOut">
              <a:rPr lang="ru-RU" smtClean="0"/>
              <a:t>18.10.2019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38A32-7464-4CAC-8F5E-754C40B9DB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8437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0588D-0D3E-48D5-BCC5-D0C9E448A033}" type="datetimeFigureOut">
              <a:rPr lang="ru-RU" smtClean="0"/>
              <a:t>18.10.2019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38A32-7464-4CAC-8F5E-754C40B9DB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091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0588D-0D3E-48D5-BCC5-D0C9E448A033}" type="datetimeFigureOut">
              <a:rPr lang="ru-RU" smtClean="0"/>
              <a:t>18.10.2019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38A32-7464-4CAC-8F5E-754C40B9DB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420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0588D-0D3E-48D5-BCC5-D0C9E448A033}" type="datetimeFigureOut">
              <a:rPr lang="ru-RU" smtClean="0"/>
              <a:t>18.10.2019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38A32-7464-4CAC-8F5E-754C40B9DB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8006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0588D-0D3E-48D5-BCC5-D0C9E448A033}" type="datetimeFigureOut">
              <a:rPr lang="ru-RU" smtClean="0"/>
              <a:t>18.10.2019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38A32-7464-4CAC-8F5E-754C40B9DB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9742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0588D-0D3E-48D5-BCC5-D0C9E448A033}" type="datetimeFigureOut">
              <a:rPr lang="ru-RU" smtClean="0"/>
              <a:t>18.10.2019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238A32-7464-4CAC-8F5E-754C40B9DB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7102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-171450" y="5104166"/>
            <a:ext cx="12534900" cy="2134834"/>
          </a:xfrm>
          <a:prstGeom prst="rect">
            <a:avLst/>
          </a:prstGeom>
          <a:solidFill>
            <a:srgbClr val="E1952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2416" y="1984248"/>
            <a:ext cx="10817352" cy="2880360"/>
          </a:xfrm>
        </p:spPr>
        <p:txBody>
          <a:bodyPr>
            <a:noAutofit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Региональная межведомственная модель комплексного сопровождения детей дошкольного и школьного возраста с признаками отклонений в развитии и семей, их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воспитывающих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096000" y="5418919"/>
            <a:ext cx="5033818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/>
              <a:t>Кобрина</a:t>
            </a:r>
            <a:r>
              <a:rPr lang="ru-RU" sz="2800" dirty="0"/>
              <a:t> </a:t>
            </a:r>
            <a:r>
              <a:rPr lang="ru-RU" sz="2800" dirty="0" smtClean="0"/>
              <a:t> Лариса  Михайловна</a:t>
            </a:r>
          </a:p>
          <a:p>
            <a:r>
              <a:rPr lang="ru-RU" sz="2000" dirty="0"/>
              <a:t>Профессор, доктор педагогических </a:t>
            </a:r>
            <a:r>
              <a:rPr lang="ru-RU" sz="2000" dirty="0" smtClean="0"/>
              <a:t>наук</a:t>
            </a:r>
          </a:p>
          <a:p>
            <a:r>
              <a:rPr lang="ru-RU" sz="2000" dirty="0"/>
              <a:t>Проректор по научной работе</a:t>
            </a:r>
            <a:r>
              <a:rPr lang="ru-RU" sz="2000" dirty="0" smtClean="0"/>
              <a:t> </a:t>
            </a: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-171450" y="-203200"/>
            <a:ext cx="12534900" cy="1803400"/>
          </a:xfrm>
          <a:prstGeom prst="rect">
            <a:avLst/>
          </a:prstGeom>
          <a:solidFill>
            <a:srgbClr val="E1952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74" name="Picture 2" descr="F:\Яндекс.Диск\графические работы\Лого ЛГУ\белый лев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4550" y="235166"/>
            <a:ext cx="4119622" cy="1129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583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C:\Users\Bibl\Downloads\СПИННЕР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3193142" y="428378"/>
            <a:ext cx="5805716" cy="6001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Группа 4"/>
          <p:cNvGrpSpPr/>
          <p:nvPr/>
        </p:nvGrpSpPr>
        <p:grpSpPr>
          <a:xfrm flipV="1">
            <a:off x="319314" y="553407"/>
            <a:ext cx="7595782" cy="1999288"/>
            <a:chOff x="-2914650" y="4472843"/>
            <a:chExt cx="7985620" cy="784957"/>
          </a:xfrm>
        </p:grpSpPr>
        <p:cxnSp>
          <p:nvCxnSpPr>
            <p:cNvPr id="6" name="Прямая соединительная линия 5"/>
            <p:cNvCxnSpPr/>
            <p:nvPr/>
          </p:nvCxnSpPr>
          <p:spPr>
            <a:xfrm flipH="1">
              <a:off x="3562352" y="4535670"/>
              <a:ext cx="1356722" cy="72212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Овал 6"/>
            <p:cNvSpPr/>
            <p:nvPr/>
          </p:nvSpPr>
          <p:spPr>
            <a:xfrm>
              <a:off x="4767178" y="4472843"/>
              <a:ext cx="303792" cy="125654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8" name="Прямая соединительная линия 7"/>
            <p:cNvCxnSpPr/>
            <p:nvPr/>
          </p:nvCxnSpPr>
          <p:spPr>
            <a:xfrm flipH="1">
              <a:off x="-2914650" y="5257800"/>
              <a:ext cx="647700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319313" y="98155"/>
            <a:ext cx="80748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ОБРАЗОВАНИЕ И ЗДРАВООХРАНЕНИЕ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9314" y="877824"/>
            <a:ext cx="5776686" cy="529913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Выявление </a:t>
            </a:r>
            <a:r>
              <a:rPr lang="ru-RU" dirty="0"/>
              <a:t>различных отклонений в психическом развитии детей дошкольного возраста 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Повышение </a:t>
            </a:r>
            <a:r>
              <a:rPr lang="ru-RU" dirty="0"/>
              <a:t>квалификации воспитателей детских дошкольных образовательных организаций в области психического развития ребенка  дошкольного возраста; 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 </a:t>
            </a:r>
            <a:r>
              <a:rPr lang="ru-RU" dirty="0"/>
              <a:t>области психолого- педагогической диагностики нарушений психического развития ребенка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9313" y="113697"/>
            <a:ext cx="3210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ОБРАЗОВАНИЕ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Объект 2"/>
          <p:cNvSpPr txBox="1">
            <a:spLocks/>
          </p:cNvSpPr>
          <p:nvPr/>
        </p:nvSpPr>
        <p:spPr>
          <a:xfrm>
            <a:off x="319313" y="779428"/>
            <a:ext cx="5776686" cy="52991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/>
              <a:t>просветительская деятельность с родителями в области в области психического развития ребенка  дошкольного возраста;  в области психолого- педагогической диагностики нарушений психического развития ребенка </a:t>
            </a:r>
          </a:p>
        </p:txBody>
      </p:sp>
      <p:sp>
        <p:nvSpPr>
          <p:cNvPr id="16" name="Прямоугольник 15"/>
          <p:cNvSpPr/>
          <p:nvPr/>
        </p:nvSpPr>
        <p:spPr>
          <a:xfrm rot="10800000" flipH="1" flipV="1">
            <a:off x="319313" y="863611"/>
            <a:ext cx="502344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Сопровождение</a:t>
            </a:r>
          </a:p>
          <a:p>
            <a:r>
              <a:rPr lang="ru-RU" sz="2800" dirty="0" smtClean="0"/>
              <a:t> </a:t>
            </a:r>
            <a:r>
              <a:rPr lang="ru-RU" sz="2800" dirty="0"/>
              <a:t>(психолого- педагогическая, коррекционная </a:t>
            </a:r>
            <a:r>
              <a:rPr lang="ru-RU" sz="2800" dirty="0" smtClean="0"/>
              <a:t> работа</a:t>
            </a:r>
            <a:r>
              <a:rPr lang="ru-RU" sz="2800" dirty="0"/>
              <a:t>) по типу нарушения</a:t>
            </a:r>
          </a:p>
        </p:txBody>
      </p:sp>
      <p:sp>
        <p:nvSpPr>
          <p:cNvPr id="17" name="Прямоугольник 16"/>
          <p:cNvSpPr/>
          <p:nvPr/>
        </p:nvSpPr>
        <p:spPr>
          <a:xfrm rot="10800000" flipH="1" flipV="1">
            <a:off x="319313" y="824872"/>
            <a:ext cx="543751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профилактика нарушения здоровья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21333" y="802340"/>
            <a:ext cx="577466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dirty="0" err="1">
                <a:solidFill>
                  <a:prstClr val="black"/>
                </a:solidFill>
              </a:rPr>
              <a:t>скрининговое</a:t>
            </a:r>
            <a:r>
              <a:rPr lang="ru-RU" sz="2800" dirty="0">
                <a:solidFill>
                  <a:prstClr val="black"/>
                </a:solidFill>
              </a:rPr>
              <a:t> комплексное межведомственное  обследование в три года и в семь лет (перед поступлением в школу). Единая карта сопровождения </a:t>
            </a:r>
          </a:p>
        </p:txBody>
      </p:sp>
    </p:spTree>
    <p:extLst>
      <p:ext uri="{BB962C8B-B14F-4D97-AF65-F5344CB8AC3E}">
        <p14:creationId xmlns:p14="http://schemas.microsoft.com/office/powerpoint/2010/main" val="2343092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7200000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96532E-6 L 0.29401 -1.96532E-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70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8000000">
                                      <p:cBhvr>
                                        <p:cTn id="4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500"/>
                            </p:stCondLst>
                            <p:childTnLst>
                              <p:par>
                                <p:cTn id="4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0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500"/>
                            </p:stCondLst>
                            <p:childTnLst>
                              <p:par>
                                <p:cTn id="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5200000">
                                      <p:cBhvr>
                                        <p:cTn id="7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3000"/>
                            </p:stCondLst>
                            <p:childTnLst>
                              <p:par>
                                <p:cTn id="7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3500"/>
                            </p:stCondLst>
                            <p:childTnLst>
                              <p:par>
                                <p:cTn id="81" presetID="10" presetClass="entr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40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8000000">
                                      <p:cBhvr>
                                        <p:cTn id="10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500"/>
                            </p:stCondLst>
                            <p:childTnLst>
                              <p:par>
                                <p:cTn id="10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000"/>
                            </p:stCondLst>
                            <p:childTnLst>
                              <p:par>
                                <p:cTn id="107" presetID="10" presetClass="entr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3500"/>
                            </p:stCondLst>
                            <p:childTnLst>
                              <p:par>
                                <p:cTn id="1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0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500"/>
                            </p:stCondLst>
                            <p:childTnLst>
                              <p:par>
                                <p:cTn id="13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5200000">
                                      <p:cBhvr>
                                        <p:cTn id="13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500"/>
                            </p:stCondLst>
                            <p:childTnLst>
                              <p:par>
                                <p:cTn id="1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3000"/>
                            </p:stCondLst>
                            <p:childTnLst>
                              <p:par>
                                <p:cTn id="140" presetID="10" presetClass="entr" presetSubtype="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3500"/>
                            </p:stCondLst>
                            <p:childTnLst>
                              <p:par>
                                <p:cTn id="1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9" grpId="2"/>
      <p:bldP spid="9" grpId="3"/>
      <p:bldP spid="9" grpId="4"/>
      <p:bldP spid="9" grpId="5"/>
      <p:bldP spid="3" grpId="0" uiExpand="1" build="p"/>
      <p:bldP spid="3" grpId="1" uiExpand="1" build="p"/>
      <p:bldP spid="12" grpId="0"/>
      <p:bldP spid="12" grpId="1"/>
      <p:bldP spid="12" grpId="2"/>
      <p:bldP spid="12" grpId="3"/>
      <p:bldP spid="12" grpId="4"/>
      <p:bldP spid="13" grpId="0" build="p"/>
      <p:bldP spid="13" grpId="1" build="p"/>
      <p:bldP spid="16" grpId="0" build="allAtOnce"/>
      <p:bldP spid="17" grpId="0"/>
      <p:bldP spid="10" grpId="0"/>
      <p:bldP spid="10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1560" y="1984248"/>
            <a:ext cx="10799064" cy="2880360"/>
          </a:xfrm>
        </p:spPr>
        <p:txBody>
          <a:bodyPr>
            <a:noAutofit/>
          </a:bodyPr>
          <a:lstStyle/>
          <a:p>
            <a:pPr lvl="0"/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Комплексное сопровождение детей  школьного возраста с признаками отклонений в развитии и семей, их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воспитывающих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Picture 2" descr="F:\Яндекс.Диск\графические работы\Лого ЛГУ\паттерн син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07076"/>
            <a:ext cx="12192000" cy="1150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F:\Яндекс.Диск\графические работы\Лого ЛГУ\паттерн син.gif"/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150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09736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9313" y="902081"/>
            <a:ext cx="5776686" cy="435133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Выявление </a:t>
            </a:r>
            <a:r>
              <a:rPr lang="ru-RU" dirty="0"/>
              <a:t>различных отклонений в психическом, физическом, личностном, социальном развитии школьников (определение групп риска) </a:t>
            </a:r>
          </a:p>
        </p:txBody>
      </p:sp>
      <p:pic>
        <p:nvPicPr>
          <p:cNvPr id="9" name="Picture 4" descr="C:\Users\Bibl\Downloads\СПИННЕР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3193142" y="428378"/>
            <a:ext cx="5805716" cy="6001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Группа 4"/>
          <p:cNvGrpSpPr/>
          <p:nvPr/>
        </p:nvGrpSpPr>
        <p:grpSpPr>
          <a:xfrm flipV="1">
            <a:off x="319314" y="553407"/>
            <a:ext cx="7595782" cy="1999288"/>
            <a:chOff x="-2914650" y="4472843"/>
            <a:chExt cx="7985620" cy="784957"/>
          </a:xfrm>
        </p:grpSpPr>
        <p:cxnSp>
          <p:nvCxnSpPr>
            <p:cNvPr id="6" name="Прямая соединительная линия 5"/>
            <p:cNvCxnSpPr/>
            <p:nvPr/>
          </p:nvCxnSpPr>
          <p:spPr>
            <a:xfrm flipH="1">
              <a:off x="3562352" y="4535670"/>
              <a:ext cx="1356722" cy="72212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Овал 6"/>
            <p:cNvSpPr/>
            <p:nvPr/>
          </p:nvSpPr>
          <p:spPr>
            <a:xfrm>
              <a:off x="4767178" y="4472843"/>
              <a:ext cx="303792" cy="125654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8" name="Прямая соединительная линия 7"/>
            <p:cNvCxnSpPr/>
            <p:nvPr/>
          </p:nvCxnSpPr>
          <p:spPr>
            <a:xfrm flipH="1">
              <a:off x="-2914650" y="5257800"/>
              <a:ext cx="647700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319313" y="98155"/>
            <a:ext cx="80748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ОБРАЗОВАНИЕ И ЗДРАВООХРАНЕНИЕ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10162" y="1281482"/>
            <a:ext cx="5887347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/>
              <a:t>Повышение </a:t>
            </a:r>
            <a:r>
              <a:rPr lang="ru-RU" sz="2800" dirty="0"/>
              <a:t>квалификации  педагогов  образовательных организаций общего образования, сотрудников здравоохранения, социальной защиты  в области психического развития ребенка   школьного возраста;  в области психолого- педагогической диагностики нарушений психического развития  школьника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19313" y="893826"/>
            <a:ext cx="577668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Просветительская </a:t>
            </a:r>
            <a:r>
              <a:rPr lang="ru-RU" sz="2800" dirty="0"/>
              <a:t>деятельность с родителями в области психического развития школьника;  в области психолого- педагогической диагностики нарушений психического развития ребенка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2631" y="77286"/>
            <a:ext cx="25668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ОБРАЗОВАНИЕ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22631" y="893826"/>
            <a:ext cx="577336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научно- методическое сопровождение образовательного процесса 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322631" y="82601"/>
            <a:ext cx="28471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ЗДРАВООХРАНЕНИЕ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19313" y="893826"/>
            <a:ext cx="577668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профилактическая работа по предупреждению различных отклонений в развитии детей.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19312" y="86972"/>
            <a:ext cx="80748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СОЦИАЛЬНАЯ ЗАЩИТА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19312" y="893826"/>
            <a:ext cx="57766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социальное сопровождение семьи </a:t>
            </a:r>
          </a:p>
        </p:txBody>
      </p:sp>
    </p:spTree>
    <p:extLst>
      <p:ext uri="{BB962C8B-B14F-4D97-AF65-F5344CB8AC3E}">
        <p14:creationId xmlns:p14="http://schemas.microsoft.com/office/powerpoint/2010/main" val="1680361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7200000">
                                      <p:cBhvr>
                                        <p:cTn id="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96532E-6 L 0.29401 -1.96532E-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70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8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9396 0 L -2.42251E-7 0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704" y="0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1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3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54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6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42251E-7 0 L 0.292 0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500"/>
                            </p:stCondLst>
                            <p:childTnLst>
                              <p:par>
                                <p:cTn id="5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000"/>
                            </p:stCondLst>
                            <p:childTnLst>
                              <p:par>
                                <p:cTn id="63" presetID="10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5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8000000">
                                      <p:cBhvr>
                                        <p:cTn id="8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500"/>
                            </p:stCondLst>
                            <p:childTnLst>
                              <p:par>
                                <p:cTn id="8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3000"/>
                            </p:stCondLst>
                            <p:childTnLst>
                              <p:par>
                                <p:cTn id="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3500"/>
                            </p:stCondLst>
                            <p:childTnLst>
                              <p:par>
                                <p:cTn id="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7200000">
                                      <p:cBhvr>
                                        <p:cTn id="10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3500"/>
                            </p:stCondLst>
                            <p:childTnLst>
                              <p:par>
                                <p:cTn id="1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500"/>
                            </p:stCondLst>
                            <p:childTnLst>
                              <p:par>
                                <p:cTn id="13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7200000">
                                      <p:cBhvr>
                                        <p:cTn id="13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2500"/>
                            </p:stCondLst>
                            <p:childTnLst>
                              <p:par>
                                <p:cTn id="1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3000"/>
                            </p:stCondLst>
                            <p:childTnLst>
                              <p:par>
                                <p:cTn id="1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3500"/>
                            </p:stCondLst>
                            <p:childTnLst>
                              <p:par>
                                <p:cTn id="1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10" grpId="0"/>
      <p:bldP spid="10" grpId="1"/>
      <p:bldP spid="10" grpId="2"/>
      <p:bldP spid="10" grpId="3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2416" y="1295400"/>
            <a:ext cx="10808208" cy="441167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/>
              <a:t>1. наличие в семье инвалида или инвалидов, в том числе ребенка-инвалида или детей-инвалидов, нуждающихся в постоянном постороннем уходе;</a:t>
            </a:r>
          </a:p>
          <a:p>
            <a:pPr marL="0" indent="0">
              <a:buNone/>
            </a:pPr>
            <a:r>
              <a:rPr lang="ru-RU" dirty="0"/>
              <a:t>2. наличие ребенка или детей (в том числе находящихся под опекой, попечительством), испытывающих трудности в социальной адаптации;</a:t>
            </a:r>
          </a:p>
          <a:p>
            <a:pPr marL="0" indent="0">
              <a:buNone/>
            </a:pPr>
            <a:r>
              <a:rPr lang="ru-RU" dirty="0"/>
              <a:t>3. отсутствие возможности обеспечения ухода (в том числе временного) за инвалидом, ребенком, детьми, а также отсутствие попечения над ними;</a:t>
            </a:r>
          </a:p>
          <a:p>
            <a:pPr marL="0" indent="0">
              <a:buNone/>
            </a:pPr>
            <a:r>
              <a:rPr lang="ru-RU" dirty="0"/>
              <a:t>4. наличие внутрисемейного конфликта, в том числе с лицами с наркотической или алкогольной зависимостью, лицами, имеющими пристрастие к азартным играм, лицами, страдающими психическими расстройствами, наличие насилия в семье;</a:t>
            </a:r>
          </a:p>
          <a:p>
            <a:pPr marL="0" indent="0">
              <a:buNone/>
            </a:pPr>
            <a:r>
              <a:rPr lang="ru-RU" dirty="0"/>
              <a:t>5. отсутствие определенного места жительства, в том числе у лица, завершившего пребывание в организации для детей-сирот и детей, оставшихся без попечения родителей;</a:t>
            </a:r>
          </a:p>
          <a:p>
            <a:endParaRPr lang="ru-RU" dirty="0"/>
          </a:p>
        </p:txBody>
      </p:sp>
      <p:pic>
        <p:nvPicPr>
          <p:cNvPr id="4" name="Picture 2" descr="F:\Яндекс.Диск\графические работы\Лого ЛГУ\паттерн син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07076"/>
            <a:ext cx="12192000" cy="1150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F:\Яндекс.Диск\графические работы\Лого ЛГУ\паттерн син.gif"/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150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4457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39368" y="1993392"/>
            <a:ext cx="10811256" cy="2871216"/>
          </a:xfrm>
        </p:spPr>
        <p:txBody>
          <a:bodyPr>
            <a:normAutofit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Комплексное сопровождение службами здравоохранения, социальными службами, обмен информацией через портал, составление "Жизненного маршрута"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Picture 2" descr="F:\Яндекс.Диск\графические работы\Лого ЛГУ\паттерн син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07076"/>
            <a:ext cx="12192000" cy="1150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F:\Яндекс.Диск\графические работы\Лого ЛГУ\паттерн син.gif"/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150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1090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Users\Bibl\Downloads\СПИННЕР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3193142" y="428378"/>
            <a:ext cx="5805716" cy="6001242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Группа 4"/>
          <p:cNvGrpSpPr/>
          <p:nvPr/>
        </p:nvGrpSpPr>
        <p:grpSpPr>
          <a:xfrm flipV="1">
            <a:off x="319314" y="553407"/>
            <a:ext cx="7595782" cy="1999288"/>
            <a:chOff x="-2914650" y="4472843"/>
            <a:chExt cx="7985620" cy="784957"/>
          </a:xfrm>
        </p:grpSpPr>
        <p:cxnSp>
          <p:nvCxnSpPr>
            <p:cNvPr id="6" name="Прямая соединительная линия 5"/>
            <p:cNvCxnSpPr/>
            <p:nvPr/>
          </p:nvCxnSpPr>
          <p:spPr>
            <a:xfrm flipH="1">
              <a:off x="3562352" y="4535670"/>
              <a:ext cx="1356722" cy="72212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Овал 6"/>
            <p:cNvSpPr/>
            <p:nvPr/>
          </p:nvSpPr>
          <p:spPr>
            <a:xfrm>
              <a:off x="4767178" y="4472843"/>
              <a:ext cx="303792" cy="125654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8" name="Прямая соединительная линия 7"/>
            <p:cNvCxnSpPr/>
            <p:nvPr/>
          </p:nvCxnSpPr>
          <p:spPr>
            <a:xfrm flipH="1">
              <a:off x="-2914650" y="5257800"/>
              <a:ext cx="647700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319312" y="86972"/>
            <a:ext cx="80748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ОБРАЗОВАНИЕ И ЗДРАВООХРАНЕНИЕ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9314" y="874649"/>
            <a:ext cx="5776685" cy="5457208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Профориентационная</a:t>
            </a:r>
            <a:r>
              <a:rPr lang="ru-RU" dirty="0"/>
              <a:t> работа в старших классах. Разработка и внедрение дорожной </a:t>
            </a:r>
            <a:r>
              <a:rPr lang="ru-RU" dirty="0" smtClean="0"/>
              <a:t>карты </a:t>
            </a:r>
            <a:r>
              <a:rPr lang="ru-RU" dirty="0"/>
              <a:t>в соответствии с состоянием здоровья ребенка. 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Распределение </a:t>
            </a:r>
            <a:r>
              <a:rPr lang="ru-RU" dirty="0"/>
              <a:t>школьников на группы 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Профориентация </a:t>
            </a:r>
            <a:r>
              <a:rPr lang="ru-RU" dirty="0"/>
              <a:t>-взаимодействие  здравоохранения ( допуск)  </a:t>
            </a:r>
            <a:r>
              <a:rPr lang="ru-RU" dirty="0" smtClean="0"/>
              <a:t>с </a:t>
            </a:r>
            <a:r>
              <a:rPr lang="ru-RU" dirty="0"/>
              <a:t>социальной защитой и </a:t>
            </a:r>
            <a:r>
              <a:rPr lang="ru-RU" dirty="0" err="1"/>
              <a:t>пмпк</a:t>
            </a:r>
            <a:r>
              <a:rPr lang="ru-RU" dirty="0"/>
              <a:t> 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971732" y="2644167"/>
            <a:ext cx="42485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Результат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ДОРОЖНАЯ КАРТА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68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7200000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96532E-6 L 0.29401 -1.96532E-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70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0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9401 -3.01874E-6 L 0 -3.01874E-6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701" y="0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3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3" grpId="0" uiExpand="1" build="p"/>
      <p:bldP spid="3" grpId="1" uiExpand="1" build="p"/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708" y="2780145"/>
            <a:ext cx="10815783" cy="2042601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Внеурочная деятельность в старших классах по профилактике заболеваемости, здоровому образу жизни, сохранению </a:t>
            </a:r>
            <a:r>
              <a:rPr lang="ru-RU" dirty="0" smtClean="0"/>
              <a:t>репродуктивного здоровья</a:t>
            </a:r>
            <a:r>
              <a:rPr lang="ru-RU" dirty="0"/>
              <a:t>, по половому воспитанию и </a:t>
            </a:r>
            <a:r>
              <a:rPr lang="ru-RU" dirty="0" err="1"/>
              <a:t>тп</a:t>
            </a:r>
            <a:r>
              <a:rPr lang="ru-RU" dirty="0"/>
              <a:t> </a:t>
            </a:r>
          </a:p>
        </p:txBody>
      </p:sp>
      <p:pic>
        <p:nvPicPr>
          <p:cNvPr id="4" name="Picture 2" descr="F:\Яндекс.Диск\графические работы\Лого ЛГУ\паттерн син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07076"/>
            <a:ext cx="12192000" cy="1150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F:\Яндекс.Диск\графические работы\Лого ЛГУ\паттерн син.gif"/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150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11075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8108" y="3121890"/>
            <a:ext cx="10815783" cy="164543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2" descr="F:\Яндекс.Диск\графические работы\Лого ЛГУ\паттерн син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07076"/>
            <a:ext cx="12192000" cy="1150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F:\Яндекс.Диск\графические работы\Лого ЛГУ\паттерн син.gif"/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150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5978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614" y="238124"/>
            <a:ext cx="10515600" cy="570739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Социальная защита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4" descr="C:\Users\Bibl\Downloads\СПИННЕР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3193142" y="428378"/>
            <a:ext cx="5805716" cy="6001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Группа 10"/>
          <p:cNvGrpSpPr/>
          <p:nvPr/>
        </p:nvGrpSpPr>
        <p:grpSpPr>
          <a:xfrm>
            <a:off x="690830" y="808864"/>
            <a:ext cx="8447352" cy="830250"/>
            <a:chOff x="829998" y="1101148"/>
            <a:chExt cx="8447352" cy="830250"/>
          </a:xfrm>
        </p:grpSpPr>
        <p:grpSp>
          <p:nvGrpSpPr>
            <p:cNvPr id="5" name="Группа 4"/>
            <p:cNvGrpSpPr/>
            <p:nvPr/>
          </p:nvGrpSpPr>
          <p:grpSpPr>
            <a:xfrm flipV="1">
              <a:off x="829998" y="1101148"/>
              <a:ext cx="8447352" cy="830250"/>
              <a:chOff x="-2914649" y="2902770"/>
              <a:chExt cx="7754168" cy="2355030"/>
            </a:xfrm>
          </p:grpSpPr>
          <p:sp>
            <p:nvSpPr>
              <p:cNvPr id="6" name="Овал 5"/>
              <p:cNvSpPr/>
              <p:nvPr/>
            </p:nvSpPr>
            <p:spPr>
              <a:xfrm>
                <a:off x="4559875" y="2902770"/>
                <a:ext cx="279644" cy="829073"/>
              </a:xfrm>
              <a:prstGeom prst="ellips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7" name="Прямая соединительная линия 6"/>
              <p:cNvCxnSpPr/>
              <p:nvPr/>
            </p:nvCxnSpPr>
            <p:spPr>
              <a:xfrm flipH="1" flipV="1">
                <a:off x="-2914649" y="5257800"/>
                <a:ext cx="689898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" name="Прямая соединительная линия 8"/>
            <p:cNvCxnSpPr/>
            <p:nvPr/>
          </p:nvCxnSpPr>
          <p:spPr>
            <a:xfrm>
              <a:off x="8345714" y="1101148"/>
              <a:ext cx="792468" cy="68410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8344" y="967737"/>
            <a:ext cx="5394067" cy="38592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Выявление </a:t>
            </a:r>
            <a:r>
              <a:rPr lang="ru-RU" dirty="0"/>
              <a:t>семей группы </a:t>
            </a:r>
            <a:r>
              <a:rPr lang="ru-RU" dirty="0" smtClean="0"/>
              <a:t>риска</a:t>
            </a:r>
          </a:p>
          <a:p>
            <a:pPr marL="0" indent="0">
              <a:buNone/>
            </a:pPr>
            <a:r>
              <a:rPr lang="ru-RU" dirty="0" smtClean="0"/>
              <a:t>Выявление факторов риска рождения ребенка с </a:t>
            </a:r>
            <a:r>
              <a:rPr lang="ru-RU" dirty="0" err="1" smtClean="0"/>
              <a:t>овз</a:t>
            </a:r>
            <a:r>
              <a:rPr lang="ru-RU" dirty="0" smtClean="0"/>
              <a:t> у женщин, стоящих на учете по беременности</a:t>
            </a:r>
            <a:endParaRPr lang="ru-RU" dirty="0"/>
          </a:p>
        </p:txBody>
      </p:sp>
      <p:sp>
        <p:nvSpPr>
          <p:cNvPr id="20" name="Объект 2"/>
          <p:cNvSpPr txBox="1">
            <a:spLocks/>
          </p:cNvSpPr>
          <p:nvPr/>
        </p:nvSpPr>
        <p:spPr>
          <a:xfrm>
            <a:off x="3399318" y="1989312"/>
            <a:ext cx="5738864" cy="48686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3600" b="1" dirty="0" smtClean="0"/>
              <a:t>Работа с </a:t>
            </a:r>
            <a:br>
              <a:rPr lang="ru-RU" sz="3600" b="1" dirty="0" smtClean="0"/>
            </a:br>
            <a:r>
              <a:rPr lang="ru-RU" sz="3600" b="1" dirty="0" smtClean="0"/>
              <a:t>женщинами </a:t>
            </a:r>
            <a:br>
              <a:rPr lang="ru-RU" sz="3600" b="1" dirty="0" smtClean="0"/>
            </a:br>
            <a:r>
              <a:rPr lang="ru-RU" sz="3600" b="1" dirty="0" smtClean="0"/>
              <a:t>группы риска, </a:t>
            </a:r>
            <a:br>
              <a:rPr lang="ru-RU" sz="3600" b="1" dirty="0" smtClean="0"/>
            </a:br>
            <a:r>
              <a:rPr lang="ru-RU" sz="3600" b="1" dirty="0" smtClean="0"/>
              <a:t>стоящими на учете в женских консультациях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3160495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8000000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96532E-6 L 0.29401 -1.96532E-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70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20" grpId="0" build="p"/>
      <p:bldP spid="20" grpId="1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705100"/>
            <a:ext cx="10515600" cy="2171700"/>
          </a:xfrm>
        </p:spPr>
        <p:txBody>
          <a:bodyPr/>
          <a:lstStyle/>
          <a:p>
            <a:r>
              <a:rPr lang="ru-RU" dirty="0" smtClean="0"/>
              <a:t>просветительская </a:t>
            </a:r>
            <a:r>
              <a:rPr lang="ru-RU" dirty="0"/>
              <a:t>и профилактическая работа </a:t>
            </a:r>
            <a:r>
              <a:rPr lang="ru-RU" dirty="0" smtClean="0"/>
              <a:t> </a:t>
            </a:r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 smtClean="0"/>
              <a:t>сотрудничество </a:t>
            </a:r>
            <a:r>
              <a:rPr lang="ru-RU" dirty="0"/>
              <a:t>с представителями здравоохранения 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4098" name="Picture 2" descr="F:\Яндекс.Диск\графические работы\Лого ЛГУ\паттерн син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07076"/>
            <a:ext cx="12192000" cy="1150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F:\Яндекс.Диск\графические работы\Лого ЛГУ\паттерн син.gif"/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150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40435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6815"/>
            <a:ext cx="10515600" cy="3204369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Раннее</a:t>
            </a:r>
            <a:r>
              <a:rPr lang="ru-RU" dirty="0"/>
              <a:t>, до рождения, выявление и постановка на </a:t>
            </a:r>
            <a:r>
              <a:rPr lang="ru-RU" dirty="0" smtClean="0"/>
              <a:t>учет группы </a:t>
            </a:r>
            <a:r>
              <a:rPr lang="ru-RU" dirty="0"/>
              <a:t>возможного риска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Повышение </a:t>
            </a:r>
            <a:r>
              <a:rPr lang="ru-RU" dirty="0"/>
              <a:t>уровня грамотности потенциальных матерей </a:t>
            </a:r>
            <a:r>
              <a:rPr lang="ru-RU" dirty="0" smtClean="0"/>
              <a:t> </a:t>
            </a:r>
          </a:p>
          <a:p>
            <a:endParaRPr lang="ru-RU" dirty="0"/>
          </a:p>
          <a:p>
            <a:r>
              <a:rPr lang="ru-RU" dirty="0" smtClean="0"/>
              <a:t>Исключение </a:t>
            </a:r>
            <a:r>
              <a:rPr lang="ru-RU" dirty="0"/>
              <a:t>воздействия вредоносных факторов (определенной частью населения) </a:t>
            </a:r>
            <a:r>
              <a:rPr lang="ru-RU" dirty="0" smtClean="0"/>
              <a:t> </a:t>
            </a:r>
            <a:endParaRPr lang="ru-RU" dirty="0"/>
          </a:p>
          <a:p>
            <a:endParaRPr lang="ru-RU" dirty="0"/>
          </a:p>
        </p:txBody>
      </p:sp>
      <p:pic>
        <p:nvPicPr>
          <p:cNvPr id="4" name="Picture 2" descr="F:\Яндекс.Диск\графические работы\Лого ЛГУ\паттерн син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07076"/>
            <a:ext cx="12192000" cy="1150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F:\Яндекс.Диск\графические работы\Лого ЛГУ\паттерн син.gif"/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150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83211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19314" y="91747"/>
            <a:ext cx="5344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ЗДРАВООХРАНЕНИЕ И ОБРАЗОВАНИЕ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19314" y="781413"/>
            <a:ext cx="6573288" cy="2902494"/>
          </a:xfrm>
        </p:spPr>
        <p:txBody>
          <a:bodyPr>
            <a:normAutofit/>
          </a:bodyPr>
          <a:lstStyle/>
          <a:p>
            <a:pPr algn="l"/>
            <a:r>
              <a:rPr lang="ru-RU" sz="2800" b="1" dirty="0"/>
              <a:t>Работа в </a:t>
            </a:r>
            <a:r>
              <a:rPr lang="ru-RU" sz="2800" b="1" dirty="0" smtClean="0"/>
              <a:t>школах</a:t>
            </a:r>
            <a:br>
              <a:rPr lang="ru-RU" sz="2800" b="1" dirty="0" smtClean="0"/>
            </a:br>
            <a:r>
              <a:rPr lang="ru-RU" sz="2800" b="1" dirty="0" smtClean="0"/>
              <a:t>по  формированию </a:t>
            </a:r>
            <a:r>
              <a:rPr lang="ru-RU" sz="2800" b="1" dirty="0"/>
              <a:t>межличностных и </a:t>
            </a:r>
            <a:r>
              <a:rPr lang="ru-RU" sz="2800" b="1" dirty="0" err="1"/>
              <a:t>межполовых</a:t>
            </a:r>
            <a:r>
              <a:rPr lang="ru-RU" sz="2800" b="1" dirty="0"/>
              <a:t>  отношений подростков 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>в </a:t>
            </a:r>
            <a:r>
              <a:rPr lang="ru-RU" sz="2800" b="1" dirty="0"/>
              <a:t>возрасте от 13 до 17 лет. 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> </a:t>
            </a:r>
            <a:endParaRPr lang="ru-RU" sz="2800" dirty="0"/>
          </a:p>
        </p:txBody>
      </p:sp>
      <p:pic>
        <p:nvPicPr>
          <p:cNvPr id="14" name="Picture 4" descr="C:\Users\Bibl\Downloads\СПИННЕР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3193142" y="428378"/>
            <a:ext cx="5805716" cy="6001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7" name="Группа 26"/>
          <p:cNvGrpSpPr/>
          <p:nvPr/>
        </p:nvGrpSpPr>
        <p:grpSpPr>
          <a:xfrm flipV="1">
            <a:off x="319314" y="553414"/>
            <a:ext cx="7676223" cy="1999287"/>
            <a:chOff x="-2914650" y="4472843"/>
            <a:chExt cx="8070189" cy="784957"/>
          </a:xfrm>
        </p:grpSpPr>
        <p:cxnSp>
          <p:nvCxnSpPr>
            <p:cNvPr id="21" name="Прямая соединительная линия 20"/>
            <p:cNvCxnSpPr/>
            <p:nvPr/>
          </p:nvCxnSpPr>
          <p:spPr>
            <a:xfrm flipH="1">
              <a:off x="3562350" y="4535670"/>
              <a:ext cx="1441293" cy="72212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Овал 21"/>
            <p:cNvSpPr/>
            <p:nvPr/>
          </p:nvSpPr>
          <p:spPr>
            <a:xfrm>
              <a:off x="4851747" y="4472843"/>
              <a:ext cx="303792" cy="125654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3" name="Прямая соединительная линия 22"/>
            <p:cNvCxnSpPr/>
            <p:nvPr/>
          </p:nvCxnSpPr>
          <p:spPr>
            <a:xfrm flipH="1">
              <a:off x="-2914650" y="5257800"/>
              <a:ext cx="647700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Подзаголовок 2"/>
          <p:cNvSpPr txBox="1">
            <a:spLocks/>
          </p:cNvSpPr>
          <p:nvPr/>
        </p:nvSpPr>
        <p:spPr>
          <a:xfrm>
            <a:off x="319314" y="785223"/>
            <a:ext cx="6573288" cy="555044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2800" dirty="0"/>
              <a:t>Повышение уровня осведомленности и  грамотности школьников в области формирования и построения межличностных и </a:t>
            </a:r>
            <a:r>
              <a:rPr lang="ru-RU" sz="2800" dirty="0" err="1"/>
              <a:t>межполовых</a:t>
            </a:r>
            <a:r>
              <a:rPr lang="ru-RU" sz="2800" dirty="0"/>
              <a:t> отношений</a:t>
            </a:r>
          </a:p>
          <a:p>
            <a:pPr algn="l"/>
            <a:r>
              <a:rPr lang="ru-RU" sz="2800" dirty="0"/>
              <a:t> </a:t>
            </a:r>
          </a:p>
          <a:p>
            <a:pPr algn="l"/>
            <a:r>
              <a:rPr lang="ru-RU" sz="2800" dirty="0" smtClean="0"/>
              <a:t>Повышение </a:t>
            </a:r>
            <a:r>
              <a:rPr lang="ru-RU" sz="2800" dirty="0"/>
              <a:t>уровня осведомленности и грамотности школьников в области </a:t>
            </a:r>
            <a:r>
              <a:rPr lang="ru-RU" sz="2800" dirty="0" smtClean="0"/>
              <a:t> семейных </a:t>
            </a:r>
            <a:r>
              <a:rPr lang="ru-RU" sz="2800" dirty="0"/>
              <a:t>отношений, становления личности человека, как потенциального отца или матери, влияния вредоносных факторов на психическое развитие ребенка, и, как следствие, возможность избегания этого влияния в дальнейшей жизни.</a:t>
            </a:r>
          </a:p>
          <a:p>
            <a:pPr algn="l"/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773312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8000000">
                                      <p:cBhvr>
                                        <p:cTn id="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96532E-6 L 0.29401 -1.96532E-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70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1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3" grpId="0" build="p"/>
      <p:bldP spid="3" grpId="1" build="p"/>
      <p:bldP spid="16" grpId="0" uiExpand="1" build="p"/>
      <p:bldP spid="16" grpId="1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19314" y="91747"/>
            <a:ext cx="5344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ЗДРАВООХРАНЕНИЕ И ОБРАЗОВАНИЕ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319314" y="781413"/>
            <a:ext cx="6573288" cy="29024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smtClean="0"/>
              <a:t>Работа в школах</a:t>
            </a:r>
            <a:br>
              <a:rPr lang="ru-RU" b="1" smtClean="0"/>
            </a:br>
            <a:r>
              <a:rPr lang="ru-RU" b="1" smtClean="0"/>
              <a:t>по  формированию межличностных и межполовых  отношений подростков </a:t>
            </a:r>
            <a:br>
              <a:rPr lang="ru-RU" b="1" smtClean="0"/>
            </a:br>
            <a:r>
              <a:rPr lang="ru-RU" b="1" smtClean="0"/>
              <a:t>в возрасте от 13 до 17 лет. </a:t>
            </a:r>
            <a:br>
              <a:rPr lang="ru-RU" b="1" smtClean="0"/>
            </a:br>
            <a:r>
              <a:rPr lang="ru-RU" b="1" smtClean="0"/>
              <a:t> </a:t>
            </a:r>
            <a:endParaRPr lang="ru-RU" dirty="0"/>
          </a:p>
        </p:txBody>
      </p:sp>
      <p:pic>
        <p:nvPicPr>
          <p:cNvPr id="6" name="Picture 4" descr="C:\Users\Bibl\Downloads\СПИННЕР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3193142" y="428378"/>
            <a:ext cx="5805716" cy="6001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Группа 6"/>
          <p:cNvGrpSpPr/>
          <p:nvPr/>
        </p:nvGrpSpPr>
        <p:grpSpPr>
          <a:xfrm flipV="1">
            <a:off x="319314" y="553414"/>
            <a:ext cx="7676223" cy="1999287"/>
            <a:chOff x="-2914650" y="4472843"/>
            <a:chExt cx="8070189" cy="784957"/>
          </a:xfrm>
        </p:grpSpPr>
        <p:cxnSp>
          <p:nvCxnSpPr>
            <p:cNvPr id="8" name="Прямая соединительная линия 7"/>
            <p:cNvCxnSpPr/>
            <p:nvPr/>
          </p:nvCxnSpPr>
          <p:spPr>
            <a:xfrm flipH="1">
              <a:off x="3562350" y="4535670"/>
              <a:ext cx="1441293" cy="72212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Овал 8"/>
            <p:cNvSpPr/>
            <p:nvPr/>
          </p:nvSpPr>
          <p:spPr>
            <a:xfrm>
              <a:off x="4851747" y="4472843"/>
              <a:ext cx="303792" cy="125654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 flipH="1">
              <a:off x="-2914650" y="5257800"/>
              <a:ext cx="647700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Подзаголовок 2"/>
          <p:cNvSpPr txBox="1">
            <a:spLocks/>
          </p:cNvSpPr>
          <p:nvPr/>
        </p:nvSpPr>
        <p:spPr>
          <a:xfrm>
            <a:off x="319314" y="785223"/>
            <a:ext cx="6573288" cy="555044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2800" dirty="0"/>
              <a:t>Повышение уровня осведомленности и  грамотности школьников в области формирования и построения межличностных и </a:t>
            </a:r>
            <a:r>
              <a:rPr lang="ru-RU" sz="2800" dirty="0" err="1"/>
              <a:t>межполовых</a:t>
            </a:r>
            <a:r>
              <a:rPr lang="ru-RU" sz="2800" dirty="0"/>
              <a:t> отношений</a:t>
            </a:r>
          </a:p>
          <a:p>
            <a:pPr algn="l"/>
            <a:r>
              <a:rPr lang="ru-RU" sz="2800" dirty="0"/>
              <a:t> </a:t>
            </a:r>
          </a:p>
          <a:p>
            <a:pPr algn="l"/>
            <a:r>
              <a:rPr lang="ru-RU" sz="2800" dirty="0" smtClean="0"/>
              <a:t>Повышение </a:t>
            </a:r>
            <a:r>
              <a:rPr lang="ru-RU" sz="2800" dirty="0"/>
              <a:t>уровня осведомленности и грамотности школьников в области </a:t>
            </a:r>
            <a:r>
              <a:rPr lang="ru-RU" sz="2800" dirty="0" smtClean="0"/>
              <a:t> семейных </a:t>
            </a:r>
            <a:r>
              <a:rPr lang="ru-RU" sz="2800" dirty="0"/>
              <a:t>отношений, становления личности человека, как потенциального отца или матери, влияния вредоносных факторов на психическое развитие ребенка, и, как следствие, возможность избегания этого влияния в дальнейшей жизни.</a:t>
            </a:r>
          </a:p>
          <a:p>
            <a:pPr algn="l"/>
            <a:endParaRPr lang="ru-RU" sz="2800" dirty="0"/>
          </a:p>
        </p:txBody>
      </p:sp>
      <p:sp>
        <p:nvSpPr>
          <p:cNvPr id="20" name="Заголовок 1"/>
          <p:cNvSpPr txBox="1">
            <a:spLocks/>
          </p:cNvSpPr>
          <p:nvPr/>
        </p:nvSpPr>
        <p:spPr>
          <a:xfrm>
            <a:off x="319314" y="0"/>
            <a:ext cx="10515600" cy="66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ОБРАЗОВАНИЕ-ЗДРАВООХРАНЕНИЕ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Объект 2"/>
          <p:cNvSpPr txBox="1">
            <a:spLocks/>
          </p:cNvSpPr>
          <p:nvPr/>
        </p:nvSpPr>
        <p:spPr>
          <a:xfrm>
            <a:off x="319314" y="837552"/>
            <a:ext cx="4295818" cy="394869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mtClean="0"/>
              <a:t>Аналитическая работа в женских консультациях по месту жительства.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ru-RU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ru-RU" smtClean="0"/>
              <a:t>Просветительская работа в школе.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ru-RU" smtClean="0"/>
          </a:p>
          <a:p>
            <a:pPr marL="0" indent="0">
              <a:buFont typeface="Arial" panose="020B0604020202020204" pitchFamily="34" charset="0"/>
              <a:buNone/>
            </a:pPr>
            <a:endParaRPr lang="ru-RU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ru-RU" smtClean="0"/>
              <a:t>Просветительская работа в семье.</a:t>
            </a:r>
            <a:endParaRPr lang="ru-RU" dirty="0"/>
          </a:p>
        </p:txBody>
      </p:sp>
      <p:grpSp>
        <p:nvGrpSpPr>
          <p:cNvPr id="22" name="Группа 21"/>
          <p:cNvGrpSpPr/>
          <p:nvPr/>
        </p:nvGrpSpPr>
        <p:grpSpPr>
          <a:xfrm flipV="1">
            <a:off x="319314" y="553416"/>
            <a:ext cx="7965185" cy="2255319"/>
            <a:chOff x="-2914650" y="4372320"/>
            <a:chExt cx="8373981" cy="885480"/>
          </a:xfrm>
        </p:grpSpPr>
        <p:cxnSp>
          <p:nvCxnSpPr>
            <p:cNvPr id="23" name="Прямая соединительная линия 22"/>
            <p:cNvCxnSpPr/>
            <p:nvPr/>
          </p:nvCxnSpPr>
          <p:spPr>
            <a:xfrm flipH="1">
              <a:off x="3562351" y="4435147"/>
              <a:ext cx="1745083" cy="82265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Овал 23"/>
            <p:cNvSpPr/>
            <p:nvPr/>
          </p:nvSpPr>
          <p:spPr>
            <a:xfrm>
              <a:off x="5155539" y="4372320"/>
              <a:ext cx="303792" cy="125654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5" name="Прямая соединительная линия 24"/>
            <p:cNvCxnSpPr/>
            <p:nvPr/>
          </p:nvCxnSpPr>
          <p:spPr>
            <a:xfrm flipH="1">
              <a:off x="-2914650" y="5257800"/>
              <a:ext cx="647700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Заголовок 1"/>
          <p:cNvSpPr txBox="1">
            <a:spLocks/>
          </p:cNvSpPr>
          <p:nvPr/>
        </p:nvSpPr>
        <p:spPr>
          <a:xfrm>
            <a:off x="319314" y="128016"/>
            <a:ext cx="10515600" cy="425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ОБРАЗОВАНИЕ-СОЦИАЛЬНАЯ ЗАЩИТА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Объект 2"/>
          <p:cNvSpPr txBox="1">
            <a:spLocks/>
          </p:cNvSpPr>
          <p:nvPr/>
        </p:nvSpPr>
        <p:spPr>
          <a:xfrm flipH="1">
            <a:off x="319314" y="776453"/>
            <a:ext cx="5776686" cy="576237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dirty="0" smtClean="0"/>
              <a:t>Профилактика проблем семьи, воспитывающей ребенка – инвалида и с </a:t>
            </a:r>
            <a:r>
              <a:rPr lang="ru-RU" dirty="0" err="1" smtClean="0"/>
              <a:t>овз</a:t>
            </a:r>
            <a:r>
              <a:rPr lang="ru-RU" dirty="0" smtClean="0"/>
              <a:t>. 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ru-RU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ru-RU" dirty="0" smtClean="0"/>
              <a:t>Работа комиссии по вопросам проблем семьи по воспитанию ребенка с признаками отклонений развития.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ru-RU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ru-RU" dirty="0" smtClean="0"/>
              <a:t>Работа с подростками просветительская, информационная.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ru-RU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ru-RU" dirty="0" smtClean="0"/>
              <a:t>Воспитание потенциальных матерей и отцов  </a:t>
            </a:r>
          </a:p>
        </p:txBody>
      </p:sp>
      <p:sp>
        <p:nvSpPr>
          <p:cNvPr id="28" name="Объект 2"/>
          <p:cNvSpPr txBox="1">
            <a:spLocks/>
          </p:cNvSpPr>
          <p:nvPr/>
        </p:nvSpPr>
        <p:spPr>
          <a:xfrm>
            <a:off x="2907030" y="1769354"/>
            <a:ext cx="611124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4000" b="1" dirty="0" smtClean="0"/>
              <a:t>Профилактика </a:t>
            </a:r>
            <a:br>
              <a:rPr lang="ru-RU" sz="4000" b="1" dirty="0" smtClean="0"/>
            </a:br>
            <a:r>
              <a:rPr lang="ru-RU" sz="4000" b="1" dirty="0" smtClean="0"/>
              <a:t>отклонений в развитии  </a:t>
            </a:r>
            <a:br>
              <a:rPr lang="ru-RU" sz="4000" b="1" dirty="0" smtClean="0"/>
            </a:br>
            <a:r>
              <a:rPr lang="ru-RU" sz="4000" b="1" dirty="0" smtClean="0"/>
              <a:t>в перинатальный период </a:t>
            </a:r>
            <a:br>
              <a:rPr lang="ru-RU" sz="4000" b="1" dirty="0" smtClean="0"/>
            </a:br>
            <a:r>
              <a:rPr lang="ru-RU" sz="4000" b="1" dirty="0" smtClean="0"/>
              <a:t>и у новорожденных детей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642056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8000000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96532E-6 L 0.29401 -1.96532E-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70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500"/>
                            </p:stCondLst>
                            <p:childTnLst>
                              <p:par>
                                <p:cTn id="6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0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5000000">
                                      <p:cBhvr>
                                        <p:cTn id="9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500"/>
                            </p:stCondLst>
                            <p:childTnLst>
                              <p:par>
                                <p:cTn id="9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000"/>
                            </p:stCondLst>
                            <p:childTnLst>
                              <p:par>
                                <p:cTn id="9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3500"/>
                            </p:stCondLst>
                            <p:childTnLst>
                              <p:par>
                                <p:cTn id="10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500"/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"/>
                            </p:stCondLst>
                            <p:childTnLst>
                              <p:par>
                                <p:cTn id="13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9403 0 L -5.52371E-7 0 " pathEditMode="relative" rAng="0" ptsTypes="AA">
                                      <p:cBhvr>
                                        <p:cTn id="13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708" y="0"/>
                                    </p:animMotion>
                                  </p:childTnLst>
                                </p:cTn>
                              </p:par>
                              <p:par>
                                <p:cTn id="13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0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500"/>
                            </p:stCondLst>
                            <p:childTnLst>
                              <p:par>
                                <p:cTn id="1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 build="p"/>
      <p:bldP spid="5" grpId="1" build="p"/>
      <p:bldP spid="11" grpId="0" build="p"/>
      <p:bldP spid="11" grpId="1" build="p"/>
      <p:bldP spid="20" grpId="0"/>
      <p:bldP spid="20" grpId="1"/>
      <p:bldP spid="21" grpId="0" build="p"/>
      <p:bldP spid="21" grpId="1" build="p"/>
      <p:bldP spid="26" grpId="0"/>
      <p:bldP spid="26" grpId="1"/>
      <p:bldP spid="27" grpId="0" build="p"/>
      <p:bldP spid="27" grpId="1" build="allAtOnce"/>
      <p:bldP spid="2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9314" y="788574"/>
            <a:ext cx="5776686" cy="52808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Раннее выявление отклонений в развитии ребенка; диагностика глубины, степени выраженности нарушения; степени возможного влияния нарушения на дальнейшее развитие </a:t>
            </a:r>
            <a:r>
              <a:rPr lang="ru-RU" dirty="0" smtClean="0"/>
              <a:t>ребенка</a:t>
            </a:r>
          </a:p>
        </p:txBody>
      </p:sp>
      <p:pic>
        <p:nvPicPr>
          <p:cNvPr id="5" name="Picture 4" descr="C:\Users\Bibl\Downloads\СПИННЕР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3193142" y="428378"/>
            <a:ext cx="5805716" cy="6001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19314" y="91747"/>
            <a:ext cx="5344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ЗДРАВООХРАНЕНИЕ И ОБРАЗОВАНИЕ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7" name="Группа 6"/>
          <p:cNvGrpSpPr/>
          <p:nvPr/>
        </p:nvGrpSpPr>
        <p:grpSpPr>
          <a:xfrm flipV="1">
            <a:off x="319314" y="553414"/>
            <a:ext cx="7676223" cy="1999287"/>
            <a:chOff x="-2914650" y="4472843"/>
            <a:chExt cx="8070189" cy="784957"/>
          </a:xfrm>
        </p:grpSpPr>
        <p:cxnSp>
          <p:nvCxnSpPr>
            <p:cNvPr id="8" name="Прямая соединительная линия 7"/>
            <p:cNvCxnSpPr/>
            <p:nvPr/>
          </p:nvCxnSpPr>
          <p:spPr>
            <a:xfrm flipH="1">
              <a:off x="3562350" y="4535670"/>
              <a:ext cx="1441293" cy="72212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Овал 8"/>
            <p:cNvSpPr/>
            <p:nvPr/>
          </p:nvSpPr>
          <p:spPr>
            <a:xfrm>
              <a:off x="4851747" y="4472843"/>
              <a:ext cx="303792" cy="125654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 flipH="1">
              <a:off x="-2914650" y="5257800"/>
              <a:ext cx="647700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xtBox 10"/>
          <p:cNvSpPr txBox="1"/>
          <p:nvPr/>
        </p:nvSpPr>
        <p:spPr>
          <a:xfrm>
            <a:off x="319313" y="98155"/>
            <a:ext cx="5344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ОБРАЗОВАНИЕ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Объект 2"/>
          <p:cNvSpPr txBox="1">
            <a:spLocks/>
          </p:cNvSpPr>
          <p:nvPr/>
        </p:nvSpPr>
        <p:spPr>
          <a:xfrm>
            <a:off x="319314" y="895349"/>
            <a:ext cx="5776686" cy="543650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dirty="0" smtClean="0"/>
              <a:t>Просветительская работа с семьей, особенно, с матерью по овладению психолого-педагогическими знаниями в области диагностики нарушения психического развития ребенка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dirty="0" smtClean="0"/>
              <a:t>Комиссия по делам несовершеннолетних  . </a:t>
            </a:r>
            <a:r>
              <a:rPr lang="ru-RU" b="1" dirty="0" smtClean="0"/>
              <a:t>Единая карта сопровождения</a:t>
            </a:r>
            <a:endParaRPr lang="ru-RU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ru-RU" dirty="0" smtClean="0"/>
              <a:t>Разработка алгоритма и системы индивидуального сопровождения  .</a:t>
            </a:r>
          </a:p>
          <a:p>
            <a:pPr marL="0" indent="0">
              <a:buNone/>
            </a:pPr>
            <a:r>
              <a:rPr lang="ru-RU" dirty="0" smtClean="0"/>
              <a:t>Разработка оригинальной системы взаимоотношений специалистов разных ведомств в  процессе сопровождения.</a:t>
            </a:r>
          </a:p>
          <a:p>
            <a:pPr marL="0" indent="0">
              <a:buNone/>
            </a:pPr>
            <a:r>
              <a:rPr lang="ru-RU" dirty="0" smtClean="0"/>
              <a:t>Разработка специальных образовательных программ по раннему сопровождению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18806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72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96532E-6 L 0.29401 -1.96532E-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70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8000000">
                                      <p:cBhvr>
                                        <p:cTn id="3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6" grpId="0"/>
      <p:bldP spid="6" grpId="1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970" y="292225"/>
            <a:ext cx="10515600" cy="1325563"/>
          </a:xfrm>
        </p:spPr>
        <p:txBody>
          <a:bodyPr/>
          <a:lstStyle/>
          <a:p>
            <a:r>
              <a:rPr lang="ru-RU" b="1" dirty="0"/>
              <a:t>Результаты: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09650" y="1247291"/>
            <a:ext cx="4479388" cy="4929672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Выявление нарушений развития ребенка сразу после рождения.</a:t>
            </a:r>
          </a:p>
        </p:txBody>
      </p:sp>
      <p:pic>
        <p:nvPicPr>
          <p:cNvPr id="4" name="Picture 4" descr="C:\Users\Bibl\Downloads\СПИННЕР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193142" y="428378"/>
            <a:ext cx="5805716" cy="6001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Группа 4"/>
          <p:cNvGrpSpPr/>
          <p:nvPr/>
        </p:nvGrpSpPr>
        <p:grpSpPr>
          <a:xfrm flipV="1">
            <a:off x="829998" y="955007"/>
            <a:ext cx="7790101" cy="292284"/>
            <a:chOff x="-2914649" y="4843264"/>
            <a:chExt cx="7778316" cy="829073"/>
          </a:xfrm>
        </p:grpSpPr>
        <p:sp>
          <p:nvSpPr>
            <p:cNvPr id="7" name="Овал 6"/>
            <p:cNvSpPr/>
            <p:nvPr/>
          </p:nvSpPr>
          <p:spPr>
            <a:xfrm>
              <a:off x="4559875" y="4843264"/>
              <a:ext cx="303792" cy="829073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8" name="Прямая соединительная линия 7"/>
            <p:cNvCxnSpPr/>
            <p:nvPr/>
          </p:nvCxnSpPr>
          <p:spPr>
            <a:xfrm flipH="1" flipV="1">
              <a:off x="-2914649" y="5257800"/>
              <a:ext cx="762642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Группа 28"/>
          <p:cNvGrpSpPr/>
          <p:nvPr/>
        </p:nvGrpSpPr>
        <p:grpSpPr>
          <a:xfrm>
            <a:off x="602083" y="1101149"/>
            <a:ext cx="8018016" cy="2164628"/>
            <a:chOff x="906335" y="1101149"/>
            <a:chExt cx="8018016" cy="2164628"/>
          </a:xfrm>
        </p:grpSpPr>
        <p:grpSp>
          <p:nvGrpSpPr>
            <p:cNvPr id="22" name="Группа 21"/>
            <p:cNvGrpSpPr/>
            <p:nvPr/>
          </p:nvGrpSpPr>
          <p:grpSpPr>
            <a:xfrm flipV="1">
              <a:off x="906335" y="1101149"/>
              <a:ext cx="8018016" cy="2164628"/>
              <a:chOff x="-2914648" y="-882236"/>
              <a:chExt cx="8005886" cy="6140036"/>
            </a:xfrm>
          </p:grpSpPr>
          <p:sp>
            <p:nvSpPr>
              <p:cNvPr id="23" name="Овал 22"/>
              <p:cNvSpPr/>
              <p:nvPr/>
            </p:nvSpPr>
            <p:spPr>
              <a:xfrm>
                <a:off x="4787446" y="-882236"/>
                <a:ext cx="303792" cy="829073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24" name="Прямая соединительная линия 23"/>
              <p:cNvCxnSpPr/>
              <p:nvPr/>
            </p:nvCxnSpPr>
            <p:spPr>
              <a:xfrm flipH="1" flipV="1">
                <a:off x="-2914648" y="5257800"/>
                <a:ext cx="6616007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5" name="Прямая соединительная линия 24"/>
            <p:cNvCxnSpPr/>
            <p:nvPr/>
          </p:nvCxnSpPr>
          <p:spPr>
            <a:xfrm flipH="1" flipV="1">
              <a:off x="7532366" y="1101149"/>
              <a:ext cx="1239859" cy="201848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Объект 2"/>
          <p:cNvSpPr txBox="1">
            <a:spLocks/>
          </p:cNvSpPr>
          <p:nvPr/>
        </p:nvSpPr>
        <p:spPr>
          <a:xfrm>
            <a:off x="1021183" y="1268660"/>
            <a:ext cx="4479388" cy="49296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/>
              <a:t>Создание банка данных о детях раннего возраста в признаками отклонений в развитии.</a:t>
            </a:r>
          </a:p>
        </p:txBody>
      </p:sp>
      <p:sp>
        <p:nvSpPr>
          <p:cNvPr id="38" name="Прямоугольник 37"/>
          <p:cNvSpPr/>
          <p:nvPr/>
        </p:nvSpPr>
        <p:spPr>
          <a:xfrm flipH="1">
            <a:off x="1021183" y="1247291"/>
            <a:ext cx="4693783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Повышение уровня осведомленности и грамотности матерей и других членов семьи  в области психического развития ребенка новорожденного и раннего возраста;  в области психолого- педагогической диагностики нарушений психического развития ребенка (образование)</a:t>
            </a:r>
          </a:p>
          <a:p>
            <a:r>
              <a:rPr lang="ru-RU" sz="2400" dirty="0" smtClean="0"/>
              <a:t>Создание  </a:t>
            </a:r>
            <a:r>
              <a:rPr lang="ru-RU" sz="2400" dirty="0"/>
              <a:t>системы сетевого взаимодействия и сопровождения. </a:t>
            </a:r>
            <a:r>
              <a:rPr lang="ru-RU" sz="2400" dirty="0" smtClean="0"/>
              <a:t> </a:t>
            </a:r>
            <a:endParaRPr lang="ru-RU" sz="2400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1021183" y="1247291"/>
            <a:ext cx="6096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dirty="0"/>
              <a:t>- Налаженный  процесс раннего выявления и прицельного комплексного наблюдения специалистами разных ведомств</a:t>
            </a:r>
          </a:p>
          <a:p>
            <a:r>
              <a:rPr lang="ru-RU" sz="2800" dirty="0"/>
              <a:t>- Подготовка специалистов-дефектологов раннего возраста. </a:t>
            </a:r>
          </a:p>
        </p:txBody>
      </p:sp>
    </p:spTree>
    <p:extLst>
      <p:ext uri="{BB962C8B-B14F-4D97-AF65-F5344CB8AC3E}">
        <p14:creationId xmlns:p14="http://schemas.microsoft.com/office/powerpoint/2010/main" val="14983212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6376E-6 2.53469E-6 L 0.35039 2.53469E-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51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3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3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  <p:bldP spid="37" grpId="0" build="p"/>
      <p:bldP spid="37" grpId="1" build="p"/>
      <p:bldP spid="37" grpId="2" build="allAtOnce"/>
      <p:bldP spid="38" grpId="0"/>
      <p:bldP spid="38" grpId="1"/>
      <p:bldP spid="3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2416" y="2203196"/>
            <a:ext cx="10808208" cy="2451608"/>
          </a:xfrm>
        </p:spPr>
        <p:txBody>
          <a:bodyPr>
            <a:normAutofit fontScale="90000"/>
          </a:bodyPr>
          <a:lstStyle/>
          <a:p>
            <a:pPr lvl="0"/>
            <a:r>
              <a:rPr lang="ru-RU" b="1" dirty="0"/>
              <a:t>Комплексное сопровождение детей дошкольного возраста с признаками отклонений в развитии и семей, их воспитывающих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3" name="Picture 2" descr="F:\Яндекс.Диск\графические работы\Лого ЛГУ\паттерн син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07076"/>
            <a:ext cx="12192000" cy="1150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F:\Яндекс.Диск\графические работы\Лого ЛГУ\паттерн син.gif"/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150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8251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870</TotalTime>
  <Words>772</Words>
  <Application>Microsoft Office PowerPoint</Application>
  <PresentationFormat>Произвольный</PresentationFormat>
  <Paragraphs>94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Региональная межведомственная модель комплексного сопровождения детей дошкольного и школьного возраста с признаками отклонений в развитии и семей, их воспитывающих</vt:lpstr>
      <vt:lpstr>Социальная защита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Результаты:  </vt:lpstr>
      <vt:lpstr>Комплексное сопровождение детей дошкольного возраста с признаками отклонений в развитии и семей, их воспитывающих </vt:lpstr>
      <vt:lpstr>Презентация PowerPoint</vt:lpstr>
      <vt:lpstr>Комплексное сопровождение детей  школьного возраста с признаками отклонений в развитии и семей, их воспитывающих</vt:lpstr>
      <vt:lpstr>Презентация PowerPoint</vt:lpstr>
      <vt:lpstr>Презентация PowerPoint</vt:lpstr>
      <vt:lpstr>Комплексное сопровождение службами здравоохранения, социальными службами, обмен информацией через портал, составление "Жизненного маршрута"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staff</dc:creator>
  <cp:lastModifiedBy>saa</cp:lastModifiedBy>
  <cp:revision>88</cp:revision>
  <dcterms:created xsi:type="dcterms:W3CDTF">2019-10-14T13:31:33Z</dcterms:created>
  <dcterms:modified xsi:type="dcterms:W3CDTF">2019-10-18T07:25:43Z</dcterms:modified>
</cp:coreProperties>
</file>