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91" r:id="rId3"/>
    <p:sldId id="275" r:id="rId4"/>
    <p:sldId id="277" r:id="rId5"/>
    <p:sldId id="278" r:id="rId6"/>
    <p:sldId id="293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71" r:id="rId27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95"/>
    <a:srgbClr val="0E3371"/>
    <a:srgbClr val="FD7202"/>
    <a:srgbClr val="3D98AA"/>
    <a:srgbClr val="0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4" autoAdjust="0"/>
    <p:restoredTop sz="94660"/>
  </p:normalViewPr>
  <p:slideViewPr>
    <p:cSldViewPr>
      <p:cViewPr varScale="1">
        <p:scale>
          <a:sx n="109" d="100"/>
          <a:sy n="109" d="100"/>
        </p:scale>
        <p:origin x="1536" y="-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206074980149998E-2"/>
          <c:y val="6.6410110674794187E-2"/>
          <c:w val="0.60672652533556881"/>
          <c:h val="0.910192266126911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Рисунок 1. Распределение респондентов по нозологическим группам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9C-4484-B3ED-14652E9A7DE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37,8%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9C-4484-B3ED-14652E9A7DE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9C-4484-B3ED-14652E9A7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 слуху</c:v>
                </c:pt>
                <c:pt idx="1">
                  <c:v>По зрению</c:v>
                </c:pt>
                <c:pt idx="2">
                  <c:v>Ограничения опорно-двигательного аппарата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27.2</c:v>
                </c:pt>
                <c:pt idx="1">
                  <c:v>37.799999999999997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9C-4484-B3ED-14652E9A7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79356770301854"/>
          <c:y val="0.17916686936211587"/>
          <c:w val="0.3555861801977323"/>
          <c:h val="0.70814010555763207"/>
        </c:manualLayout>
      </c:layout>
      <c:overlay val="0"/>
      <c:txPr>
        <a:bodyPr/>
        <a:lstStyle/>
        <a:p>
          <a:pPr>
            <a:defRPr sz="14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768578282607448E-2"/>
          <c:y val="5.4005339719625442E-2"/>
          <c:w val="0.58155440528048896"/>
          <c:h val="0.872818396627920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Рисунок 30. Необходимость изменения и адаптации программы обучения в вузе для лиц с инвалидностью и ОВЗ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77,3%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07-4C88-A89A-B2F747963DB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07-4C88-A89A-B2F747963D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программы обучения должны быть адаптированы под потребности людей с ОВЗ и инвалидностью</c:v>
                </c:pt>
                <c:pt idx="1">
                  <c:v>Нет, программы обучения должны быть для всех одинаковыми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77.3</c:v>
                </c:pt>
                <c:pt idx="1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7-4C88-A89A-B2F747963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771962285352298"/>
          <c:y val="7.0845570845570846E-2"/>
          <c:w val="0.39316824264180272"/>
          <c:h val="0.83478638240543002"/>
        </c:manualLayout>
      </c:layout>
      <c:overlay val="0"/>
      <c:txPr>
        <a:bodyPr/>
        <a:lstStyle/>
        <a:p>
          <a:pPr>
            <a:defRPr sz="14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02838863168726E-2"/>
          <c:y val="0.17789918246410916"/>
          <c:w val="0.66082990778802353"/>
          <c:h val="0.70880585917804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Рисунок 2. Распроделение респондентов по годам обучения (классам)</c:v>
                </c:pt>
              </c:strCache>
            </c:strRef>
          </c:tx>
          <c:explosion val="25"/>
          <c:dPt>
            <c:idx val="2"/>
            <c:bubble3D val="0"/>
            <c:explosion val="27"/>
            <c:extLst>
              <c:ext xmlns:c16="http://schemas.microsoft.com/office/drawing/2014/chart" uri="{C3380CC4-5D6E-409C-BE32-E72D297353CC}">
                <c16:uniqueId val="{00000000-8764-44F6-8ABD-082CA38581C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64-44F6-8ABD-082CA38581C9}"/>
                </c:ext>
              </c:extLst>
            </c:dLbl>
            <c:dLbl>
              <c:idx val="1"/>
              <c:layout>
                <c:manualLayout>
                  <c:x val="-0.18031874919624485"/>
                  <c:y val="-7.596365570313166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35,6%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64-44F6-8ABD-082CA38581C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64-44F6-8ABD-082CA38581C9}"/>
                </c:ext>
              </c:extLst>
            </c:dLbl>
            <c:dLbl>
              <c:idx val="3"/>
              <c:layout>
                <c:manualLayout>
                  <c:x val="-1.8189983603395063E-2"/>
                  <c:y val="1.23376251355263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64-44F6-8ABD-082CA3858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 класс</c:v>
                </c:pt>
                <c:pt idx="1">
                  <c:v>10 класс</c:v>
                </c:pt>
                <c:pt idx="2">
                  <c:v>11 класс</c:v>
                </c:pt>
                <c:pt idx="3">
                  <c:v>12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35.6</c:v>
                </c:pt>
                <c:pt idx="2">
                  <c:v>37.9</c:v>
                </c:pt>
                <c:pt idx="3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64-44F6-8ABD-082CA3858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91928674591712"/>
          <c:y val="0.19386173972122756"/>
          <c:w val="0.28448047439173424"/>
          <c:h val="0.66375797988257712"/>
        </c:manualLayout>
      </c:layout>
      <c:overlay val="0"/>
      <c:txPr>
        <a:bodyPr/>
        <a:lstStyle/>
        <a:p>
          <a:pPr>
            <a:defRPr sz="20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99501322398822E-2"/>
          <c:y val="6.763301596231569E-2"/>
          <c:w val="0.56165609674467243"/>
          <c:h val="0.76990143831790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Рисунок 3. Определенность профессионального выбора школьников с инвалидностью и ОВЗ</c:v>
                </c:pt>
              </c:strCache>
            </c:strRef>
          </c:tx>
          <c:explosion val="19"/>
          <c:dPt>
            <c:idx val="1"/>
            <c:bubble3D val="0"/>
            <c:explosion val="20"/>
            <c:extLst>
              <c:ext xmlns:c16="http://schemas.microsoft.com/office/drawing/2014/chart" uri="{C3380CC4-5D6E-409C-BE32-E72D297353CC}">
                <c16:uniqueId val="{00000000-4354-4B17-82B6-5B60B07FD571}"/>
              </c:ext>
            </c:extLst>
          </c:dPt>
          <c:dLbls>
            <c:dLbl>
              <c:idx val="0"/>
              <c:layout>
                <c:manualLayout>
                  <c:x val="-0.16298703896353162"/>
                  <c:y val="7.76292596524870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27,57%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54-4B17-82B6-5B60B07FD5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36,22%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54-4B17-82B6-5B60B07FD571}"/>
                </c:ext>
              </c:extLst>
            </c:dLbl>
            <c:dLbl>
              <c:idx val="2"/>
              <c:layout>
                <c:manualLayout>
                  <c:x val="1.1920972285337761E-3"/>
                  <c:y val="0.1447725831691019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16,76%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54-4B17-82B6-5B60B07FD571}"/>
                </c:ext>
              </c:extLst>
            </c:dLbl>
            <c:dLbl>
              <c:idx val="3"/>
              <c:layout>
                <c:manualLayout>
                  <c:x val="6.8013987663479422E-2"/>
                  <c:y val="-5.026394222715440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19,45%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54-4B17-82B6-5B60B07FD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я твердо уверен, какую профессию буду получать</c:v>
                </c:pt>
                <c:pt idx="1">
                  <c:v>Определился, но некоторые сомнения имеются</c:v>
                </c:pt>
                <c:pt idx="2">
                  <c:v>Я вижу свое будущее лишь в общих чертах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27.57</c:v>
                </c:pt>
                <c:pt idx="1">
                  <c:v>36.220000000000013</c:v>
                </c:pt>
                <c:pt idx="2">
                  <c:v>16.760000000000002</c:v>
                </c:pt>
                <c:pt idx="3">
                  <c:v>19.45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54-4B17-82B6-5B60B07FD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188277963253265"/>
          <c:y val="2.0664849687574503E-2"/>
          <c:w val="0.39382206768055333"/>
          <c:h val="0.96001137877943121"/>
        </c:manualLayout>
      </c:layout>
      <c:overlay val="0"/>
      <c:txPr>
        <a:bodyPr/>
        <a:lstStyle/>
        <a:p>
          <a:pPr>
            <a:defRPr sz="1400" b="1">
              <a:solidFill>
                <a:schemeClr val="tx2"/>
              </a:solidFill>
              <a:effectLst/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759567506649386E-2"/>
          <c:y val="4.1344840832721198E-2"/>
          <c:w val="0.56038892189193645"/>
          <c:h val="0.86449546568141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C-4E95-AC56-81250B7B91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Соответствие семейной традиции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C-4E95-AC56-81250B7B91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Несложность получения профессии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1C-4E95-AC56-81250B7B91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Карьерные перспективы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1C-4E95-AC56-81250B7B914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Популярность, престиж профессии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1C-4E95-AC56-81250B7B914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Доход, который она приносит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1C-4E95-AC56-81250B7B914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Соответствие профессии моим увлечениям, хобби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B1C-4E95-AC56-81250B7B91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1C-4E95-AC56-81250B7B9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96576"/>
        <c:axId val="169902464"/>
      </c:barChart>
      <c:catAx>
        <c:axId val="169896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9902464"/>
        <c:crosses val="autoZero"/>
        <c:auto val="1"/>
        <c:lblAlgn val="ctr"/>
        <c:lblOffset val="100"/>
        <c:noMultiLvlLbl val="0"/>
      </c:catAx>
      <c:valAx>
        <c:axId val="169902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2506505491828568"/>
          <c:y val="0.11319430181082708"/>
          <c:w val="0.36540999042775296"/>
          <c:h val="0.76553864603193111"/>
        </c:manualLayout>
      </c:layout>
      <c:overlay val="0"/>
      <c:txPr>
        <a:bodyPr/>
        <a:lstStyle/>
        <a:p>
          <a:pPr>
            <a:defRPr sz="10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976711512972459"/>
          <c:y val="4.0417974512662512E-2"/>
          <c:w val="0.358790588875116"/>
          <c:h val="0.86753319872247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опорно-двигательного аппарата</c:v>
                </c:pt>
                <c:pt idx="1">
                  <c:v>Нарушения слуха</c:v>
                </c:pt>
                <c:pt idx="2">
                  <c:v>Нарушения зрения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5.4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0-4C7F-BF6E-FC069C4558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Доход, который она приносит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опорно-двигательного аппарата</c:v>
                </c:pt>
                <c:pt idx="1">
                  <c:v>Нарушения слуха</c:v>
                </c:pt>
                <c:pt idx="2">
                  <c:v>Нарушения зрения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13.5</c:v>
                </c:pt>
                <c:pt idx="1">
                  <c:v>24.3</c:v>
                </c:pt>
                <c:pt idx="2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0-4C7F-BF6E-FC069C4558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Несложность получения профессии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опорно-двигательного аппарата</c:v>
                </c:pt>
                <c:pt idx="1">
                  <c:v>Нарушения слуха</c:v>
                </c:pt>
                <c:pt idx="2">
                  <c:v>Нарушения зрения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14.6</c:v>
                </c:pt>
                <c:pt idx="1">
                  <c:v>9.5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0-4C7F-BF6E-FC069C45582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Соответствие семейной традиции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опорно-двигательного аппарата</c:v>
                </c:pt>
                <c:pt idx="1">
                  <c:v>Нарушения слуха</c:v>
                </c:pt>
                <c:pt idx="2">
                  <c:v>Нарушения зрения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5.6</c:v>
                </c:pt>
                <c:pt idx="1">
                  <c:v>1.4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80-4C7F-BF6E-FC069C4558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Соответствие профессии моим увлечениям, хобби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опорно-двигательного аппарата</c:v>
                </c:pt>
                <c:pt idx="1">
                  <c:v>Нарушения слуха</c:v>
                </c:pt>
                <c:pt idx="2">
                  <c:v>Нарушения зрения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32.6</c:v>
                </c:pt>
                <c:pt idx="1">
                  <c:v>29.7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0-4C7F-BF6E-FC069C45582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Карьерные перспективы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опорно-двигательного аппарата</c:v>
                </c:pt>
                <c:pt idx="1">
                  <c:v>Нарушения слуха</c:v>
                </c:pt>
                <c:pt idx="2">
                  <c:v>Нарушения зрения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9</c:v>
                </c:pt>
                <c:pt idx="1">
                  <c:v>13.5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80-4C7F-BF6E-FC069C45582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Популярность, престиж профессии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опорно-двигательного аппарата</c:v>
                </c:pt>
                <c:pt idx="1">
                  <c:v>Нарушения слуха</c:v>
                </c:pt>
                <c:pt idx="2">
                  <c:v>Нарушения зрения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23.6</c:v>
                </c:pt>
                <c:pt idx="1">
                  <c:v>16.2</c:v>
                </c:pt>
                <c:pt idx="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80-4C7F-BF6E-FC069C455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04480"/>
        <c:axId val="170006016"/>
      </c:barChart>
      <c:catAx>
        <c:axId val="170004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effectLst/>
              </a:defRPr>
            </a:pPr>
            <a:endParaRPr lang="ru-RU"/>
          </a:p>
        </c:txPr>
        <c:crossAx val="170006016"/>
        <c:crosses val="autoZero"/>
        <c:auto val="1"/>
        <c:lblAlgn val="ctr"/>
        <c:lblOffset val="100"/>
        <c:noMultiLvlLbl val="0"/>
      </c:catAx>
      <c:valAx>
        <c:axId val="17000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00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09872632430135"/>
          <c:y val="1.0276477111805812E-3"/>
          <c:w val="0.31395957530922491"/>
          <c:h val="0.98339148037878121"/>
        </c:manualLayout>
      </c:layout>
      <c:overlay val="0"/>
      <c:txPr>
        <a:bodyPr/>
        <a:lstStyle/>
        <a:p>
          <a:pPr>
            <a:defRPr b="1">
              <a:solidFill>
                <a:srgbClr val="045A95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19092522958864E-2"/>
          <c:y val="3.8727605491835043E-2"/>
          <c:w val="0.49277830444977389"/>
          <c:h val="0.87307325311331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F-4388-A9DD-7CD8EFF483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Друзья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F-4388-A9DD-7CD8EFF483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Учителя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F-4388-A9DD-7CD8EFF483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Телевидение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BF-4388-A9DD-7CD8EFF483E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Результаты тестирования по профориентации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BF-4388-A9DD-7CD8EFF483E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Информация от работодателей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BF-4388-A9DD-7CD8EFF483E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Информация на сайтах учебных заведений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BF-4388-A9DD-7CD8EFF483E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Информация в соц.сетях, блогах, пабликах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BF-4388-A9DD-7CD8EFF483E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Информация в справочниках, на справочных сайтах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BF-4388-A9DD-7CD8EFF483E1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BF-4388-A9DD-7CD8EFF48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44448"/>
        <c:axId val="170345984"/>
      </c:barChart>
      <c:catAx>
        <c:axId val="170344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0345984"/>
        <c:crosses val="autoZero"/>
        <c:auto val="1"/>
        <c:lblAlgn val="ctr"/>
        <c:lblOffset val="100"/>
        <c:noMultiLvlLbl val="0"/>
      </c:catAx>
      <c:valAx>
        <c:axId val="170345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34444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sz="900" b="1"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900" b="1">
                <a:solidFill>
                  <a:schemeClr val="tx2"/>
                </a:solidFill>
                <a:effectLst/>
                <a:latin typeface="+mj-lt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629103990682873"/>
          <c:y val="0.11119091961014026"/>
          <c:w val="0.42370896009317127"/>
          <c:h val="0.79831594518366644"/>
        </c:manualLayout>
      </c:layout>
      <c:overlay val="0"/>
      <c:txPr>
        <a:bodyPr/>
        <a:lstStyle/>
        <a:p>
          <a:pPr>
            <a:defRPr sz="9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7-4A9E-9E07-EB7E22704D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Очное обучение в группе со студентами с ОВЗ и инвалидностью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7-4A9E-9E07-EB7E22704D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Очно-заочное обучение в группе со студентами без ограничений по здоровью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7-4A9E-9E07-EB7E22704D9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Очно-заочное обучение в группе со студентами с ОВЗ и инвалидностью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C7-4A9E-9E07-EB7E22704D9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Заочное (в том числе дистанционно) обучение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7-4A9E-9E07-EB7E22704D9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Очное обучение в группе со студентами без ограничений по здоровью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C7-4A9E-9E07-EB7E22704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496384"/>
        <c:axId val="170497920"/>
      </c:barChart>
      <c:catAx>
        <c:axId val="170496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0497920"/>
        <c:crosses val="autoZero"/>
        <c:auto val="1"/>
        <c:lblAlgn val="ctr"/>
        <c:lblOffset val="100"/>
        <c:noMultiLvlLbl val="0"/>
      </c:catAx>
      <c:valAx>
        <c:axId val="170497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49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5500570162348"/>
          <c:y val="0.13308697537880407"/>
          <c:w val="0.33797049956055691"/>
          <c:h val="0.75190096399545348"/>
        </c:manualLayout>
      </c:layout>
      <c:overlay val="0"/>
      <c:txPr>
        <a:bodyPr/>
        <a:lstStyle/>
        <a:p>
          <a:pPr>
            <a:defRPr sz="9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6.2</c:v>
                </c:pt>
                <c:pt idx="1">
                  <c:v>3.9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1-4544-9A2B-A6D5F47571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Очное обучение в группе со студентами с ОВЗ и инвалидностью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11.3</c:v>
                </c:pt>
                <c:pt idx="1">
                  <c:v>54.9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1-4544-9A2B-A6D5F47571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Очно-заочное обучение в группе со студентами без ограничений по здоровью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13.8</c:v>
                </c:pt>
                <c:pt idx="1">
                  <c:v>2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1-4544-9A2B-A6D5F47571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Очно-заочное обучение в группе со студентами с ОВЗ и инвалидностью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1.2</c:v>
                </c:pt>
                <c:pt idx="1">
                  <c:v>2</c:v>
                </c:pt>
                <c:pt idx="2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1-4544-9A2B-A6D5F47571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Заочное (в том числе дистанционно) обучение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3.7</c:v>
                </c:pt>
                <c:pt idx="1">
                  <c:v>3.9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1-4544-9A2B-A6D5F47571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Очное обечение в группе со студентами без ограничений по здоровью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63.8</c:v>
                </c:pt>
                <c:pt idx="1">
                  <c:v>33.299999999999997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11-4544-9A2B-A6D5F4757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76224"/>
        <c:axId val="170677760"/>
      </c:barChart>
      <c:catAx>
        <c:axId val="17067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defRPr>
            </a:pPr>
            <a:endParaRPr lang="ru-RU"/>
          </a:p>
        </c:txPr>
        <c:crossAx val="170677760"/>
        <c:crosses val="autoZero"/>
        <c:auto val="1"/>
        <c:lblAlgn val="ctr"/>
        <c:lblOffset val="100"/>
        <c:noMultiLvlLbl val="0"/>
      </c:catAx>
      <c:valAx>
        <c:axId val="170677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67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16592728363908"/>
          <c:y val="2.7102201674940336E-2"/>
          <c:w val="0.34964031110858795"/>
          <c:h val="0.92758551116200139"/>
        </c:manualLayout>
      </c:layout>
      <c:overlay val="0"/>
      <c:txPr>
        <a:bodyPr/>
        <a:lstStyle/>
        <a:p>
          <a:pPr>
            <a:defRPr sz="8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4461063687233E-2"/>
          <c:y val="3.6409013172400459E-2"/>
          <c:w val="0.52938414677954826"/>
          <c:h val="0.880672261023174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социально-психологическом сопровождении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2-44F5-8403-7315D9DEAD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специальном оборудовании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2-44F5-8403-7315D9DEAD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помощи ассистента-помощника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2-44F5-8403-7315D9DEAD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разработке индивидуальной образовательной программы обучения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42-44F5-8403-7315D9DEADF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 специальном маршрутно-ориентированном обеспечение доступной среды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42-44F5-8403-7315D9DEA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09920"/>
        <c:axId val="171011456"/>
      </c:barChart>
      <c:catAx>
        <c:axId val="171009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1011456"/>
        <c:crosses val="autoZero"/>
        <c:auto val="1"/>
        <c:lblAlgn val="ctr"/>
        <c:lblOffset val="100"/>
        <c:noMultiLvlLbl val="0"/>
      </c:catAx>
      <c:valAx>
        <c:axId val="171011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100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307269329284253"/>
          <c:y val="6.4540682297835203E-2"/>
          <c:w val="0.36678397216439634"/>
          <c:h val="0.83409129362315992"/>
        </c:manualLayout>
      </c:layout>
      <c:overlay val="0"/>
      <c:txPr>
        <a:bodyPr/>
        <a:lstStyle/>
        <a:p>
          <a:pPr>
            <a:defRPr sz="1000" b="1">
              <a:solidFill>
                <a:schemeClr val="tx2"/>
              </a:solidFill>
              <a:effectLst/>
              <a:latin typeface="+mj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20C0-F8DA-4857-96F6-83D4ABFB28D0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05F3-21FD-48C2-919E-2C9ED22E4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2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6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2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1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0C6C-230D-4F32-B9D0-C058AE2730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8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9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7\Desktop\ПАС.jpg"/>
          <p:cNvPicPr>
            <a:picLocks noChangeAspect="1" noChangeArrowheads="1"/>
          </p:cNvPicPr>
          <p:nvPr/>
        </p:nvPicPr>
        <p:blipFill>
          <a:blip r:embed="rId3" cstate="print"/>
          <a:srcRect t="977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0" y="644691"/>
            <a:ext cx="9906000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V="1">
            <a:off x="2846766" y="1124744"/>
            <a:ext cx="5070563" cy="864096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/>
          <p:cNvSpPr/>
          <p:nvPr/>
        </p:nvSpPr>
        <p:spPr>
          <a:xfrm flipV="1">
            <a:off x="2612740" y="2372883"/>
            <a:ext cx="7098789" cy="2496277"/>
          </a:xfrm>
          <a:prstGeom prst="parallelogram">
            <a:avLst>
              <a:gd name="adj" fmla="val 81653"/>
            </a:avLst>
          </a:prstGeom>
          <a:gradFill>
            <a:gsLst>
              <a:gs pos="31000">
                <a:schemeClr val="bg1">
                  <a:alpha val="57000"/>
                </a:schemeClr>
              </a:gs>
              <a:gs pos="84000">
                <a:schemeClr val="bg1">
                  <a:alpha val="12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06506" y="1124744"/>
            <a:ext cx="3842953" cy="374441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4328931" y="1124744"/>
            <a:ext cx="5577069" cy="374441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1" name="Диагональная полоса 30"/>
          <p:cNvSpPr/>
          <p:nvPr/>
        </p:nvSpPr>
        <p:spPr>
          <a:xfrm flipH="1">
            <a:off x="7527286" y="0"/>
            <a:ext cx="2378714" cy="3593637"/>
          </a:xfrm>
          <a:prstGeom prst="diagStripe">
            <a:avLst>
              <a:gd name="adj" fmla="val 51478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2173" y="1546272"/>
            <a:ext cx="3354373" cy="69310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3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В.З. Кантор</a:t>
            </a:r>
            <a:endParaRPr lang="ru-RU" sz="3800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8931" y="3061990"/>
            <a:ext cx="4212468" cy="127788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900" b="1" i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Проректор по инклюзивному образованию РГПУ им. А.И. Герцена, </a:t>
            </a:r>
            <a:endParaRPr lang="ru-RU" sz="1600" b="1" i="1" dirty="0">
              <a:solidFill>
                <a:srgbClr val="045A95"/>
              </a:solidFill>
              <a:latin typeface="+mj-lt"/>
              <a:cs typeface="Gotham Pro" pitchFamily="50" charset="0"/>
            </a:endParaRPr>
          </a:p>
          <a:p>
            <a:pPr algn="ctr"/>
            <a:r>
              <a:rPr lang="ru-RU" sz="1900" b="1" i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доктор педагогических наук, профессор</a:t>
            </a:r>
            <a:endParaRPr lang="ru-RU" sz="1600" b="1" i="1" dirty="0">
              <a:solidFill>
                <a:srgbClr val="045A95"/>
              </a:solidFill>
              <a:latin typeface="+mj-lt"/>
              <a:cs typeface="Gotham Pro" pitchFamily="50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577070" y="4869160"/>
            <a:ext cx="2964329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2127548" y="1124742"/>
            <a:ext cx="2808312" cy="1536171"/>
          </a:xfrm>
          <a:prstGeom prst="rightArrow">
            <a:avLst>
              <a:gd name="adj1" fmla="val 100000"/>
              <a:gd name="adj2" fmla="val 41310"/>
            </a:avLst>
          </a:prstGeom>
          <a:solidFill>
            <a:srgbClr val="FD7202"/>
          </a:solidFill>
          <a:ln>
            <a:solidFill>
              <a:srgbClr val="FD7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5" name="Диагональная полоса 34"/>
          <p:cNvSpPr/>
          <p:nvPr/>
        </p:nvSpPr>
        <p:spPr>
          <a:xfrm rot="10800000" flipH="1">
            <a:off x="8479994" y="2996951"/>
            <a:ext cx="1483049" cy="2763688"/>
          </a:xfrm>
          <a:prstGeom prst="diagStripe">
            <a:avLst>
              <a:gd name="adj" fmla="val 37007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 rot="8551503">
            <a:off x="7753792" y="2622880"/>
            <a:ext cx="2895016" cy="1459763"/>
          </a:xfrm>
          <a:prstGeom prst="parallelogram">
            <a:avLst>
              <a:gd name="adj" fmla="val 74438"/>
            </a:avLst>
          </a:prstGeom>
          <a:gradFill>
            <a:gsLst>
              <a:gs pos="0">
                <a:srgbClr val="045A95"/>
              </a:gs>
              <a:gs pos="42000">
                <a:srgbClr val="045A95"/>
              </a:gs>
              <a:gs pos="100000">
                <a:srgbClr val="00339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56280" y="1538496"/>
            <a:ext cx="3588399" cy="241665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5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Профориентация школьников </a:t>
            </a:r>
            <a:endParaRPr lang="ru-RU" sz="2500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" pitchFamily="50" charset="0"/>
              <a:cs typeface="Gotham Pro" pitchFamily="50" charset="0"/>
            </a:endParaRPr>
          </a:p>
          <a:p>
            <a:r>
              <a:rPr lang="ru-RU" sz="25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с </a:t>
            </a:r>
            <a:r>
              <a:rPr lang="ru-RU" sz="25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инвалидностью </a:t>
            </a:r>
            <a:endParaRPr lang="ru-RU" sz="2500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" pitchFamily="50" charset="0"/>
              <a:cs typeface="Gotham Pro" pitchFamily="50" charset="0"/>
            </a:endParaRPr>
          </a:p>
          <a:p>
            <a:r>
              <a:rPr lang="ru-RU" sz="25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и </a:t>
            </a:r>
            <a:r>
              <a:rPr lang="ru-RU" sz="25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ОВЗ: </a:t>
            </a:r>
            <a:r>
              <a:rPr lang="ru-RU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межведомственный контекст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4669" y="5760640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20964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еНDoC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5760641"/>
            <a:ext cx="9947659" cy="1129680"/>
          </a:xfrm>
          <a:prstGeom prst="rect">
            <a:avLst/>
          </a:prstGeom>
          <a:noFill/>
        </p:spPr>
      </p:pic>
      <p:pic>
        <p:nvPicPr>
          <p:cNvPr id="30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06506" y="1960368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2501886" y="2464425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4928" y="2461099"/>
            <a:ext cx="3223903" cy="97010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ИНФОРМАЦИОННОЕ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ОБЕСПЕЧЕНИЕ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3820" y="3437963"/>
            <a:ext cx="3655111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2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ВЫБОРА ПРОФЕССИИ</a:t>
            </a:r>
            <a:endParaRPr lang="ru-RU" sz="2800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92760" y="5732866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91383698"/>
              </p:ext>
            </p:extLst>
          </p:nvPr>
        </p:nvGraphicFramePr>
        <p:xfrm>
          <a:off x="4874992" y="692006"/>
          <a:ext cx="5002542" cy="480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06216"/>
            <a:ext cx="9947659" cy="1170811"/>
          </a:xfrm>
          <a:prstGeom prst="rect">
            <a:avLst/>
          </a:prstGeom>
          <a:noFill/>
        </p:spPr>
      </p:pic>
      <p:pic>
        <p:nvPicPr>
          <p:cNvPr id="24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888618" y="5760640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782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4004" y="927960"/>
            <a:ext cx="6377990" cy="75466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42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ПРЕДПОЧИТАЕМЫЕ ВУЗЫ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506" y="1533841"/>
            <a:ext cx="9049005" cy="400170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Только </a:t>
            </a:r>
            <a:r>
              <a:rPr lang="ru-RU" sz="1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27,6%</a:t>
            </a:r>
            <a:r>
              <a:rPr lang="ru-RU" sz="1800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 респондентов смогли назвать те или иные конкретные вузы </a:t>
            </a:r>
          </a:p>
          <a:p>
            <a:endParaRPr lang="ru-RU" sz="1000" dirty="0">
              <a:solidFill>
                <a:srgbClr val="045A95"/>
              </a:solidFill>
              <a:latin typeface="+mj-lt"/>
              <a:cs typeface="Gotham Pro" pitchFamily="50" charset="0"/>
            </a:endParaRPr>
          </a:p>
          <a:p>
            <a:r>
              <a:rPr lang="ru-RU" sz="1800" u="sng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В число этих вузов вошли</a:t>
            </a:r>
            <a:r>
              <a:rPr lang="ru-RU" sz="1800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:</a:t>
            </a:r>
            <a:endParaRPr lang="ru-RU" sz="800" dirty="0">
              <a:solidFill>
                <a:srgbClr val="045A95"/>
              </a:solidFill>
              <a:latin typeface="+mj-lt"/>
              <a:cs typeface="Gotham Pro" pitchFamily="50" charset="0"/>
            </a:endParaRP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Российский государственный педагогический университет им. А.И. Герцена (рейтинг 19,6);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Национальный государственный университет физической культуры, спорта и здоровья им. П.Ф. Лесгафта (рейтинг 13,7);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университет (рейтинг 9,8);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институт культуры (рейтинг 7,8);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национальный исследовательский университет информационных технологий, механики и оптики (рейтинг 5,9);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Санкт-Петербургская художественно-промышленная академия им. А.Л. </a:t>
            </a:r>
            <a:r>
              <a:rPr lang="ru-RU" sz="900" b="1" dirty="0" err="1">
                <a:solidFill>
                  <a:srgbClr val="045A95"/>
                </a:solidFill>
                <a:latin typeface="+mj-lt"/>
                <a:cs typeface="Gotham Pro" pitchFamily="50" charset="0"/>
              </a:rPr>
              <a:t>Штиглица</a:t>
            </a: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 (рейтинг 3,9);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горный университет (рейтинг 3,9);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архитектурно-строительный университет (рейтинг 3,9);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политехнический университет Петра Великого (рейтинг 3,9);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лесотехнический университет им. С.М. Кирова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университет телекоммуникаций им. проф. М.А. Бонч-Бруевича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институт кино и телевидения (рейтинг 2,0;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университет Государственной противопожарной службы МЧС России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экономический университет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Санкт-Петербургская государственная медицинская академия имени И. И. Мечникова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университет гражданской авиации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технологический институт (технический университет)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Балтийский государственный технический университет «</a:t>
            </a:r>
            <a:r>
              <a:rPr lang="ru-RU" sz="900" b="1" dirty="0" err="1">
                <a:solidFill>
                  <a:srgbClr val="045A95"/>
                </a:solidFill>
                <a:latin typeface="+mj-lt"/>
                <a:cs typeface="Gotham Pro" pitchFamily="50" charset="0"/>
              </a:rPr>
              <a:t>Военмех</a:t>
            </a: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»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Российская христианская гуманитарная академия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гуманитарный университет профсоюзов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Санкт-Петербургский государственный университет промышленных технологий и дизайна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Балтийский институт экологии, политики и права (рейтинг 2,0);</a:t>
            </a:r>
          </a:p>
          <a:p>
            <a:pPr marL="402325" indent="-402325">
              <a:buFont typeface="Arial" pitchFamily="34" charset="0"/>
              <a:buChar char="•"/>
            </a:pPr>
            <a:r>
              <a:rPr lang="ru-RU" sz="900" b="1" dirty="0">
                <a:solidFill>
                  <a:srgbClr val="045A95"/>
                </a:solidFill>
                <a:latin typeface="+mj-lt"/>
                <a:cs typeface="Gotham Pro" pitchFamily="50" charset="0"/>
              </a:rPr>
              <a:t>Автономная некоммерческая образовательная организация высшего образования «Водная академия» (рейтинг 2,0).</a:t>
            </a:r>
          </a:p>
        </p:txBody>
      </p:sp>
      <p:pic>
        <p:nvPicPr>
          <p:cNvPr id="10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" y="5758962"/>
            <a:ext cx="9894218" cy="1126422"/>
          </a:xfrm>
          <a:prstGeom prst="rect">
            <a:avLst/>
          </a:prstGeom>
          <a:noFill/>
        </p:spPr>
      </p:pic>
      <p:pic>
        <p:nvPicPr>
          <p:cNvPr id="18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06506" y="1988840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2501886" y="2492897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10097" y="2679335"/>
            <a:ext cx="3223903" cy="539221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ПРЕДПОЧИТАЕМЫЕ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0404" y="3415584"/>
            <a:ext cx="3225506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2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ФОРМЫ ОБУЧЕНИЯ</a:t>
            </a:r>
            <a:endParaRPr lang="ru-RU" sz="2800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63304" y="5759413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07231183"/>
              </p:ext>
            </p:extLst>
          </p:nvPr>
        </p:nvGraphicFramePr>
        <p:xfrm>
          <a:off x="4718974" y="1124744"/>
          <a:ext cx="5187026" cy="451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1" y="5753671"/>
            <a:ext cx="9947659" cy="1129680"/>
          </a:xfrm>
          <a:prstGeom prst="rect">
            <a:avLst/>
          </a:prstGeom>
          <a:noFill/>
        </p:spPr>
      </p:pic>
      <p:pic>
        <p:nvPicPr>
          <p:cNvPr id="24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06506" y="2024843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528900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33996" y="5733256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8481" y="2264377"/>
            <a:ext cx="3225506" cy="97010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ПРЕДПОЧИТАЕМЫЕ</a:t>
            </a:r>
          </a:p>
          <a:p>
            <a:r>
              <a:rPr lang="ru-RU" sz="2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ФОРМЫ ОБУЧЕНИЯ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0219" y="3368992"/>
            <a:ext cx="3223903" cy="970108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НОЗОЛОГИЧЕСКИЕ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АСПЕКТЫ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168226637"/>
              </p:ext>
            </p:extLst>
          </p:nvPr>
        </p:nvGraphicFramePr>
        <p:xfrm>
          <a:off x="4562958" y="1196752"/>
          <a:ext cx="5343043" cy="45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" descr="C:\Users\ПеНDoC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3256"/>
            <a:ext cx="9947659" cy="1144285"/>
          </a:xfrm>
          <a:prstGeom prst="rect">
            <a:avLst/>
          </a:prstGeom>
          <a:noFill/>
        </p:spPr>
      </p:pic>
      <p:pic>
        <p:nvPicPr>
          <p:cNvPr id="28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06506" y="1970957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2501886" y="2475014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84515" y="2475014"/>
            <a:ext cx="3887352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СПЕЦИФИЧЕСКИЕ ПОТРЕБНОСТИ</a:t>
            </a:r>
          </a:p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ЛИЦ С ИНВАЛИДНОСТЬЮ И ОВЗ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4515" y="3254714"/>
            <a:ext cx="3325284" cy="66233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ПРИ ПОЛУЧЕНИИ ВЫСШЕГО</a:t>
            </a:r>
          </a:p>
          <a:p>
            <a:r>
              <a:rPr lang="ru-RU" sz="1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25204" y="5763196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55662337"/>
              </p:ext>
            </p:extLst>
          </p:nvPr>
        </p:nvGraphicFramePr>
        <p:xfrm>
          <a:off x="4718974" y="1268760"/>
          <a:ext cx="5187026" cy="44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2" descr="C:\Users\ПеНDoC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1377"/>
            <a:ext cx="9947659" cy="1167558"/>
          </a:xfrm>
          <a:prstGeom prst="rect">
            <a:avLst/>
          </a:prstGeom>
          <a:noFill/>
        </p:spPr>
      </p:pic>
      <p:pic>
        <p:nvPicPr>
          <p:cNvPr id="24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29567" y="1988840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24947" y="2492897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1122" y="2366172"/>
            <a:ext cx="3619845" cy="754664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b="1" dirty="0" smtClean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НЕОБХОДИМОСТЬ</a:t>
            </a:r>
          </a:p>
          <a:p>
            <a:r>
              <a:rPr lang="ru-RU" b="1" dirty="0" smtClean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ИЗМЕНЕНИЯ И АДАПТАЦИИ</a:t>
            </a:r>
            <a:endParaRPr lang="ru-RU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122" y="3176455"/>
            <a:ext cx="3807396" cy="939330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ПРОГРАММЫ ОБУЧЕНИЯ В ВУЗЕ </a:t>
            </a:r>
          </a:p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ДЛЯ ЛИЦ С ИНВАЛИДНОСТЬЮ </a:t>
            </a:r>
          </a:p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И ОВЗ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3996" y="5760640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45550286"/>
              </p:ext>
            </p:extLst>
          </p:nvPr>
        </p:nvGraphicFramePr>
        <p:xfrm>
          <a:off x="4562956" y="1052736"/>
          <a:ext cx="4998556" cy="47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7" y="5737551"/>
            <a:ext cx="9947659" cy="1129680"/>
          </a:xfrm>
          <a:prstGeom prst="rect">
            <a:avLst/>
          </a:prstGeom>
          <a:noFill/>
        </p:spPr>
      </p:pic>
      <p:pic>
        <p:nvPicPr>
          <p:cNvPr id="28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81358" y="2396886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83766" y="1052736"/>
            <a:ext cx="4914546" cy="460187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• 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Акцент в </a:t>
            </a:r>
            <a:r>
              <a:rPr lang="ru-RU" sz="14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профориентационной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работе со школьниками с инвалидностью должен делаться на информировании их о типах профессий, о сущности деятельности, реализацию которой предполагает та или иная профессия, об условиях труда, возможностях получения образования по интересующей профессии и о смежных областях труда;</a:t>
            </a:r>
          </a:p>
          <a:p>
            <a:endParaRPr lang="ru-RU" sz="800" b="1" dirty="0">
              <a:solidFill>
                <a:schemeClr val="bg1"/>
              </a:solidFill>
              <a:latin typeface="+mj-lt"/>
              <a:cs typeface="Gotham Pro" pitchFamily="50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• </a:t>
            </a:r>
            <a:r>
              <a:rPr lang="ru-RU" sz="1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НЕОБХОДИМО:</a:t>
            </a:r>
          </a:p>
          <a:p>
            <a:endParaRPr lang="ru-RU" sz="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otham Pro" pitchFamily="50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- включение родителей школьников с инвалидностью в орбиту </a:t>
            </a:r>
            <a:r>
              <a:rPr lang="ru-RU" sz="14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профориентационной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работы, с адресацией им соответствующих информационных мероприятий и ресурсов (сайтов, брошюр и т.д.);</a:t>
            </a:r>
          </a:p>
          <a:p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- выстраивание </a:t>
            </a:r>
            <a:r>
              <a:rPr lang="ru-RU" sz="14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профориентационной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деятельности (тренинги, игры, экскурсии, презентации, </a:t>
            </a:r>
            <a:r>
              <a:rPr lang="ru-RU" sz="14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профконсультации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и проч.) в групповом инклюзивном формате, с вовлечением в нее друзей школьников с инвалидностью из числа нормально развивающихся сверстников;</a:t>
            </a:r>
          </a:p>
          <a:p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- совершенствование ролевой позиции специалистов-</a:t>
            </a:r>
            <a:r>
              <a:rPr lang="ru-RU" sz="14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профориентологов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в системе работы со школьниками с инвалидностью.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20004" y="1892829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29702" y="2722450"/>
            <a:ext cx="3255963" cy="1123996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ПРАКТИЧЕСКИЕ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РЕКОМЕНДАЦИИ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63304" y="5770952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1" y="5755527"/>
            <a:ext cx="9947659" cy="1129680"/>
          </a:xfrm>
          <a:prstGeom prst="rect">
            <a:avLst/>
          </a:prstGeom>
          <a:noFill/>
        </p:spPr>
      </p:pic>
      <p:pic>
        <p:nvPicPr>
          <p:cNvPr id="2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81358" y="2492897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74991" y="1028734"/>
            <a:ext cx="4758529" cy="443198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• </a:t>
            </a:r>
            <a:r>
              <a:rPr lang="ru-RU" sz="1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В сфере вузовского обучения: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- должна обеспечиваться вариативность моделей вузовского обучения лиц с инвалидностью с балансом форматов, связанных с образовательной интеграцией и дифференциацией, особенно – в сфере очного обучения: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- в вузе должно осуществляться социально-психологическое сопровождение лиц с инвалидностью и ОВЗ в сочетании со специальным маршрутно-ориентированным обеспечением доступной среды;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- должна обеспечиваться возможность обучения лиц с инвалидностью по адаптированным вузовским образовательным программам, понимаемым в контексте создания специальных условий обучения. 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20004" y="1988840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42789" y="5760640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48752" y="2770991"/>
            <a:ext cx="3255963" cy="1123996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ПРАКТИЧЕСКИЕ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РЕКОМЕНДАЦИИ</a:t>
            </a:r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4043"/>
            <a:ext cx="9947659" cy="1129680"/>
          </a:xfrm>
          <a:prstGeom prst="rect">
            <a:avLst/>
          </a:prstGeom>
          <a:noFill/>
        </p:spPr>
      </p:pic>
      <p:pic>
        <p:nvPicPr>
          <p:cNvPr id="23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61291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75407" y="1052736"/>
            <a:ext cx="4914546" cy="423561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61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выпускник</a:t>
            </a:r>
            <a:r>
              <a:rPr lang="ru-RU" sz="2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8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9</a:t>
            </a:r>
            <a:r>
              <a:rPr lang="ru-RU" sz="2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вузов Санкт-Петербурга и Ленинградской области, освоивший в общей сложности ОПОП по более чем </a:t>
            </a:r>
          </a:p>
          <a:p>
            <a:pPr algn="ctr">
              <a:lnSpc>
                <a:spcPct val="90000"/>
              </a:lnSpc>
            </a:pPr>
            <a:r>
              <a:rPr lang="ru-RU" sz="38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20</a:t>
            </a:r>
            <a:r>
              <a:rPr lang="ru-RU" sz="2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направлениям подготовки, охватывающим общественно-научную, экономико-правовую, инженерно-техническую, психолого-педагогическую  и естественнонаучную области знания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40532" y="2108854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40532" y="2660172"/>
            <a:ext cx="3998813" cy="158566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ТРУДОУСТРОЙСТВА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ИНВАЛИДОВ – ВЫПУСКНИКОВ ВУЗОВ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25204" y="5755309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60322"/>
            <a:ext cx="9947659" cy="1129680"/>
          </a:xfrm>
          <a:prstGeom prst="rect">
            <a:avLst/>
          </a:prstGeom>
          <a:noFill/>
        </p:spPr>
      </p:pic>
      <p:pic>
        <p:nvPicPr>
          <p:cNvPr id="2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528900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74991" y="1340768"/>
            <a:ext cx="4758529" cy="400170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buFont typeface="Arial" pitchFamily="34" charset="0"/>
              <a:buChar char="•"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инвалидов по зрению – 8 чел.;</a:t>
            </a:r>
          </a:p>
          <a:p>
            <a:pPr marL="335270" indent="-335270">
              <a:buFont typeface="Arial" pitchFamily="34" charset="0"/>
              <a:buChar char="•"/>
            </a:pP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otham Pro" pitchFamily="50" charset="0"/>
            </a:endParaRPr>
          </a:p>
          <a:p>
            <a:pPr marL="335270" indent="-335270">
              <a:buFont typeface="Arial" pitchFamily="34" charset="0"/>
              <a:buChar char="•"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инвалидов по слуху – 6 чел.;</a:t>
            </a:r>
          </a:p>
          <a:p>
            <a:pPr marL="335270" indent="-335270">
              <a:buFont typeface="Arial" pitchFamily="34" charset="0"/>
              <a:buChar char="•"/>
            </a:pP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otham Pro" pitchFamily="50" charset="0"/>
            </a:endParaRPr>
          </a:p>
          <a:p>
            <a:pPr marL="335270" indent="-335270">
              <a:buFont typeface="Arial" pitchFamily="34" charset="0"/>
              <a:buChar char="•"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инвалидов вследствие нарушения опорно-двигательного аппарата – 21 чел.;</a:t>
            </a:r>
          </a:p>
          <a:p>
            <a:pPr marL="335270" indent="-335270">
              <a:buFont typeface="Arial" pitchFamily="34" charset="0"/>
              <a:buChar char="•"/>
            </a:pP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otham Pro" pitchFamily="50" charset="0"/>
            </a:endParaRPr>
          </a:p>
          <a:p>
            <a:pPr marL="335270" indent="-335270">
              <a:buFont typeface="Arial" pitchFamily="34" charset="0"/>
              <a:buChar char="•"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инвалидов по общему заболеванию – 26 чел.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59582" y="2066848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ТРУДОУСТРОЙСТВА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ИНВАЛИДОВ –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ВЫПУСКНИКОВ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ВУЗОВ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63304" y="5781942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7884"/>
            <a:ext cx="9947659" cy="1158802"/>
          </a:xfrm>
          <a:prstGeom prst="rect">
            <a:avLst/>
          </a:prstGeom>
          <a:noFill/>
        </p:spPr>
      </p:pic>
      <p:pic>
        <p:nvPicPr>
          <p:cNvPr id="21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45089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06777" y="1336153"/>
            <a:ext cx="5187026" cy="380165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33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Опросом были охвачены </a:t>
            </a:r>
            <a:r>
              <a:rPr lang="ru-R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275</a:t>
            </a:r>
            <a:r>
              <a:rPr lang="ru-RU" sz="33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</a:t>
            </a:r>
          </a:p>
          <a:p>
            <a:pPr algn="ctr"/>
            <a:r>
              <a:rPr lang="ru-RU" sz="33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старшеклассников - </a:t>
            </a:r>
          </a:p>
          <a:p>
            <a:pPr algn="ctr"/>
            <a:r>
              <a:rPr lang="ru-RU" sz="33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инвалидов по зрению, </a:t>
            </a:r>
          </a:p>
          <a:p>
            <a:pPr algn="ctr"/>
            <a:r>
              <a:rPr lang="ru-RU" sz="3300" dirty="0">
                <a:solidFill>
                  <a:schemeClr val="bg1"/>
                </a:solidFill>
                <a:latin typeface="+mj-lt"/>
                <a:cs typeface="Gotham Pro" pitchFamily="50" charset="0"/>
              </a:rPr>
              <a:t>по слуху и с нарушением опорно-двигательного аппарата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31355" y="1988840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47453" y="2084908"/>
            <a:ext cx="3308866" cy="237049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ПРОФЕССИОНАЛЬНО-ОБРАЗОВАТЕЛЬНЫХ ПОТРЕБНОСТЕЙ СТАРШИХ ШКОЛЬНИКОВ С ИНВАЛИДНОСТЬЮ И ОВЗ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1886" y="5853966"/>
            <a:ext cx="6981225" cy="100403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6245"/>
            <a:ext cx="9947659" cy="1177580"/>
          </a:xfrm>
          <a:prstGeom prst="rect">
            <a:avLst/>
          </a:prstGeom>
          <a:noFill/>
        </p:spPr>
      </p:pic>
      <p:pic>
        <p:nvPicPr>
          <p:cNvPr id="2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81358" y="2492897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75407" y="1145930"/>
            <a:ext cx="4914546" cy="437411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Трудоустроены 35 чел. (57,37% выборки), из них: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- по специальности – 22 чел.,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- не по специальности – 13 чел. </a:t>
            </a:r>
          </a:p>
          <a:p>
            <a:pPr marL="335270" indent="-335270">
              <a:lnSpc>
                <a:spcPct val="90000"/>
              </a:lnSpc>
              <a:buFont typeface="Arial" pitchFamily="34" charset="0"/>
              <a:buChar char="•"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otham Pro" pitchFamily="50" charset="0"/>
            </a:endParaRPr>
          </a:p>
          <a:p>
            <a:pPr marL="335270" indent="-33527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Среди выпускников, трудоустроившихся по специальности, все, кроме одного, удовлетворены полученной работой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20004" y="1988840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21989" y="2582164"/>
            <a:ext cx="3998813" cy="158566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ТРУДОУСТРОЙСТВА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ИНВАЛИДОВ – ВЫПУСКНИКОВ ВУЗОВ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2789" y="5810407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1139"/>
            <a:ext cx="9947659" cy="1214012"/>
          </a:xfrm>
          <a:prstGeom prst="rect">
            <a:avLst/>
          </a:prstGeom>
          <a:noFill/>
        </p:spPr>
      </p:pic>
      <p:pic>
        <p:nvPicPr>
          <p:cNvPr id="2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68747" y="2502739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74990" y="1052736"/>
            <a:ext cx="4902545" cy="499829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Среди 26 нетрудоустроенных:</a:t>
            </a:r>
          </a:p>
          <a:p>
            <a:pPr marL="201162" indent="-201162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7 чел. – инвалиды по зрению,</a:t>
            </a:r>
          </a:p>
          <a:p>
            <a:pPr marL="201162" indent="-201162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8 чел. – инвалиды с нарушением ОДА,</a:t>
            </a:r>
          </a:p>
          <a:p>
            <a:pPr marL="201162" indent="-201162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11 чел. – инвалиды по общему заболеванию</a:t>
            </a:r>
          </a:p>
          <a:p>
            <a:pPr>
              <a:lnSpc>
                <a:spcPct val="90000"/>
              </a:lnSpc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Таким образом:</a:t>
            </a:r>
          </a:p>
          <a:p>
            <a:pPr>
              <a:lnSpc>
                <a:spcPct val="80000"/>
              </a:lnSpc>
            </a:pP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если инвалиды по слуху вовсе не столкнулись с проблемами в трудоустройстве по окончании вуза, а применительно к выпускникам из числа инвалидов с нарушением ОДА и выпускникам – инвалидам по общему заболеванию показатели трудоустройства даже превышают показатель по выборке в целом (соответственно 61,90% и 57,69%), то выпускники – инвалиды по зрению (за исключением лишь одного из них) места работы не имеют</a:t>
            </a:r>
          </a:p>
          <a:p>
            <a:pPr marL="335270" indent="-335270">
              <a:buFont typeface="Arial" pitchFamily="34" charset="0"/>
              <a:buChar char="•"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otham Pro" pitchFamily="50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07393" y="1998682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ТРУДОУСТРОЙСТВА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ИНВАЛИДОВ –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ВЫПУСКНИКОВ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ВУЗОВ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1581" y="5833741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771317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1317"/>
            <a:ext cx="9947659" cy="1187168"/>
          </a:xfrm>
          <a:prstGeom prst="rect">
            <a:avLst/>
          </a:prstGeom>
          <a:noFill/>
        </p:spPr>
      </p:pic>
      <p:pic>
        <p:nvPicPr>
          <p:cNvPr id="21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461214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40453" y="1957157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61860" y="2444148"/>
            <a:ext cx="4388856" cy="158566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ТРУДОУСТРОЙСТВА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ИНВАЛИДОВ – ВЫПУСКНИКОВ ВУЗОВ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1581" y="5810407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74524"/>
              </p:ext>
            </p:extLst>
          </p:nvPr>
        </p:nvGraphicFramePr>
        <p:xfrm>
          <a:off x="4874992" y="1220754"/>
          <a:ext cx="4836537" cy="425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Причина, </a:t>
                      </a:r>
                      <a:endParaRPr lang="ru-RU" sz="1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препятствующая </a:t>
                      </a:r>
                      <a:r>
                        <a:rPr lang="ru-RU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трудоустройству</a:t>
                      </a: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упоминаний </a:t>
                      </a:r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респондентами</a:t>
                      </a: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Наличие ограничений по состоянию здоровья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Отсутствие подходящих вакансий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Сложности с передвижением до работы и обратно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Семейные обстоятельства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Отсутствие/недостаток квалификации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8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Потребность в специально оборудованном рабочем месте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Низкая зарплата на вакантных рабочих местах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Отношение окружающих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1" y="5762455"/>
            <a:ext cx="9947659" cy="1172696"/>
          </a:xfrm>
          <a:prstGeom prst="rect">
            <a:avLst/>
          </a:prstGeom>
          <a:noFill/>
        </p:spPr>
      </p:pic>
      <p:pic>
        <p:nvPicPr>
          <p:cNvPr id="23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93130" y="259577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31776" y="2091714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ТРУДОУСТРОЙСТВА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ИНВАЛИДОВ –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ВЫПУСКНИКОВ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ВУЗОВ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63304" y="5848445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68806"/>
              </p:ext>
            </p:extLst>
          </p:nvPr>
        </p:nvGraphicFramePr>
        <p:xfrm>
          <a:off x="4808984" y="1264076"/>
          <a:ext cx="4765754" cy="4184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Требуемые виды помощи 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РУМЦ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упоминаний респондентами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Помощь в подборе вакансий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Помощь в составлении резюме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Информирование о ярмарках вакансий для лиц с ОВЗ и инвалидностью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5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Помощь в получении государственных услуг по линии службы занятости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Подготовка к собеседованию </a:t>
                      </a:r>
                      <a:endParaRPr lang="ru-RU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работодателем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397"/>
            <a:ext cx="9947659" cy="1242791"/>
          </a:xfrm>
          <a:prstGeom prst="rect">
            <a:avLst/>
          </a:prstGeom>
          <a:noFill/>
        </p:spPr>
      </p:pic>
      <p:pic>
        <p:nvPicPr>
          <p:cNvPr id="20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35488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20004" y="1911289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20794" y="2444148"/>
            <a:ext cx="4388856" cy="158566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ТРУДОУСТРОЙСТВА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ИНВАЛИДОВ – ВЫПУСКНИКОВ ВУЗОВ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92760" y="5760640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43168"/>
              </p:ext>
            </p:extLst>
          </p:nvPr>
        </p:nvGraphicFramePr>
        <p:xfrm>
          <a:off x="4718974" y="1124744"/>
          <a:ext cx="4796982" cy="4268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Требуемые виды помощи 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 служб занятости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Количество упоминаний респондентами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Поиск подходящей работы  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Участие в специализированных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ярмарках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вакансий 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Выплата пособия по безработице 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профессиональное образование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Получение навыков эффективного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поиска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работы (профориентация) 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Обеспечение временной занятости 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6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Содействие в переезде в другую местность для трудоустройства по направлению органов службы занятости 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3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Профессиональное обучение 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533"/>
            <a:ext cx="9947659" cy="1129680"/>
          </a:xfrm>
          <a:prstGeom prst="rect">
            <a:avLst/>
          </a:prstGeom>
          <a:noFill/>
        </p:spPr>
      </p:pic>
      <p:pic>
        <p:nvPicPr>
          <p:cNvPr id="23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98463" y="235488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74990" y="1089931"/>
            <a:ext cx="4758529" cy="456493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Коль скоро на фоне активной установки целого ряда выпускников на повышение собственной готовности к трудоустройству путем повышения квалификации, совершенствования навыков поиска работы и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самопрезентации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 и т.п. обнаруживается и противоположная, во многом бездеятельная, позиция, связанная с ориентацией выпускника лишь на потребление услуг, в том числе в форме получения пособия по безработице, </a:t>
            </a:r>
          </a:p>
          <a:p>
            <a:pPr>
              <a:lnSpc>
                <a:spcPct val="90000"/>
              </a:lnSpc>
            </a:pPr>
            <a:r>
              <a:rPr lang="ru-RU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помощь выпускникам с инвалидностью в трудоустройстве должна сочетать в себе как собственно подбор для них оптимальных рабочих мест, так и осуществление реабилитационных психолого-педагогических мероприятий по нейтрализации их неадекватных социальных установок</a:t>
            </a:r>
            <a:r>
              <a:rPr lang="ru-RU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otham Pro" pitchFamily="50" charset="0"/>
              </a:rPr>
              <a:t>. 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23789" y="1892827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ПРАКТИЧЕСКИЕ</a:t>
            </a:r>
          </a:p>
          <a:p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РЕКОМЕНДАЦИИ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13052" y="5830212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1414"/>
            <a:ext cx="9947659" cy="1223542"/>
          </a:xfrm>
          <a:prstGeom prst="rect">
            <a:avLst/>
          </a:prstGeom>
          <a:noFill/>
        </p:spPr>
      </p:pic>
      <p:pic>
        <p:nvPicPr>
          <p:cNvPr id="21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7\Desktop\ПАС.jpg"/>
          <p:cNvPicPr>
            <a:picLocks noChangeAspect="1" noChangeArrowheads="1"/>
          </p:cNvPicPr>
          <p:nvPr/>
        </p:nvPicPr>
        <p:blipFill>
          <a:blip r:embed="rId3" cstate="print"/>
          <a:srcRect t="977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 flipV="1">
            <a:off x="3704861" y="1124744"/>
            <a:ext cx="3588399" cy="576064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/>
          <p:cNvSpPr/>
          <p:nvPr/>
        </p:nvSpPr>
        <p:spPr>
          <a:xfrm flipV="1">
            <a:off x="2924775" y="1124744"/>
            <a:ext cx="2106234" cy="1056117"/>
          </a:xfrm>
          <a:prstGeom prst="parallelogram">
            <a:avLst>
              <a:gd name="adj" fmla="val 81653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3" name="Параллелограмм 32"/>
          <p:cNvSpPr/>
          <p:nvPr/>
        </p:nvSpPr>
        <p:spPr>
          <a:xfrm flipV="1">
            <a:off x="2300705" y="0"/>
            <a:ext cx="4290477" cy="644691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26000"/>
                </a:schemeClr>
              </a:gs>
              <a:gs pos="71000">
                <a:srgbClr val="3D98AA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0" y="644691"/>
            <a:ext cx="9906000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0" y="644691"/>
            <a:ext cx="9906000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b="1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5733087" y="1700808"/>
            <a:ext cx="2964329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499061" y="4389107"/>
            <a:ext cx="2964329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иагональная полоса 30"/>
          <p:cNvSpPr/>
          <p:nvPr/>
        </p:nvSpPr>
        <p:spPr>
          <a:xfrm flipH="1">
            <a:off x="7527286" y="0"/>
            <a:ext cx="2378714" cy="3593637"/>
          </a:xfrm>
          <a:prstGeom prst="diagStripe">
            <a:avLst>
              <a:gd name="adj" fmla="val 51478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Диагональная полоса 34"/>
          <p:cNvSpPr/>
          <p:nvPr/>
        </p:nvSpPr>
        <p:spPr>
          <a:xfrm rot="10800000" flipH="1">
            <a:off x="8424936" y="3717031"/>
            <a:ext cx="1501758" cy="2145821"/>
          </a:xfrm>
          <a:prstGeom prst="diagStripe">
            <a:avLst>
              <a:gd name="adj" fmla="val 37007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 rot="8551503">
            <a:off x="7583300" y="2604022"/>
            <a:ext cx="3164334" cy="1693278"/>
          </a:xfrm>
          <a:prstGeom prst="parallelogram">
            <a:avLst>
              <a:gd name="adj" fmla="val 74438"/>
            </a:avLst>
          </a:prstGeom>
          <a:gradFill>
            <a:gsLst>
              <a:gs pos="0">
                <a:srgbClr val="045A95"/>
              </a:gs>
              <a:gs pos="42000">
                <a:srgbClr val="045A95"/>
              </a:gs>
              <a:gs pos="100000">
                <a:srgbClr val="00339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92760" y="5746948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445" y="2405370"/>
            <a:ext cx="7722858" cy="83160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4700" b="1" i="1" cap="all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Light" pitchFamily="50" charset="0"/>
                <a:cs typeface="Gotham Pro Light" pitchFamily="50" charset="0"/>
              </a:rPr>
              <a:t>СПАСИБО ЗА ВНИМАНИЕ!</a:t>
            </a:r>
          </a:p>
        </p:txBody>
      </p:sp>
      <p:pic>
        <p:nvPicPr>
          <p:cNvPr id="23" name="Picture 2" descr="C:\Users\ПеНDoC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" y="5744014"/>
            <a:ext cx="9947659" cy="1129680"/>
          </a:xfrm>
          <a:prstGeom prst="rect">
            <a:avLst/>
          </a:prstGeom>
          <a:noFill/>
        </p:spPr>
      </p:pic>
      <p:pic>
        <p:nvPicPr>
          <p:cNvPr id="40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45089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56634" y="1164309"/>
            <a:ext cx="5168349" cy="430948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Школа-интернат № 1 им. К.К. Грота Санкт-Петербурга для незрячих и слабовидящих детей;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Школа-центр «Динамика» Санкт-Петербурга для детей с нарушениями опорно-двигательного аппарата;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 №584 «Озерки» Санкт-Петербурга для детей с нарушениями опорно-двигательного аппарата;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Школа-интернат № 2 Санкт-Петербурга для слабовидящих детей;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Школа-интернат № 31 Санкт-Петербурга для глухих детей;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Школа-интернат №1 Санкт-Петербурга для глухих детей;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Школа-интернат № 20 Санкт-Петербурга для слабослышащих детей;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Школа-интернат №33 Санкт-Петербурга для слабослышащих детей;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Школа-интернат Ленинградской области «Красные Зори» для детей с нарушениями опорно-двигательного аппарата;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Юкковская</a:t>
            </a: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школа-интернат Ленинградской области для детей с нарушением слуха;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Сясьстройская</a:t>
            </a: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школа-интернат Ленинградской области для детей с нарушением слуха;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300" b="1" dirty="0" err="1">
                <a:solidFill>
                  <a:schemeClr val="bg1"/>
                </a:solidFill>
                <a:latin typeface="+mj-lt"/>
                <a:cs typeface="Gotham Pro" pitchFamily="50" charset="0"/>
              </a:rPr>
              <a:t>Мгинская</a:t>
            </a:r>
            <a:r>
              <a:rPr lang="ru-RU" sz="13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 школа-интернат Ленинградской области для детей с нарушениями зрения.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28041" y="1988840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38933" y="2833997"/>
            <a:ext cx="3440309" cy="97010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БАЗЫ РЕАЛИЗАЦИИ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02785" y="5925276"/>
            <a:ext cx="6486720" cy="96525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1" y="5736928"/>
            <a:ext cx="9947659" cy="1148456"/>
          </a:xfrm>
          <a:prstGeom prst="rect">
            <a:avLst/>
          </a:prstGeom>
          <a:noFill/>
        </p:spPr>
      </p:pic>
      <p:pic>
        <p:nvPicPr>
          <p:cNvPr id="29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725699" y="1988840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2684803" y="245089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469207" y="5760640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81609554"/>
              </p:ext>
            </p:extLst>
          </p:nvPr>
        </p:nvGraphicFramePr>
        <p:xfrm>
          <a:off x="4718974" y="644693"/>
          <a:ext cx="5148964" cy="470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20552" y="2397982"/>
            <a:ext cx="2613159" cy="84699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РАСПРЕДЕЛЕНИЕ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РЕСПОНДЕНТОВ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5777" y="3244979"/>
            <a:ext cx="4134460" cy="84699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24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ПО НОЗОЛОГИЧЕСКИМ</a:t>
            </a:r>
          </a:p>
          <a:p>
            <a:r>
              <a:rPr lang="ru-RU" sz="24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</a:rPr>
              <a:t>ГРУППАМ</a:t>
            </a:r>
            <a:endParaRPr lang="ru-RU" sz="2400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5728320"/>
            <a:ext cx="9941169" cy="1157064"/>
          </a:xfrm>
          <a:prstGeom prst="rect">
            <a:avLst/>
          </a:prstGeom>
          <a:noFill/>
        </p:spPr>
      </p:pic>
      <p:pic>
        <p:nvPicPr>
          <p:cNvPr id="24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711322" y="2028187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53014" y="2490239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68179" y="5778569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92032351"/>
              </p:ext>
            </p:extLst>
          </p:nvPr>
        </p:nvGraphicFramePr>
        <p:xfrm>
          <a:off x="4870101" y="524025"/>
          <a:ext cx="5008611" cy="493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57885" y="3196363"/>
            <a:ext cx="3633970" cy="84699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ПО ГОДАМ ОБУЧЕНИЯ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</a:rPr>
              <a:t>(КЛАССАМ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</a:rPr>
              <a:t>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885" y="2348880"/>
            <a:ext cx="2613159" cy="84699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4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РАСПРЕДЕЛЕНИЕ</a:t>
            </a:r>
            <a:endParaRPr lang="ru-RU" sz="2800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  <a:p>
            <a:r>
              <a:rPr lang="ru-RU" sz="24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РЕСПОНДЕНТОВ</a:t>
            </a:r>
            <a:endParaRPr lang="ru-RU" sz="2800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  <p:pic>
        <p:nvPicPr>
          <p:cNvPr id="22" name="Picture 2" descr="C:\Users\ПеНDoC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31" y="5755704"/>
            <a:ext cx="9947659" cy="1129680"/>
          </a:xfrm>
          <a:prstGeom prst="rect">
            <a:avLst/>
          </a:prstGeom>
          <a:noFill/>
        </p:spPr>
      </p:pic>
      <p:pic>
        <p:nvPicPr>
          <p:cNvPr id="28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4328931" y="644691"/>
            <a:ext cx="5577069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1886" y="2450891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40532" y="1988840"/>
            <a:ext cx="3608927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02784" y="5829266"/>
            <a:ext cx="6687169" cy="1056117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705604" y="1185941"/>
            <a:ext cx="4914546" cy="42940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201162" indent="-201162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изучение мотивации выбора профессии абитуриентами с ОВЗ и инвалидностью и определение источников получения ими соответствующей информации;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установление нуждаемости абитуриентов с ОВЗ и инвалидностью в помощи специалистов по профориентации при выборе профессии;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выявление форм обучения, удобных для получения высшего образования людьми с ОВЗ и инвалидностью;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уяснение потребности лиц с ОВЗ и инвалидностью в специальном техническом оборудовании и специальных услугах при получении высшего образования;</a:t>
            </a:r>
          </a:p>
          <a:p>
            <a:pPr marL="201162" indent="-201162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Gotham Pro" pitchFamily="50" charset="0"/>
              </a:rPr>
              <a:t>оценка нуждаемости лиц с ОВЗ и инвалидностью в изменении и адаптации программ обучения в вузе  с учетом их потребностей.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1022" y="2674981"/>
            <a:ext cx="3002689" cy="1123996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ЗАДАЧИ</a:t>
            </a:r>
            <a:r>
              <a:rPr lang="ru-RU" sz="3300" b="1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 </a:t>
            </a:r>
          </a:p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МОНИТОРИНГА</a:t>
            </a:r>
          </a:p>
        </p:txBody>
      </p:sp>
      <p:pic>
        <p:nvPicPr>
          <p:cNvPr id="14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5703"/>
            <a:ext cx="9971622" cy="1129680"/>
          </a:xfrm>
          <a:prstGeom prst="rect">
            <a:avLst/>
          </a:prstGeom>
          <a:noFill/>
        </p:spPr>
      </p:pic>
      <p:pic>
        <p:nvPicPr>
          <p:cNvPr id="23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0" y="5760640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1841709"/>
              </p:ext>
            </p:extLst>
          </p:nvPr>
        </p:nvGraphicFramePr>
        <p:xfrm>
          <a:off x="4718974" y="1340767"/>
          <a:ext cx="5103592" cy="429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506506" y="2114753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31843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01886" y="2576804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23749" y="5760640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40532" y="2622455"/>
            <a:ext cx="3432381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24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ОПРЕДЕЛЁННОСТЬ ВЫБОРА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8315" y="3603439"/>
            <a:ext cx="3352143" cy="477666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БУДУЩЕЙ ПРОФЕССИИ</a:t>
            </a:r>
          </a:p>
        </p:txBody>
      </p:sp>
      <p:pic>
        <p:nvPicPr>
          <p:cNvPr id="22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3" y="5758172"/>
            <a:ext cx="9947659" cy="1129680"/>
          </a:xfrm>
          <a:prstGeom prst="rect">
            <a:avLst/>
          </a:prstGeom>
          <a:noFill/>
        </p:spPr>
      </p:pic>
      <p:pic>
        <p:nvPicPr>
          <p:cNvPr id="28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06506" y="2108854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906000" cy="644691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2482219" y="2570905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6963" y="2837449"/>
            <a:ext cx="2149891" cy="539221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МОТИВАЦИЯ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8562" y="3453003"/>
            <a:ext cx="3655111" cy="539221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2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</a:rPr>
              <a:t>ВЫБОРА ПРОФЕССИИ</a:t>
            </a:r>
            <a:endParaRPr lang="ru-RU" sz="2800" b="1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94063" y="5775865"/>
            <a:ext cx="6981225" cy="1124744"/>
          </a:xfrm>
          <a:prstGeom prst="rect">
            <a:avLst/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0950983"/>
              </p:ext>
            </p:extLst>
          </p:nvPr>
        </p:nvGraphicFramePr>
        <p:xfrm>
          <a:off x="4718974" y="1004124"/>
          <a:ext cx="4856314" cy="450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5415"/>
            <a:ext cx="9947659" cy="1129680"/>
          </a:xfrm>
          <a:prstGeom prst="rect">
            <a:avLst/>
          </a:prstGeom>
          <a:noFill/>
        </p:spPr>
      </p:pic>
      <p:pic>
        <p:nvPicPr>
          <p:cNvPr id="24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04621" y="2132856"/>
            <a:ext cx="3842953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328931" cy="644691"/>
          </a:xfrm>
          <a:prstGeom prst="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8931" y="0"/>
            <a:ext cx="5577069" cy="644691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00001" y="2636913"/>
            <a:ext cx="2217088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32520" y="2427463"/>
            <a:ext cx="3655111" cy="97010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2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МОТИВАЦИЯ ВЫБОРА</a:t>
            </a:r>
          </a:p>
          <a:p>
            <a:r>
              <a:rPr lang="ru-RU" sz="2800" b="1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ПРОФЕССИИ: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2520" y="3519011"/>
            <a:ext cx="3223903" cy="970108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НОЗОЛОГИЧЕСКИЙ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50" charset="0"/>
                <a:cs typeface="Gotham Pro" pitchFamily="50" charset="0"/>
              </a:rPr>
              <a:t>АСПЕКТ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5540" y="5749306"/>
            <a:ext cx="6981225" cy="1124744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60640"/>
            <a:ext cx="3002783" cy="1124744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74636691"/>
              </p:ext>
            </p:extLst>
          </p:nvPr>
        </p:nvGraphicFramePr>
        <p:xfrm>
          <a:off x="4349459" y="932723"/>
          <a:ext cx="5450046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" descr="C:\Users\ПеНDoC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" y="5862853"/>
            <a:ext cx="674763" cy="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532" y="5925277"/>
            <a:ext cx="2241287" cy="11701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Российский государственный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педагогический университет</a:t>
            </a:r>
          </a:p>
          <a:p>
            <a:r>
              <a:rPr lang="ru-RU" sz="1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dobe Arabic" pitchFamily="18" charset="-78"/>
              </a:rPr>
              <a:t>им. А. И. Герцена</a:t>
            </a:r>
          </a:p>
          <a:p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42" y="5803656"/>
            <a:ext cx="780087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939734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4370"/>
            <a:ext cx="9947659" cy="1129680"/>
          </a:xfrm>
          <a:prstGeom prst="rect">
            <a:avLst/>
          </a:prstGeom>
          <a:noFill/>
        </p:spPr>
      </p:pic>
      <p:pic>
        <p:nvPicPr>
          <p:cNvPr id="28" name="Picture 3" descr="C:\Users\ПеНDoC\Desktop\Лого РУМЦ РГПУ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73" y="101179"/>
            <a:ext cx="720080" cy="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1635</Words>
  <Application>Microsoft Office PowerPoint</Application>
  <PresentationFormat>Лист A4 (210x297 мм)</PresentationFormat>
  <Paragraphs>324</Paragraphs>
  <Slides>26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Adobe Arabic</vt:lpstr>
      <vt:lpstr>Arial</vt:lpstr>
      <vt:lpstr>Calibri</vt:lpstr>
      <vt:lpstr>Cambria</vt:lpstr>
      <vt:lpstr>Gotham Pro</vt:lpstr>
      <vt:lpstr>Gotham Pro Black</vt:lpstr>
      <vt:lpstr>Gotham Pro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sp7</dc:creator>
  <cp:lastModifiedBy>User</cp:lastModifiedBy>
  <cp:revision>139</cp:revision>
  <dcterms:created xsi:type="dcterms:W3CDTF">2019-04-03T11:03:49Z</dcterms:created>
  <dcterms:modified xsi:type="dcterms:W3CDTF">2019-10-16T13:30:41Z</dcterms:modified>
</cp:coreProperties>
</file>