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3A5204-89BD-4097-AB01-C445DC9EE507}" type="doc">
      <dgm:prSet loTypeId="urn:microsoft.com/office/officeart/2005/8/layout/radial6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3D8CAC4-F0D3-403C-A0C5-CE098F8A74FE}">
      <dgm:prSet phldrT="[Текст]"/>
      <dgm:spPr>
        <a:ln w="57150">
          <a:solidFill>
            <a:srgbClr val="C00000"/>
          </a:solidFill>
        </a:ln>
      </dgm:spPr>
      <dgm:t>
        <a:bodyPr/>
        <a:lstStyle/>
        <a:p>
          <a:r>
            <a:rPr lang="ru-RU" b="1" dirty="0">
              <a:solidFill>
                <a:srgbClr val="FF0000"/>
              </a:solidFill>
            </a:rPr>
            <a:t>РЕБЕНОК</a:t>
          </a:r>
        </a:p>
      </dgm:t>
    </dgm:pt>
    <dgm:pt modelId="{55A3B576-2C7E-4551-91EC-74802005310D}" type="parTrans" cxnId="{3C355FDF-395C-49FE-8994-F8D84E62E3E5}">
      <dgm:prSet/>
      <dgm:spPr/>
      <dgm:t>
        <a:bodyPr/>
        <a:lstStyle/>
        <a:p>
          <a:endParaRPr lang="ru-RU"/>
        </a:p>
      </dgm:t>
    </dgm:pt>
    <dgm:pt modelId="{8A1C8A55-98EB-480A-BE74-86731FD01170}" type="sibTrans" cxnId="{3C355FDF-395C-49FE-8994-F8D84E62E3E5}">
      <dgm:prSet/>
      <dgm:spPr/>
      <dgm:t>
        <a:bodyPr/>
        <a:lstStyle/>
        <a:p>
          <a:endParaRPr lang="ru-RU"/>
        </a:p>
      </dgm:t>
    </dgm:pt>
    <dgm:pt modelId="{B2117A57-423F-46AA-8261-88BED7A61A80}">
      <dgm:prSet phldrT="[Текст]"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ru-RU" sz="1400" b="1" dirty="0"/>
            <a:t>ЛОГОПЕД</a:t>
          </a:r>
        </a:p>
      </dgm:t>
    </dgm:pt>
    <dgm:pt modelId="{53F94EED-55B7-46D2-87BB-B3EA1BA4D094}" type="parTrans" cxnId="{3CFB8112-D8FD-4D9D-ABA3-E1E724D6E39C}">
      <dgm:prSet/>
      <dgm:spPr/>
      <dgm:t>
        <a:bodyPr/>
        <a:lstStyle/>
        <a:p>
          <a:endParaRPr lang="ru-RU"/>
        </a:p>
      </dgm:t>
    </dgm:pt>
    <dgm:pt modelId="{971B1533-BCB1-4A34-9C60-DEE02F304BA2}" type="sibTrans" cxnId="{3CFB8112-D8FD-4D9D-ABA3-E1E724D6E39C}">
      <dgm:prSet/>
      <dgm:spPr/>
      <dgm:t>
        <a:bodyPr/>
        <a:lstStyle/>
        <a:p>
          <a:endParaRPr lang="ru-RU"/>
        </a:p>
      </dgm:t>
    </dgm:pt>
    <dgm:pt modelId="{6F326641-5A8C-404A-9BCA-0826CB6BD01E}">
      <dgm:prSet phldrT="[Текст]"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ru-RU" sz="1400" b="1" dirty="0"/>
            <a:t>РОДИТЕЛИ</a:t>
          </a:r>
        </a:p>
      </dgm:t>
    </dgm:pt>
    <dgm:pt modelId="{46789AE0-0276-41F3-849E-9E96D7F22573}" type="parTrans" cxnId="{975CFA1D-2DD3-4EFA-8D78-15E0ABE22078}">
      <dgm:prSet/>
      <dgm:spPr/>
      <dgm:t>
        <a:bodyPr/>
        <a:lstStyle/>
        <a:p>
          <a:endParaRPr lang="ru-RU"/>
        </a:p>
      </dgm:t>
    </dgm:pt>
    <dgm:pt modelId="{F96AA832-87C9-4694-95BF-AE7FE6BF9621}" type="sibTrans" cxnId="{975CFA1D-2DD3-4EFA-8D78-15E0ABE22078}">
      <dgm:prSet/>
      <dgm:spPr/>
      <dgm:t>
        <a:bodyPr/>
        <a:lstStyle/>
        <a:p>
          <a:endParaRPr lang="ru-RU"/>
        </a:p>
      </dgm:t>
    </dgm:pt>
    <dgm:pt modelId="{ADCAE0B6-DB0A-4C03-9AD3-7C18FA2875D8}">
      <dgm:prSet phldrT="[Текст]"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ru-RU" sz="1400" b="1" dirty="0"/>
            <a:t>УЧИТЕЛЬ</a:t>
          </a:r>
        </a:p>
      </dgm:t>
    </dgm:pt>
    <dgm:pt modelId="{4232EF87-3922-42E1-AA91-6918555B56E4}" type="parTrans" cxnId="{61869E88-2D20-47AD-B595-3D2A1C13159E}">
      <dgm:prSet/>
      <dgm:spPr/>
      <dgm:t>
        <a:bodyPr/>
        <a:lstStyle/>
        <a:p>
          <a:endParaRPr lang="ru-RU"/>
        </a:p>
      </dgm:t>
    </dgm:pt>
    <dgm:pt modelId="{CC178123-6EBD-464D-B3D5-19E48BFA204B}" type="sibTrans" cxnId="{61869E88-2D20-47AD-B595-3D2A1C13159E}">
      <dgm:prSet/>
      <dgm:spPr/>
      <dgm:t>
        <a:bodyPr/>
        <a:lstStyle/>
        <a:p>
          <a:endParaRPr lang="ru-RU"/>
        </a:p>
      </dgm:t>
    </dgm:pt>
    <dgm:pt modelId="{E0DC3607-AF77-4BF3-8418-692540134A0F}">
      <dgm:prSet phldrT="[Текст]"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ru-RU" sz="1400" b="1" dirty="0"/>
            <a:t>НЕЙРОПСИХОЛОГ</a:t>
          </a:r>
        </a:p>
      </dgm:t>
    </dgm:pt>
    <dgm:pt modelId="{563948F7-DE24-4FBC-A275-5A7FBC1E1A7E}" type="sibTrans" cxnId="{FF39C95E-2F54-40C5-B903-56A4DFEC0A7A}">
      <dgm:prSet/>
      <dgm:spPr/>
      <dgm:t>
        <a:bodyPr/>
        <a:lstStyle/>
        <a:p>
          <a:endParaRPr lang="ru-RU"/>
        </a:p>
      </dgm:t>
    </dgm:pt>
    <dgm:pt modelId="{BCD35FF4-F4BF-4AAF-9908-608AAC46864A}" type="parTrans" cxnId="{FF39C95E-2F54-40C5-B903-56A4DFEC0A7A}">
      <dgm:prSet/>
      <dgm:spPr/>
      <dgm:t>
        <a:bodyPr/>
        <a:lstStyle/>
        <a:p>
          <a:endParaRPr lang="ru-RU"/>
        </a:p>
      </dgm:t>
    </dgm:pt>
    <dgm:pt modelId="{25192AA8-4B2F-4E48-8286-78D4C692827B}">
      <dgm:prSet phldrT="[Текст]" custT="1"/>
      <dgm:spPr>
        <a:ln w="28575">
          <a:solidFill>
            <a:srgbClr val="002060"/>
          </a:solidFill>
        </a:ln>
      </dgm:spPr>
      <dgm:t>
        <a:bodyPr/>
        <a:lstStyle/>
        <a:p>
          <a:r>
            <a:rPr lang="ru-RU" sz="1400" b="1" dirty="0"/>
            <a:t>ПСИХОЛОГ</a:t>
          </a:r>
        </a:p>
      </dgm:t>
    </dgm:pt>
    <dgm:pt modelId="{4C306AE8-D254-4B5C-826B-4F00253849E2}" type="parTrans" cxnId="{A96FC2B8-0228-4B31-B408-98371AD71715}">
      <dgm:prSet/>
      <dgm:spPr/>
      <dgm:t>
        <a:bodyPr/>
        <a:lstStyle/>
        <a:p>
          <a:endParaRPr lang="ru-RU"/>
        </a:p>
      </dgm:t>
    </dgm:pt>
    <dgm:pt modelId="{B26F9CA6-9224-451E-9DAA-DBADE2F39F6F}" type="sibTrans" cxnId="{A96FC2B8-0228-4B31-B408-98371AD71715}">
      <dgm:prSet/>
      <dgm:spPr/>
      <dgm:t>
        <a:bodyPr/>
        <a:lstStyle/>
        <a:p>
          <a:endParaRPr lang="ru-RU"/>
        </a:p>
      </dgm:t>
    </dgm:pt>
    <dgm:pt modelId="{7E1AECB3-5F7E-4D2D-98BC-9A4549C4AD54}" type="pres">
      <dgm:prSet presAssocID="{703A5204-89BD-4097-AB01-C445DC9EE50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3E76424-6A76-4074-A87B-35EEAAF1235E}" type="pres">
      <dgm:prSet presAssocID="{33D8CAC4-F0D3-403C-A0C5-CE098F8A74FE}" presName="centerShape" presStyleLbl="node0" presStyleIdx="0" presStyleCnt="1"/>
      <dgm:spPr/>
    </dgm:pt>
    <dgm:pt modelId="{F33B3A35-898F-408A-9958-CD518FAEC590}" type="pres">
      <dgm:prSet presAssocID="{B2117A57-423F-46AA-8261-88BED7A61A80}" presName="node" presStyleLbl="node1" presStyleIdx="0" presStyleCnt="5" custScaleX="147777" custScaleY="148448">
        <dgm:presLayoutVars>
          <dgm:bulletEnabled val="1"/>
        </dgm:presLayoutVars>
      </dgm:prSet>
      <dgm:spPr/>
    </dgm:pt>
    <dgm:pt modelId="{CBD0478B-7E00-48ED-A686-3A5C8B0C3874}" type="pres">
      <dgm:prSet presAssocID="{B2117A57-423F-46AA-8261-88BED7A61A80}" presName="dummy" presStyleCnt="0"/>
      <dgm:spPr/>
    </dgm:pt>
    <dgm:pt modelId="{570B0238-E279-4B5C-80C7-2DF8EBB47220}" type="pres">
      <dgm:prSet presAssocID="{971B1533-BCB1-4A34-9C60-DEE02F304BA2}" presName="sibTrans" presStyleLbl="sibTrans2D1" presStyleIdx="0" presStyleCnt="5"/>
      <dgm:spPr/>
    </dgm:pt>
    <dgm:pt modelId="{CD2AD266-3529-49C7-800A-FD6A29CCD858}" type="pres">
      <dgm:prSet presAssocID="{6F326641-5A8C-404A-9BCA-0826CB6BD01E}" presName="node" presStyleLbl="node1" presStyleIdx="1" presStyleCnt="5" custScaleX="147777" custScaleY="148448">
        <dgm:presLayoutVars>
          <dgm:bulletEnabled val="1"/>
        </dgm:presLayoutVars>
      </dgm:prSet>
      <dgm:spPr/>
    </dgm:pt>
    <dgm:pt modelId="{B0CA25D8-0BF9-48EE-AEBE-6990904E0699}" type="pres">
      <dgm:prSet presAssocID="{6F326641-5A8C-404A-9BCA-0826CB6BD01E}" presName="dummy" presStyleCnt="0"/>
      <dgm:spPr/>
    </dgm:pt>
    <dgm:pt modelId="{593A769A-E558-4FBC-91EE-CDF1A40E8E82}" type="pres">
      <dgm:prSet presAssocID="{F96AA832-87C9-4694-95BF-AE7FE6BF9621}" presName="sibTrans" presStyleLbl="sibTrans2D1" presStyleIdx="1" presStyleCnt="5"/>
      <dgm:spPr/>
    </dgm:pt>
    <dgm:pt modelId="{675F6460-C7E3-43C4-8947-337B703226FF}" type="pres">
      <dgm:prSet presAssocID="{25192AA8-4B2F-4E48-8286-78D4C692827B}" presName="node" presStyleLbl="node1" presStyleIdx="2" presStyleCnt="5" custScaleX="147777" custScaleY="148448">
        <dgm:presLayoutVars>
          <dgm:bulletEnabled val="1"/>
        </dgm:presLayoutVars>
      </dgm:prSet>
      <dgm:spPr/>
    </dgm:pt>
    <dgm:pt modelId="{C873EFE3-9661-4ED9-99F8-339E332C03DF}" type="pres">
      <dgm:prSet presAssocID="{25192AA8-4B2F-4E48-8286-78D4C692827B}" presName="dummy" presStyleCnt="0"/>
      <dgm:spPr/>
    </dgm:pt>
    <dgm:pt modelId="{77B95044-61FA-4F2F-88C9-E9D3F0466CC5}" type="pres">
      <dgm:prSet presAssocID="{B26F9CA6-9224-451E-9DAA-DBADE2F39F6F}" presName="sibTrans" presStyleLbl="sibTrans2D1" presStyleIdx="2" presStyleCnt="5"/>
      <dgm:spPr/>
    </dgm:pt>
    <dgm:pt modelId="{FDF8E012-47F3-4C8D-B8C1-BC8B5935E4BB}" type="pres">
      <dgm:prSet presAssocID="{ADCAE0B6-DB0A-4C03-9AD3-7C18FA2875D8}" presName="node" presStyleLbl="node1" presStyleIdx="3" presStyleCnt="5" custScaleX="147777" custScaleY="148448">
        <dgm:presLayoutVars>
          <dgm:bulletEnabled val="1"/>
        </dgm:presLayoutVars>
      </dgm:prSet>
      <dgm:spPr/>
    </dgm:pt>
    <dgm:pt modelId="{72E5256C-7C88-444B-8A0A-8190098E08D1}" type="pres">
      <dgm:prSet presAssocID="{ADCAE0B6-DB0A-4C03-9AD3-7C18FA2875D8}" presName="dummy" presStyleCnt="0"/>
      <dgm:spPr/>
    </dgm:pt>
    <dgm:pt modelId="{BF48C712-E3CD-46CC-A7AA-984863D2E34A}" type="pres">
      <dgm:prSet presAssocID="{CC178123-6EBD-464D-B3D5-19E48BFA204B}" presName="sibTrans" presStyleLbl="sibTrans2D1" presStyleIdx="3" presStyleCnt="5"/>
      <dgm:spPr/>
    </dgm:pt>
    <dgm:pt modelId="{4B069D9D-5C7D-4AD3-B01F-50C27FB5C190}" type="pres">
      <dgm:prSet presAssocID="{E0DC3607-AF77-4BF3-8418-692540134A0F}" presName="node" presStyleLbl="node1" presStyleIdx="4" presStyleCnt="5" custScaleX="156889" custScaleY="154599">
        <dgm:presLayoutVars>
          <dgm:bulletEnabled val="1"/>
        </dgm:presLayoutVars>
      </dgm:prSet>
      <dgm:spPr/>
    </dgm:pt>
    <dgm:pt modelId="{63B14383-C592-432E-AD3D-A64B65F1C127}" type="pres">
      <dgm:prSet presAssocID="{E0DC3607-AF77-4BF3-8418-692540134A0F}" presName="dummy" presStyleCnt="0"/>
      <dgm:spPr/>
    </dgm:pt>
    <dgm:pt modelId="{A316CE09-FEA1-4946-A8B3-9123EF0A8CA1}" type="pres">
      <dgm:prSet presAssocID="{563948F7-DE24-4FBC-A275-5A7FBC1E1A7E}" presName="sibTrans" presStyleLbl="sibTrans2D1" presStyleIdx="4" presStyleCnt="5"/>
      <dgm:spPr/>
    </dgm:pt>
  </dgm:ptLst>
  <dgm:cxnLst>
    <dgm:cxn modelId="{58023A08-608B-46B5-9B87-C2D3E0F1C058}" type="presOf" srcId="{25192AA8-4B2F-4E48-8286-78D4C692827B}" destId="{675F6460-C7E3-43C4-8947-337B703226FF}" srcOrd="0" destOrd="0" presId="urn:microsoft.com/office/officeart/2005/8/layout/radial6"/>
    <dgm:cxn modelId="{3CFB8112-D8FD-4D9D-ABA3-E1E724D6E39C}" srcId="{33D8CAC4-F0D3-403C-A0C5-CE098F8A74FE}" destId="{B2117A57-423F-46AA-8261-88BED7A61A80}" srcOrd="0" destOrd="0" parTransId="{53F94EED-55B7-46D2-87BB-B3EA1BA4D094}" sibTransId="{971B1533-BCB1-4A34-9C60-DEE02F304BA2}"/>
    <dgm:cxn modelId="{975CFA1D-2DD3-4EFA-8D78-15E0ABE22078}" srcId="{33D8CAC4-F0D3-403C-A0C5-CE098F8A74FE}" destId="{6F326641-5A8C-404A-9BCA-0826CB6BD01E}" srcOrd="1" destOrd="0" parTransId="{46789AE0-0276-41F3-849E-9E96D7F22573}" sibTransId="{F96AA832-87C9-4694-95BF-AE7FE6BF9621}"/>
    <dgm:cxn modelId="{BD44685B-2684-4EA2-8B91-80565E576AFB}" type="presOf" srcId="{971B1533-BCB1-4A34-9C60-DEE02F304BA2}" destId="{570B0238-E279-4B5C-80C7-2DF8EBB47220}" srcOrd="0" destOrd="0" presId="urn:microsoft.com/office/officeart/2005/8/layout/radial6"/>
    <dgm:cxn modelId="{9F38D75B-70D7-498B-A863-ABC88683F8B1}" type="presOf" srcId="{ADCAE0B6-DB0A-4C03-9AD3-7C18FA2875D8}" destId="{FDF8E012-47F3-4C8D-B8C1-BC8B5935E4BB}" srcOrd="0" destOrd="0" presId="urn:microsoft.com/office/officeart/2005/8/layout/radial6"/>
    <dgm:cxn modelId="{FF39C95E-2F54-40C5-B903-56A4DFEC0A7A}" srcId="{33D8CAC4-F0D3-403C-A0C5-CE098F8A74FE}" destId="{E0DC3607-AF77-4BF3-8418-692540134A0F}" srcOrd="4" destOrd="0" parTransId="{BCD35FF4-F4BF-4AAF-9908-608AAC46864A}" sibTransId="{563948F7-DE24-4FBC-A275-5A7FBC1E1A7E}"/>
    <dgm:cxn modelId="{E041A666-0957-4DD7-82F5-54A452B782FF}" type="presOf" srcId="{6F326641-5A8C-404A-9BCA-0826CB6BD01E}" destId="{CD2AD266-3529-49C7-800A-FD6A29CCD858}" srcOrd="0" destOrd="0" presId="urn:microsoft.com/office/officeart/2005/8/layout/radial6"/>
    <dgm:cxn modelId="{61869E88-2D20-47AD-B595-3D2A1C13159E}" srcId="{33D8CAC4-F0D3-403C-A0C5-CE098F8A74FE}" destId="{ADCAE0B6-DB0A-4C03-9AD3-7C18FA2875D8}" srcOrd="3" destOrd="0" parTransId="{4232EF87-3922-42E1-AA91-6918555B56E4}" sibTransId="{CC178123-6EBD-464D-B3D5-19E48BFA204B}"/>
    <dgm:cxn modelId="{7FE47992-6D30-46C2-B2F6-5FAA3407861E}" type="presOf" srcId="{E0DC3607-AF77-4BF3-8418-692540134A0F}" destId="{4B069D9D-5C7D-4AD3-B01F-50C27FB5C190}" srcOrd="0" destOrd="0" presId="urn:microsoft.com/office/officeart/2005/8/layout/radial6"/>
    <dgm:cxn modelId="{4833CE9D-BFA1-45A2-8429-44B9FA78E30B}" type="presOf" srcId="{33D8CAC4-F0D3-403C-A0C5-CE098F8A74FE}" destId="{63E76424-6A76-4074-A87B-35EEAAF1235E}" srcOrd="0" destOrd="0" presId="urn:microsoft.com/office/officeart/2005/8/layout/radial6"/>
    <dgm:cxn modelId="{414DDDA4-35F8-4145-A1C1-92FAE15258AC}" type="presOf" srcId="{CC178123-6EBD-464D-B3D5-19E48BFA204B}" destId="{BF48C712-E3CD-46CC-A7AA-984863D2E34A}" srcOrd="0" destOrd="0" presId="urn:microsoft.com/office/officeart/2005/8/layout/radial6"/>
    <dgm:cxn modelId="{EE0F87A8-D2A7-4F0C-8F45-FFE45BC8FA05}" type="presOf" srcId="{B2117A57-423F-46AA-8261-88BED7A61A80}" destId="{F33B3A35-898F-408A-9958-CD518FAEC590}" srcOrd="0" destOrd="0" presId="urn:microsoft.com/office/officeart/2005/8/layout/radial6"/>
    <dgm:cxn modelId="{FA2C3FAD-0B45-4175-BF07-DE06D573A953}" type="presOf" srcId="{F96AA832-87C9-4694-95BF-AE7FE6BF9621}" destId="{593A769A-E558-4FBC-91EE-CDF1A40E8E82}" srcOrd="0" destOrd="0" presId="urn:microsoft.com/office/officeart/2005/8/layout/radial6"/>
    <dgm:cxn modelId="{DFE705B2-0D0F-40ED-AD9D-5974590DB63C}" type="presOf" srcId="{B26F9CA6-9224-451E-9DAA-DBADE2F39F6F}" destId="{77B95044-61FA-4F2F-88C9-E9D3F0466CC5}" srcOrd="0" destOrd="0" presId="urn:microsoft.com/office/officeart/2005/8/layout/radial6"/>
    <dgm:cxn modelId="{A96FC2B8-0228-4B31-B408-98371AD71715}" srcId="{33D8CAC4-F0D3-403C-A0C5-CE098F8A74FE}" destId="{25192AA8-4B2F-4E48-8286-78D4C692827B}" srcOrd="2" destOrd="0" parTransId="{4C306AE8-D254-4B5C-826B-4F00253849E2}" sibTransId="{B26F9CA6-9224-451E-9DAA-DBADE2F39F6F}"/>
    <dgm:cxn modelId="{3C355FDF-395C-49FE-8994-F8D84E62E3E5}" srcId="{703A5204-89BD-4097-AB01-C445DC9EE507}" destId="{33D8CAC4-F0D3-403C-A0C5-CE098F8A74FE}" srcOrd="0" destOrd="0" parTransId="{55A3B576-2C7E-4551-91EC-74802005310D}" sibTransId="{8A1C8A55-98EB-480A-BE74-86731FD01170}"/>
    <dgm:cxn modelId="{172C50E6-FE99-421C-8316-4C4EE4D35E87}" type="presOf" srcId="{703A5204-89BD-4097-AB01-C445DC9EE507}" destId="{7E1AECB3-5F7E-4D2D-98BC-9A4549C4AD54}" srcOrd="0" destOrd="0" presId="urn:microsoft.com/office/officeart/2005/8/layout/radial6"/>
    <dgm:cxn modelId="{FE73D9F8-9314-4380-A90D-C03B2963B2CA}" type="presOf" srcId="{563948F7-DE24-4FBC-A275-5A7FBC1E1A7E}" destId="{A316CE09-FEA1-4946-A8B3-9123EF0A8CA1}" srcOrd="0" destOrd="0" presId="urn:microsoft.com/office/officeart/2005/8/layout/radial6"/>
    <dgm:cxn modelId="{236E8524-E1A4-4F04-A192-D3CF78670C9C}" type="presParOf" srcId="{7E1AECB3-5F7E-4D2D-98BC-9A4549C4AD54}" destId="{63E76424-6A76-4074-A87B-35EEAAF1235E}" srcOrd="0" destOrd="0" presId="urn:microsoft.com/office/officeart/2005/8/layout/radial6"/>
    <dgm:cxn modelId="{42CA069F-D048-468E-8255-597BD7A5E7F4}" type="presParOf" srcId="{7E1AECB3-5F7E-4D2D-98BC-9A4549C4AD54}" destId="{F33B3A35-898F-408A-9958-CD518FAEC590}" srcOrd="1" destOrd="0" presId="urn:microsoft.com/office/officeart/2005/8/layout/radial6"/>
    <dgm:cxn modelId="{2EC0F8D8-BCDC-4036-9E78-0DD4C993D6AF}" type="presParOf" srcId="{7E1AECB3-5F7E-4D2D-98BC-9A4549C4AD54}" destId="{CBD0478B-7E00-48ED-A686-3A5C8B0C3874}" srcOrd="2" destOrd="0" presId="urn:microsoft.com/office/officeart/2005/8/layout/radial6"/>
    <dgm:cxn modelId="{DF54BB38-6C66-4930-957D-9C2B292908D7}" type="presParOf" srcId="{7E1AECB3-5F7E-4D2D-98BC-9A4549C4AD54}" destId="{570B0238-E279-4B5C-80C7-2DF8EBB47220}" srcOrd="3" destOrd="0" presId="urn:microsoft.com/office/officeart/2005/8/layout/radial6"/>
    <dgm:cxn modelId="{841D611F-B648-4400-9187-A801F6C32386}" type="presParOf" srcId="{7E1AECB3-5F7E-4D2D-98BC-9A4549C4AD54}" destId="{CD2AD266-3529-49C7-800A-FD6A29CCD858}" srcOrd="4" destOrd="0" presId="urn:microsoft.com/office/officeart/2005/8/layout/radial6"/>
    <dgm:cxn modelId="{28C38B65-75CA-470D-A402-6E2A31C86592}" type="presParOf" srcId="{7E1AECB3-5F7E-4D2D-98BC-9A4549C4AD54}" destId="{B0CA25D8-0BF9-48EE-AEBE-6990904E0699}" srcOrd="5" destOrd="0" presId="urn:microsoft.com/office/officeart/2005/8/layout/radial6"/>
    <dgm:cxn modelId="{09DF9082-77F5-43A1-97F4-E03AC2F77E54}" type="presParOf" srcId="{7E1AECB3-5F7E-4D2D-98BC-9A4549C4AD54}" destId="{593A769A-E558-4FBC-91EE-CDF1A40E8E82}" srcOrd="6" destOrd="0" presId="urn:microsoft.com/office/officeart/2005/8/layout/radial6"/>
    <dgm:cxn modelId="{5B60B675-4C1A-4B2B-A1AE-1E92155B938E}" type="presParOf" srcId="{7E1AECB3-5F7E-4D2D-98BC-9A4549C4AD54}" destId="{675F6460-C7E3-43C4-8947-337B703226FF}" srcOrd="7" destOrd="0" presId="urn:microsoft.com/office/officeart/2005/8/layout/radial6"/>
    <dgm:cxn modelId="{2BC3BD96-D697-4C4A-977D-A9A4326F15EE}" type="presParOf" srcId="{7E1AECB3-5F7E-4D2D-98BC-9A4549C4AD54}" destId="{C873EFE3-9661-4ED9-99F8-339E332C03DF}" srcOrd="8" destOrd="0" presId="urn:microsoft.com/office/officeart/2005/8/layout/radial6"/>
    <dgm:cxn modelId="{A63EEBDC-1BE1-4742-808D-D9B623214B80}" type="presParOf" srcId="{7E1AECB3-5F7E-4D2D-98BC-9A4549C4AD54}" destId="{77B95044-61FA-4F2F-88C9-E9D3F0466CC5}" srcOrd="9" destOrd="0" presId="urn:microsoft.com/office/officeart/2005/8/layout/radial6"/>
    <dgm:cxn modelId="{20E26A3C-0B69-4B3A-8A80-3BA7EEF4F046}" type="presParOf" srcId="{7E1AECB3-5F7E-4D2D-98BC-9A4549C4AD54}" destId="{FDF8E012-47F3-4C8D-B8C1-BC8B5935E4BB}" srcOrd="10" destOrd="0" presId="urn:microsoft.com/office/officeart/2005/8/layout/radial6"/>
    <dgm:cxn modelId="{D9C265F4-25E8-4F79-8385-186247CDD714}" type="presParOf" srcId="{7E1AECB3-5F7E-4D2D-98BC-9A4549C4AD54}" destId="{72E5256C-7C88-444B-8A0A-8190098E08D1}" srcOrd="11" destOrd="0" presId="urn:microsoft.com/office/officeart/2005/8/layout/radial6"/>
    <dgm:cxn modelId="{62125F44-99A4-4AFF-8B92-935FBACD1283}" type="presParOf" srcId="{7E1AECB3-5F7E-4D2D-98BC-9A4549C4AD54}" destId="{BF48C712-E3CD-46CC-A7AA-984863D2E34A}" srcOrd="12" destOrd="0" presId="urn:microsoft.com/office/officeart/2005/8/layout/radial6"/>
    <dgm:cxn modelId="{B9082E49-5973-4503-93D1-6482BECD565D}" type="presParOf" srcId="{7E1AECB3-5F7E-4D2D-98BC-9A4549C4AD54}" destId="{4B069D9D-5C7D-4AD3-B01F-50C27FB5C190}" srcOrd="13" destOrd="0" presId="urn:microsoft.com/office/officeart/2005/8/layout/radial6"/>
    <dgm:cxn modelId="{1608A2C3-5F75-4C3E-A714-1591BE19E3CA}" type="presParOf" srcId="{7E1AECB3-5F7E-4D2D-98BC-9A4549C4AD54}" destId="{63B14383-C592-432E-AD3D-A64B65F1C127}" srcOrd="14" destOrd="0" presId="urn:microsoft.com/office/officeart/2005/8/layout/radial6"/>
    <dgm:cxn modelId="{977B8BBF-C7D3-4B97-8461-397830CEBE1A}" type="presParOf" srcId="{7E1AECB3-5F7E-4D2D-98BC-9A4549C4AD54}" destId="{A316CE09-FEA1-4946-A8B3-9123EF0A8CA1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6CE09-FEA1-4946-A8B3-9123EF0A8CA1}">
      <dsp:nvSpPr>
        <dsp:cNvPr id="0" name=""/>
        <dsp:cNvSpPr/>
      </dsp:nvSpPr>
      <dsp:spPr>
        <a:xfrm>
          <a:off x="3101557" y="608459"/>
          <a:ext cx="3944999" cy="3944999"/>
        </a:xfrm>
        <a:prstGeom prst="blockArc">
          <a:avLst>
            <a:gd name="adj1" fmla="val 11880000"/>
            <a:gd name="adj2" fmla="val 1620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8C712-E3CD-46CC-A7AA-984863D2E34A}">
      <dsp:nvSpPr>
        <dsp:cNvPr id="0" name=""/>
        <dsp:cNvSpPr/>
      </dsp:nvSpPr>
      <dsp:spPr>
        <a:xfrm>
          <a:off x="3101557" y="608459"/>
          <a:ext cx="3944999" cy="3944999"/>
        </a:xfrm>
        <a:prstGeom prst="blockArc">
          <a:avLst>
            <a:gd name="adj1" fmla="val 7560000"/>
            <a:gd name="adj2" fmla="val 1188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B95044-61FA-4F2F-88C9-E9D3F0466CC5}">
      <dsp:nvSpPr>
        <dsp:cNvPr id="0" name=""/>
        <dsp:cNvSpPr/>
      </dsp:nvSpPr>
      <dsp:spPr>
        <a:xfrm>
          <a:off x="3101557" y="608459"/>
          <a:ext cx="3944999" cy="3944999"/>
        </a:xfrm>
        <a:prstGeom prst="blockArc">
          <a:avLst>
            <a:gd name="adj1" fmla="val 3240000"/>
            <a:gd name="adj2" fmla="val 756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3A769A-E558-4FBC-91EE-CDF1A40E8E82}">
      <dsp:nvSpPr>
        <dsp:cNvPr id="0" name=""/>
        <dsp:cNvSpPr/>
      </dsp:nvSpPr>
      <dsp:spPr>
        <a:xfrm>
          <a:off x="3101557" y="608459"/>
          <a:ext cx="3944999" cy="3944999"/>
        </a:xfrm>
        <a:prstGeom prst="blockArc">
          <a:avLst>
            <a:gd name="adj1" fmla="val 20520000"/>
            <a:gd name="adj2" fmla="val 324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B0238-E279-4B5C-80C7-2DF8EBB47220}">
      <dsp:nvSpPr>
        <dsp:cNvPr id="0" name=""/>
        <dsp:cNvSpPr/>
      </dsp:nvSpPr>
      <dsp:spPr>
        <a:xfrm>
          <a:off x="3101557" y="608459"/>
          <a:ext cx="3944999" cy="3944999"/>
        </a:xfrm>
        <a:prstGeom prst="blockArc">
          <a:avLst>
            <a:gd name="adj1" fmla="val 16200000"/>
            <a:gd name="adj2" fmla="val 20520000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76424-6A76-4074-A87B-35EEAAF1235E}">
      <dsp:nvSpPr>
        <dsp:cNvPr id="0" name=""/>
        <dsp:cNvSpPr/>
      </dsp:nvSpPr>
      <dsp:spPr>
        <a:xfrm>
          <a:off x="4166282" y="1673184"/>
          <a:ext cx="1815548" cy="18155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FF0000"/>
              </a:solidFill>
            </a:rPr>
            <a:t>РЕБЕНОК</a:t>
          </a:r>
        </a:p>
      </dsp:txBody>
      <dsp:txXfrm>
        <a:off x="4432163" y="1939065"/>
        <a:ext cx="1283786" cy="1283786"/>
      </dsp:txXfrm>
    </dsp:sp>
    <dsp:sp modelId="{F33B3A35-898F-408A-9958-CD518FAEC590}">
      <dsp:nvSpPr>
        <dsp:cNvPr id="0" name=""/>
        <dsp:cNvSpPr/>
      </dsp:nvSpPr>
      <dsp:spPr>
        <a:xfrm>
          <a:off x="4135020" y="-289089"/>
          <a:ext cx="1878074" cy="1886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ЛОГОПЕД</a:t>
          </a:r>
        </a:p>
      </dsp:txBody>
      <dsp:txXfrm>
        <a:off x="4410058" y="-12803"/>
        <a:ext cx="1327998" cy="1334029"/>
      </dsp:txXfrm>
    </dsp:sp>
    <dsp:sp modelId="{CD2AD266-3529-49C7-800A-FD6A29CCD858}">
      <dsp:nvSpPr>
        <dsp:cNvPr id="0" name=""/>
        <dsp:cNvSpPr/>
      </dsp:nvSpPr>
      <dsp:spPr>
        <a:xfrm>
          <a:off x="5967466" y="1042260"/>
          <a:ext cx="1878074" cy="1886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РОДИТЕЛИ</a:t>
          </a:r>
        </a:p>
      </dsp:txBody>
      <dsp:txXfrm>
        <a:off x="6242504" y="1318546"/>
        <a:ext cx="1327998" cy="1334029"/>
      </dsp:txXfrm>
    </dsp:sp>
    <dsp:sp modelId="{675F6460-C7E3-43C4-8947-337B703226FF}">
      <dsp:nvSpPr>
        <dsp:cNvPr id="0" name=""/>
        <dsp:cNvSpPr/>
      </dsp:nvSpPr>
      <dsp:spPr>
        <a:xfrm>
          <a:off x="5267534" y="3196429"/>
          <a:ext cx="1878074" cy="1886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ПСИХОЛОГ</a:t>
          </a:r>
        </a:p>
      </dsp:txBody>
      <dsp:txXfrm>
        <a:off x="5542572" y="3472715"/>
        <a:ext cx="1327998" cy="1334029"/>
      </dsp:txXfrm>
    </dsp:sp>
    <dsp:sp modelId="{FDF8E012-47F3-4C8D-B8C1-BC8B5935E4BB}">
      <dsp:nvSpPr>
        <dsp:cNvPr id="0" name=""/>
        <dsp:cNvSpPr/>
      </dsp:nvSpPr>
      <dsp:spPr>
        <a:xfrm>
          <a:off x="3002506" y="3196429"/>
          <a:ext cx="1878074" cy="1886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УЧИТЕЛЬ</a:t>
          </a:r>
        </a:p>
      </dsp:txBody>
      <dsp:txXfrm>
        <a:off x="3277544" y="3472715"/>
        <a:ext cx="1327998" cy="1334029"/>
      </dsp:txXfrm>
    </dsp:sp>
    <dsp:sp modelId="{4B069D9D-5C7D-4AD3-B01F-50C27FB5C190}">
      <dsp:nvSpPr>
        <dsp:cNvPr id="0" name=""/>
        <dsp:cNvSpPr/>
      </dsp:nvSpPr>
      <dsp:spPr>
        <a:xfrm>
          <a:off x="2244672" y="1003174"/>
          <a:ext cx="1993877" cy="19647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НЕЙРОПСИХОЛОГ</a:t>
          </a:r>
        </a:p>
      </dsp:txBody>
      <dsp:txXfrm>
        <a:off x="2536669" y="1290908"/>
        <a:ext cx="1409883" cy="1389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7F542-12CD-4986-A767-C6A0E8961A35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CF88F-0A2E-4493-98C2-60A67694FA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43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315A3C-6A95-4078-93FD-CE6C94685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1C7447-4B62-48E9-AC3D-B60F4488E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16EED1-D3CD-4657-B782-C036D253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7867DD-4E5B-4E2E-98CA-CEF169E9E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FE8064-6A2D-4F4A-9EE7-A918486D7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98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DF813-D382-44D7-ABEA-2787797E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6ABB50-4F1F-41EC-A3E2-36FBB82A9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9F6BD3-F553-4AD2-BCE2-BCA7D904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CA2188-7C7C-4118-BC3A-8C2BC5B67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C2D114-055C-43C4-88E4-037DF4B0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53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9C79998-BB95-4981-B4F9-68268E923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670366-047C-4672-8E78-DFDD52A6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6C7D7-DD13-4BE9-A98A-45A038A4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E0BB95-6DCF-4CEC-B38B-3EADF4E2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6DEA8E-E6B3-42D2-A79A-E636BE670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86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DAE55C-87C1-42E0-B5E5-21E5A40F6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504488-92FB-429F-9C90-8142538BF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8F8C09-E7B7-4D6A-A815-58BAC450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B2AB66-CE17-4044-B1B3-A4060D649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6FFC13-B0C2-4FB1-A30E-C08FF8DE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73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66F1C2-3720-4B25-8308-26A166752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1EBE22-B192-44E7-9088-1E65CA548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44C72F-476C-459B-AA29-EC131791F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C9FAE7-86B7-48CF-B416-FBB65A2E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B5A51D-5728-456C-BF90-7C646857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50EE6-BB2C-4A54-AA04-8FF057494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5D5A4B-7F0E-4B1D-A874-F2988ECF4D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2D3F1-802C-46E4-B6B8-A9D5C7C19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30B216-AA72-4E05-BD89-FA52420C0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3D2C6A-D73D-4554-B85D-5CD9A9DA8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4CBF62-6CE5-4150-96B5-25F3678A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7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299D0-DE49-40C5-AB91-DFBFE2697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20156E-8CB6-4523-895B-9259F0B93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6D3D49-E2F6-40E2-9AD9-30C48187A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318ECAE-C1AF-4481-88D3-5AB196482F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3CF9D05-CEEA-4DE4-8231-A59C02A12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A805DC-B365-45F0-8210-0CBC1AB29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5ECAA1A-D4F0-4DE6-8B25-7AEC8A31E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8DF19D6-691D-408E-A1CB-D65B657F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67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0AE985-2561-4BD7-8DD3-6A7507EC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2EEAC20-AF8A-4253-9061-F513AE048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5ACF2E4-7E0C-4B1E-94E4-C6FF9C13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1EB017-6A22-4E35-B25C-FE0F3081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79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E00A05-E24F-478D-9E44-3BAAC2B7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16C46F-A38C-497C-BE3C-147DB2AE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A491E7-DBFA-4848-82AE-95C24EC77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68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DBFCE-78DF-40EA-BDA4-58039D02A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7DE769-97DD-413F-A6E2-C67DA67B1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8ACCC7-DC43-4BD2-8D05-F27204F0A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46CE8E-624D-4D3D-B0E3-1D2054F5E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D79B1E-6B9F-4CD4-8ED5-1B723817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445F12-D55D-48F2-8DBB-A4DBD5F8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78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F91DF-1A7B-480E-901E-535D0712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D9F513-6173-4336-B9AB-F8777FE55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CAA999-4C8B-4AEB-8DAE-6D0BBE590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E25194-E062-402B-A1B3-02A28FA6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4B2A86-1A67-41B3-8790-9672045C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F24740-D52A-4342-91BB-54A2CD8A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13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02C98B-9CF3-464D-9BC9-EBF42937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5BC80D-ED6E-4B60-AA05-A79A4081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0703C8-C38E-4226-A859-2674368B9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8C5B5-17B5-4178-9E7B-A34A7F79481F}" type="datetimeFigureOut">
              <a:rPr lang="ru-RU" smtClean="0"/>
              <a:t>17.10.2019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571B39-6B86-42E3-AF9C-A638A17DA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51301E-1BCE-4EF4-B8DE-545E01BE1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F622-0DC1-485D-A861-3DCEE4D27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50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94329-D3C6-4E9B-8900-208D9F062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56"/>
            <a:ext cx="9144000" cy="2657707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ВЗАИМОДЕЙСТВИЕ </a:t>
            </a:r>
            <a:br>
              <a:rPr lang="ru-RU" sz="4000" b="1" dirty="0"/>
            </a:br>
            <a:r>
              <a:rPr lang="ru-RU" sz="4000" b="1" dirty="0"/>
              <a:t>УЧИТЕЛЕЙ, СПЕЦИАЛИСТОВ И РОДИТЕЛЕЙ </a:t>
            </a:r>
            <a:br>
              <a:rPr lang="ru-RU" sz="4000" b="1" dirty="0"/>
            </a:br>
            <a:r>
              <a:rPr lang="ru-RU" sz="4000" b="1" dirty="0"/>
              <a:t>В ПРОЦЕССЕ ОБУЧЕНИЯ ШКОЛЬНИКОВ </a:t>
            </a:r>
            <a:br>
              <a:rPr lang="ru-RU" sz="4000" b="1" dirty="0"/>
            </a:br>
            <a:r>
              <a:rPr lang="ru-RU" sz="4000" b="1" dirty="0"/>
              <a:t>С НАРУШЕНИЯМИ ЧТЕНИЯ И ПИСЬМА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A442D1-AEAF-438B-9254-18A51A8CC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2657"/>
            <a:ext cx="9144000" cy="1655762"/>
          </a:xfrm>
        </p:spPr>
        <p:txBody>
          <a:bodyPr/>
          <a:lstStyle/>
          <a:p>
            <a:r>
              <a:rPr lang="ru-RU" dirty="0"/>
              <a:t>Алмазова Анна Алексеевна,</a:t>
            </a:r>
          </a:p>
          <a:p>
            <a:r>
              <a:rPr lang="ru-RU" dirty="0" err="1"/>
              <a:t>к.п.н</a:t>
            </a:r>
            <a:r>
              <a:rPr lang="ru-RU" dirty="0"/>
              <a:t>., доцент, </a:t>
            </a:r>
            <a:r>
              <a:rPr lang="ru-RU" dirty="0" err="1"/>
              <a:t>зав.кафедрой</a:t>
            </a:r>
            <a:r>
              <a:rPr lang="ru-RU" dirty="0"/>
              <a:t> логопедии, </a:t>
            </a:r>
          </a:p>
          <a:p>
            <a:r>
              <a:rPr lang="ru-RU" dirty="0"/>
              <a:t>директор Института детства МПГУ</a:t>
            </a:r>
          </a:p>
        </p:txBody>
      </p:sp>
    </p:spTree>
    <p:extLst>
      <p:ext uri="{BB962C8B-B14F-4D97-AF65-F5344CB8AC3E}">
        <p14:creationId xmlns:p14="http://schemas.microsoft.com/office/powerpoint/2010/main" val="162412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346FA8-44F3-4FCF-885B-F1AB6C46F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929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НАРУШЕНИЯ ЧТЕНИЯ И ПИСЬМА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2377CE-0356-4B0C-A229-A8AAEC2FD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12054"/>
            <a:ext cx="10649505" cy="5480821"/>
          </a:xfrm>
        </p:spPr>
        <p:txBody>
          <a:bodyPr>
            <a:normAutofit/>
          </a:bodyPr>
          <a:lstStyle/>
          <a:p>
            <a:r>
              <a:rPr lang="ru-RU" dirty="0"/>
              <a:t>Дислексия и </a:t>
            </a:r>
            <a:r>
              <a:rPr lang="ru-RU" dirty="0" err="1"/>
              <a:t>дисграфия</a:t>
            </a:r>
            <a:r>
              <a:rPr lang="ru-RU" dirty="0"/>
              <a:t> в  75% случаев отмечаются в сочетании (по данным Г.В. Чиркиной)</a:t>
            </a:r>
          </a:p>
          <a:p>
            <a:r>
              <a:rPr lang="ru-RU" dirty="0"/>
              <a:t>Разный генез: связаны с нарушениями устной речи или имеют самостоятельный характер</a:t>
            </a:r>
          </a:p>
          <a:p>
            <a:r>
              <a:rPr lang="ru-RU" dirty="0"/>
              <a:t>Различная степень проявления: от единичных ошибок до полной невозможности осуществления чтения и / или письма (алексия, аграфия) </a:t>
            </a:r>
          </a:p>
          <a:p>
            <a:r>
              <a:rPr lang="ru-RU" dirty="0" err="1"/>
              <a:t>Дизорфография</a:t>
            </a:r>
            <a:r>
              <a:rPr lang="ru-RU" dirty="0"/>
              <a:t> рассматривается как самостоятельное нарушение либо как симптом метаязыкового дефицита, регуляторных нарушений или результат методических ошибок.</a:t>
            </a:r>
          </a:p>
          <a:p>
            <a:r>
              <a:rPr lang="ru-RU" dirty="0"/>
              <a:t>Низкая успеваемость приводит к появлению психологических искажений, учебному негативизму и проблемам социализации.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58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12675E-0F93-4F86-BDE9-2F040C0DD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0195"/>
          </a:xfrm>
        </p:spPr>
        <p:txBody>
          <a:bodyPr>
            <a:normAutofit/>
          </a:bodyPr>
          <a:lstStyle/>
          <a:p>
            <a:r>
              <a:rPr lang="ru-RU" sz="4000" b="1" dirty="0"/>
              <a:t>ЭТАПЫ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8E35FD-ED6B-4D52-9D1C-5B458190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602" y="1500326"/>
            <a:ext cx="10599198" cy="4676638"/>
          </a:xfrm>
        </p:spPr>
        <p:txBody>
          <a:bodyPr/>
          <a:lstStyle/>
          <a:p>
            <a:r>
              <a:rPr lang="ru-RU" dirty="0"/>
              <a:t>Дошкольный возраст – ПРОПЕДЕВТИКА – развитие функциональной базы процессов письма и чтения</a:t>
            </a:r>
          </a:p>
          <a:p>
            <a:r>
              <a:rPr lang="ru-RU" dirty="0" err="1"/>
              <a:t>Предшкольный</a:t>
            </a:r>
            <a:r>
              <a:rPr lang="ru-RU" dirty="0"/>
              <a:t> возраст и первый класс – ВЫБОР ОПТИМАЛЬНОГО ПУТИ ОБУЧЕНИЯ ГРАМОТЕ – индивидуализация приемов и средств обучения</a:t>
            </a:r>
          </a:p>
          <a:p>
            <a:r>
              <a:rPr lang="ru-RU" dirty="0"/>
              <a:t>Обучение в начальной и основной школе – КОРРЕКЦИЯ – преодоление нарушений, предотвращение нарастания трудностей</a:t>
            </a:r>
          </a:p>
        </p:txBody>
      </p:sp>
    </p:spTree>
    <p:extLst>
      <p:ext uri="{BB962C8B-B14F-4D97-AF65-F5344CB8AC3E}">
        <p14:creationId xmlns:p14="http://schemas.microsoft.com/office/powerpoint/2010/main" val="1032466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AAC25A-A334-4F44-BA63-15C3EC688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716"/>
            <a:ext cx="10515600" cy="833360"/>
          </a:xfrm>
        </p:spPr>
        <p:txBody>
          <a:bodyPr/>
          <a:lstStyle/>
          <a:p>
            <a:r>
              <a:rPr lang="ru-RU" sz="4000" b="1" dirty="0"/>
              <a:t>УЧАСТНИКИ</a:t>
            </a:r>
            <a:r>
              <a:rPr lang="ru-RU" b="1" dirty="0"/>
              <a:t> ПРОЦЕССА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F2FC5EE-757C-45BD-8C4A-2663E3B42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152165"/>
              </p:ext>
            </p:extLst>
          </p:nvPr>
        </p:nvGraphicFramePr>
        <p:xfrm>
          <a:off x="944730" y="1535840"/>
          <a:ext cx="10090213" cy="4793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62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5E2FA-166A-4067-BC6C-45D4AC36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8254"/>
          </a:xfrm>
        </p:spPr>
        <p:txBody>
          <a:bodyPr>
            <a:normAutofit fontScale="90000"/>
          </a:bodyPr>
          <a:lstStyle/>
          <a:p>
            <a:br>
              <a:rPr lang="ru-RU" b="1" dirty="0"/>
            </a:br>
            <a:r>
              <a:rPr lang="ru-RU" b="1" dirty="0"/>
              <a:t>ВАРИАНТЫ ВЗАИМОДЕЙСТВИЯ (пропедевтика</a:t>
            </a:r>
            <a:r>
              <a:rPr lang="ru-RU" dirty="0"/>
              <a:t>) </a:t>
            </a:r>
            <a:br>
              <a:rPr lang="ru-RU" dirty="0"/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A9E9D5-A55C-4828-8DAD-7A7834A1A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1003177"/>
            <a:ext cx="11123721" cy="5610687"/>
          </a:xfrm>
        </p:spPr>
        <p:txBody>
          <a:bodyPr/>
          <a:lstStyle/>
          <a:p>
            <a:pPr lvl="1"/>
            <a:r>
              <a:rPr lang="ru-RU" dirty="0"/>
              <a:t>Логопед, психолог: выявление </a:t>
            </a:r>
            <a:r>
              <a:rPr lang="ru-RU" dirty="0" err="1"/>
              <a:t>дефицитарности</a:t>
            </a:r>
            <a:r>
              <a:rPr lang="ru-RU" dirty="0"/>
              <a:t> функциональной базы процессов чтения и письма</a:t>
            </a:r>
          </a:p>
          <a:p>
            <a:pPr lvl="1"/>
            <a:r>
              <a:rPr lang="ru-RU" dirty="0"/>
              <a:t>Включение воспитателей, родителей в процесс пропедевтики нарушений чтения и письма</a:t>
            </a:r>
          </a:p>
          <a:p>
            <a:pPr lvl="1"/>
            <a:r>
              <a:rPr lang="ru-RU" dirty="0"/>
              <a:t>Игры и игровые задания </a:t>
            </a:r>
          </a:p>
          <a:p>
            <a:pPr lvl="2"/>
            <a:r>
              <a:rPr lang="ru-RU" dirty="0"/>
              <a:t>Обобщение языковых единиц - Что общего в словах? </a:t>
            </a:r>
          </a:p>
          <a:p>
            <a:pPr lvl="3"/>
            <a:r>
              <a:rPr lang="ru-RU" dirty="0"/>
              <a:t>а) </a:t>
            </a:r>
            <a:r>
              <a:rPr lang="ru-RU" i="1" dirty="0"/>
              <a:t>котенок, тигрёнок, утёнок, жеребенок?</a:t>
            </a:r>
            <a:endParaRPr lang="ru-RU" sz="1000" dirty="0"/>
          </a:p>
          <a:p>
            <a:pPr lvl="3"/>
            <a:r>
              <a:rPr lang="ru-RU" i="1" dirty="0"/>
              <a:t>б) красный, белый, желтый, зеленый?</a:t>
            </a:r>
            <a:endParaRPr lang="ru-RU" sz="1000" dirty="0"/>
          </a:p>
          <a:p>
            <a:pPr lvl="3"/>
            <a:r>
              <a:rPr lang="ru-RU" dirty="0"/>
              <a:t>в) </a:t>
            </a:r>
            <a:r>
              <a:rPr lang="ru-RU" i="1" dirty="0"/>
              <a:t>бегал, прыгал, играл, читал</a:t>
            </a:r>
            <a:r>
              <a:rPr lang="ru-RU" dirty="0"/>
              <a:t>?</a:t>
            </a:r>
            <a:endParaRPr lang="ru-RU" sz="1000" dirty="0"/>
          </a:p>
          <a:p>
            <a:pPr lvl="2"/>
            <a:r>
              <a:rPr lang="ru-RU" dirty="0"/>
              <a:t>Категоризация языковых единиц – Как объединить слова (картинки)?</a:t>
            </a:r>
          </a:p>
          <a:p>
            <a:pPr lvl="3"/>
            <a:r>
              <a:rPr lang="ru-RU" dirty="0"/>
              <a:t>читает, прыгает, летает, девочка, птица, дерево, сидит;</a:t>
            </a:r>
          </a:p>
          <a:p>
            <a:pPr lvl="3"/>
            <a:r>
              <a:rPr lang="ru-RU" dirty="0"/>
              <a:t>красный, круглый, зеленый, овальный, цветной, пузатый.</a:t>
            </a:r>
          </a:p>
          <a:p>
            <a:pPr lvl="2"/>
            <a:r>
              <a:rPr lang="ru-RU" dirty="0"/>
              <a:t>Сравнение языковых единиц – Чем похожи и чем отличаются?</a:t>
            </a:r>
          </a:p>
          <a:p>
            <a:pPr lvl="3"/>
            <a:r>
              <a:rPr lang="ru-RU" dirty="0"/>
              <a:t>У-К, М-</a:t>
            </a:r>
            <a:r>
              <a:rPr lang="ru-RU" dirty="0" err="1"/>
              <a:t>Дʼ</a:t>
            </a:r>
            <a:r>
              <a:rPr lang="ru-RU" dirty="0"/>
              <a:t>, З-С, А-О;</a:t>
            </a:r>
          </a:p>
          <a:p>
            <a:pPr lvl="3"/>
            <a:r>
              <a:rPr lang="ru-RU" i="1" dirty="0"/>
              <a:t>ТА - АМ, ТРА – ТАР, ЗУ – ЛУТ, МА - МЯ.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48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35560" y="672584"/>
          <a:ext cx="7992888" cy="46286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35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286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8" y="1163473"/>
            <a:ext cx="4002404" cy="5451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6" name="Shape 2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857420" y="1357298"/>
            <a:ext cx="1063970" cy="500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" name="Shape 22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218571" y="-1287750"/>
            <a:ext cx="3170195" cy="1493649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Shape 194"/>
          <p:cNvSpPr txBox="1"/>
          <p:nvPr/>
        </p:nvSpPr>
        <p:spPr>
          <a:xfrm>
            <a:off x="470780" y="68281"/>
            <a:ext cx="10197220" cy="64536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ctr"/>
            <a:r>
              <a:rPr lang="ru-RU" sz="4000" b="1" dirty="0">
                <a:latin typeface="+mj-lt"/>
              </a:rPr>
              <a:t>ВАРИАНТЫ ВЗАИМОДЕЙСТВИЯ (школьники</a:t>
            </a:r>
            <a:r>
              <a:rPr lang="ru-RU" sz="4000" dirty="0">
                <a:latin typeface="+mj-lt"/>
              </a:rPr>
              <a:t>) </a:t>
            </a:r>
            <a:br>
              <a:rPr lang="ru-RU" sz="4000" dirty="0">
                <a:latin typeface="+mj-lt"/>
              </a:rPr>
            </a:br>
            <a:endParaRPr sz="4000" b="1" kern="0" dirty="0">
              <a:solidFill>
                <a:srgbClr val="000000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9977" y="1063884"/>
            <a:ext cx="45625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kern="0" dirty="0">
                <a:solidFill>
                  <a:srgbClr val="000000"/>
                </a:solidFill>
                <a:cs typeface="Arial"/>
                <a:sym typeface="Arial"/>
              </a:rPr>
              <a:t>РАБОТА С ТЕКСТОМ НА УРОКАХ </a:t>
            </a: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Учебник: «Окружающий мир, 1 класс» А. А. Плешаков, М. Ю. Новицкая. </a:t>
            </a:r>
          </a:p>
          <a:p>
            <a:endParaRPr lang="ru-RU" sz="2000" kern="0" dirty="0">
              <a:solidFill>
                <a:srgbClr val="000000"/>
              </a:solidFill>
              <a:cs typeface="Arial"/>
              <a:sym typeface="Arial"/>
            </a:endParaRP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Дополнительные задания </a:t>
            </a:r>
            <a:r>
              <a:rPr lang="ru-RU" sz="2000" u="sng" kern="0" dirty="0">
                <a:solidFill>
                  <a:srgbClr val="FF0000"/>
                </a:solidFill>
                <a:cs typeface="Arial"/>
                <a:sym typeface="Arial"/>
              </a:rPr>
              <a:t>к тексту  </a:t>
            </a:r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:</a:t>
            </a: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- послушай и выбери слова, которые подходят к слову «солнце»: пылающий шар, светлый круг, желтый шарик; объясни свой выбор;</a:t>
            </a: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- четко проговори слова: пылающий, медведица, созвездие;</a:t>
            </a: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- из данных картинок выбери подходящие к тексту; разложи их по порядку (как в тексте);</a:t>
            </a:r>
          </a:p>
          <a:p>
            <a:r>
              <a:rPr lang="ru-RU" sz="2000" kern="0" dirty="0">
                <a:solidFill>
                  <a:srgbClr val="000000"/>
                </a:solidFill>
                <a:cs typeface="Arial"/>
                <a:sym typeface="Arial"/>
              </a:rPr>
              <a:t>- скажи, что мы можем увидеть на ночном небе (звезды, Луну, созвездия, Большую Медведицу).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 rot="10800000" flipV="1">
            <a:off x="4952923" y="2612274"/>
            <a:ext cx="3888434" cy="2304258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633077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94">
            <a:extLst>
              <a:ext uri="{FF2B5EF4-FFF2-40B4-BE49-F238E27FC236}">
                <a16:creationId xmlns:a16="http://schemas.microsoft.com/office/drawing/2014/main" id="{2B6469D1-6973-4CBD-8E6D-8E93B99BA297}"/>
              </a:ext>
            </a:extLst>
          </p:cNvPr>
          <p:cNvSpPr txBox="1"/>
          <p:nvPr/>
        </p:nvSpPr>
        <p:spPr>
          <a:xfrm>
            <a:off x="574089" y="68281"/>
            <a:ext cx="10093911" cy="64536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ctr"/>
            <a:r>
              <a:rPr lang="ru-RU" sz="4000" b="1" dirty="0">
                <a:latin typeface="+mj-lt"/>
              </a:rPr>
              <a:t>ВАРИАНТЫ ВЗАИМОДЕЙСТВИЯ (школьники) </a:t>
            </a:r>
            <a:br>
              <a:rPr lang="ru-RU" sz="4000" b="1" dirty="0">
                <a:latin typeface="+mj-lt"/>
              </a:rPr>
            </a:br>
            <a:endParaRPr sz="4000" b="1" kern="0" dirty="0">
              <a:solidFill>
                <a:srgbClr val="000000"/>
              </a:solidFill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9FB480E-2704-443D-9D48-E4A969DD4C96}"/>
              </a:ext>
            </a:extLst>
          </p:cNvPr>
          <p:cNvSpPr/>
          <p:nvPr/>
        </p:nvSpPr>
        <p:spPr>
          <a:xfrm>
            <a:off x="574089" y="1029810"/>
            <a:ext cx="10034726" cy="5273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По рекомендации </a:t>
            </a:r>
            <a:r>
              <a:rPr lang="ru-RU" sz="21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учителя-логопеда</a:t>
            </a: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, участвующего в реализации образовательной программы, используются вариативные способы и приемы работы с вербальным материалом с учетом </a:t>
            </a:r>
            <a:r>
              <a:rPr lang="ru-RU" sz="2100" dirty="0" err="1">
                <a:ea typeface="Calibri" panose="020F0502020204030204" pitchFamily="34" charset="0"/>
                <a:cs typeface="Times New Roman" panose="02020603050405020304" pitchFamily="18" charset="0"/>
              </a:rPr>
              <a:t>речеязыковых</a:t>
            </a: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 возможностей обучающихся: </a:t>
            </a:r>
          </a:p>
          <a:p>
            <a:pPr marL="800100" lvl="1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предъявление вербального материала </a:t>
            </a:r>
            <a:r>
              <a:rPr lang="ru-RU" sz="21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на уроках и дома </a:t>
            </a: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может быть устным и / или письменным (аудирование и чтение); </a:t>
            </a:r>
          </a:p>
          <a:p>
            <a:pPr marL="800100" lvl="1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возможен перевод вербального материала (например, текстовых задач и т.п.) в графический или предметный план схемы, модели и др.);</a:t>
            </a:r>
          </a:p>
          <a:p>
            <a:pPr marL="800100" lvl="1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используется предварительный анализ, опора на алгоритм, схему и / или конкретные образцы при работе с текстом (изложение, редактирование, трансформация, восстановление и др.);</a:t>
            </a:r>
          </a:p>
          <a:p>
            <a:pPr marL="800100" lvl="1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все виды языкового анализа и описание его результатов осуществляются по заданному алгоритму с возможной опорой на схему.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1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Психологическая</a:t>
            </a:r>
            <a:r>
              <a:rPr lang="ru-RU" sz="2100" dirty="0">
                <a:ea typeface="Calibri" panose="020F0502020204030204" pitchFamily="34" charset="0"/>
                <a:cs typeface="Times New Roman" panose="02020603050405020304" pitchFamily="18" charset="0"/>
              </a:rPr>
              <a:t> помощь ребенку и </a:t>
            </a:r>
            <a:r>
              <a:rPr lang="ru-RU" sz="21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семье</a:t>
            </a:r>
          </a:p>
        </p:txBody>
      </p:sp>
    </p:spTree>
    <p:extLst>
      <p:ext uri="{BB962C8B-B14F-4D97-AF65-F5344CB8AC3E}">
        <p14:creationId xmlns:p14="http://schemas.microsoft.com/office/powerpoint/2010/main" val="162227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28E4E3-E441-478F-91F6-8008AC79D0EC}"/>
              </a:ext>
            </a:extLst>
          </p:cNvPr>
          <p:cNvSpPr txBox="1"/>
          <p:nvPr/>
        </p:nvSpPr>
        <p:spPr>
          <a:xfrm>
            <a:off x="2734322" y="3311369"/>
            <a:ext cx="7563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775703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541</Words>
  <Application>Microsoft Office PowerPoint</Application>
  <PresentationFormat>Широкоэкранный</PresentationFormat>
  <Paragraphs>52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ВЗАИМОДЕЙСТВИЕ  УЧИТЕЛЕЙ, СПЕЦИАЛИСТОВ И РОДИТЕЛЕЙ  В ПРОЦЕССЕ ОБУЧЕНИЯ ШКОЛЬНИКОВ  С НАРУШЕНИЯМИ ЧТЕНИЯ И ПИСЬМА</vt:lpstr>
      <vt:lpstr>НАРУШЕНИЯ ЧТЕНИЯ И ПИСЬМА</vt:lpstr>
      <vt:lpstr>ЭТАПЫ РАБОТЫ</vt:lpstr>
      <vt:lpstr>УЧАСТНИКИ ПРОЦЕССА</vt:lpstr>
      <vt:lpstr> ВАРИАНТЫ ВЗАИМОДЕЙСТВИЯ (пропедевтика)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учителей, специалистов и родителей в процессе обучения школьников с нарушениями чтения и письма</dc:title>
  <dc:creator>Anna</dc:creator>
  <cp:lastModifiedBy>Anna</cp:lastModifiedBy>
  <cp:revision>10</cp:revision>
  <dcterms:created xsi:type="dcterms:W3CDTF">2019-10-17T06:49:03Z</dcterms:created>
  <dcterms:modified xsi:type="dcterms:W3CDTF">2019-10-17T08:13:55Z</dcterms:modified>
</cp:coreProperties>
</file>