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8" r:id="rId10"/>
    <p:sldId id="267" r:id="rId11"/>
    <p:sldId id="269" r:id="rId12"/>
    <p:sldId id="264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0BCD6F3-920B-49BD-BABD-488F252D6B7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0888FC9-7AB0-42F6-B86B-1ED892AD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9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D6F3-920B-49BD-BABD-488F252D6B7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8FC9-7AB0-42F6-B86B-1ED892AD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1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D6F3-920B-49BD-BABD-488F252D6B7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8FC9-7AB0-42F6-B86B-1ED892AD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D6F3-920B-49BD-BABD-488F252D6B7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8FC9-7AB0-42F6-B86B-1ED892ADE776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3268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D6F3-920B-49BD-BABD-488F252D6B7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8FC9-7AB0-42F6-B86B-1ED892AD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29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D6F3-920B-49BD-BABD-488F252D6B7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8FC9-7AB0-42F6-B86B-1ED892AD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9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D6F3-920B-49BD-BABD-488F252D6B7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8FC9-7AB0-42F6-B86B-1ED892AD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41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D6F3-920B-49BD-BABD-488F252D6B7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8FC9-7AB0-42F6-B86B-1ED892AD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7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D6F3-920B-49BD-BABD-488F252D6B7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8FC9-7AB0-42F6-B86B-1ED892AD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49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D6F3-920B-49BD-BABD-488F252D6B7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8FC9-7AB0-42F6-B86B-1ED892AD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3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D6F3-920B-49BD-BABD-488F252D6B7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8FC9-7AB0-42F6-B86B-1ED892AD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3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D6F3-920B-49BD-BABD-488F252D6B7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8FC9-7AB0-42F6-B86B-1ED892AD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0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D6F3-920B-49BD-BABD-488F252D6B7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8FC9-7AB0-42F6-B86B-1ED892AD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4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D6F3-920B-49BD-BABD-488F252D6B7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8FC9-7AB0-42F6-B86B-1ED892AD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9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D6F3-920B-49BD-BABD-488F252D6B7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8FC9-7AB0-42F6-B86B-1ED892AD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6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D6F3-920B-49BD-BABD-488F252D6B7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8FC9-7AB0-42F6-B86B-1ED892AD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5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D6F3-920B-49BD-BABD-488F252D6B7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8FC9-7AB0-42F6-B86B-1ED892AD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8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D6F3-920B-49BD-BABD-488F252D6B7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88FC9-7AB0-42F6-B86B-1ED892AD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51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mailto:gou_locdk@mail.ru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536" y="1736436"/>
            <a:ext cx="8208912" cy="225367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Региональная система психолого-педагогического и медико-социальных сопровождения детей с особыми образовательными потребностями и их семей Ленинградской области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784" y="4895273"/>
            <a:ext cx="7416824" cy="1183316"/>
          </a:xfrm>
        </p:spPr>
        <p:txBody>
          <a:bodyPr>
            <a:normAutofit fontScale="32500" lnSpcReduction="20000"/>
          </a:bodyPr>
          <a:lstStyle/>
          <a:p>
            <a:r>
              <a:rPr lang="ru-RU" sz="4900" dirty="0"/>
              <a:t>Директор ГБУДО "Ленинградский областной центр психолого-педагогической, медицинской и социальной помощи" </a:t>
            </a:r>
          </a:p>
          <a:p>
            <a:r>
              <a:rPr lang="ru-RU" sz="4900" dirty="0"/>
              <a:t>Алексеева Анастасия Юрьевна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0021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2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Calibri" panose="020F0502020204030204"/>
              </a:rPr>
              <a:t>Содержание рекомендаций </a:t>
            </a:r>
            <a:r>
              <a:rPr lang="ru-RU" sz="2800" b="1" dirty="0" err="1">
                <a:solidFill>
                  <a:prstClr val="black"/>
                </a:solidFill>
                <a:latin typeface="Calibri" panose="020F0502020204030204"/>
              </a:rPr>
              <a:t>ППк</a:t>
            </a:r>
            <a:r>
              <a:rPr lang="ru-RU" sz="2800" b="1" dirty="0">
                <a:solidFill>
                  <a:prstClr val="black"/>
                </a:solidFill>
                <a:latin typeface="Calibri" panose="020F0502020204030204"/>
              </a:rPr>
              <a:t> по организации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2800" b="1" dirty="0">
                <a:solidFill>
                  <a:prstClr val="black"/>
                </a:solidFill>
                <a:latin typeface="Calibri" panose="020F0502020204030204"/>
              </a:rPr>
              <a:t>психолого-педагогического сопровождения обучающихся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320800"/>
            <a:ext cx="9905999" cy="51446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Рекомендации </a:t>
            </a:r>
            <a:r>
              <a:rPr lang="ru-RU" dirty="0" err="1"/>
              <a:t>ППк</a:t>
            </a:r>
            <a:r>
              <a:rPr lang="ru-RU" dirty="0"/>
              <a:t> по организации психолого-педагогического сопровождения </a:t>
            </a:r>
            <a:r>
              <a:rPr lang="ru-RU" b="1" dirty="0"/>
              <a:t>обучающегося, испытывающего трудности в освоении основных общеобразовательных программ</a:t>
            </a:r>
            <a:r>
              <a:rPr lang="ru-RU" dirty="0"/>
              <a:t>, развитии и социальной адаптации могут включать в том числе: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проведение </a:t>
            </a:r>
            <a:r>
              <a:rPr lang="ru-RU" dirty="0"/>
              <a:t>групповых и (или) индивидуальных коррекционно-развивающих и компенсирующих занятий с обучающимся;</a:t>
            </a:r>
          </a:p>
          <a:p>
            <a:r>
              <a:rPr lang="ru-RU" dirty="0" smtClean="0"/>
              <a:t>разработку </a:t>
            </a:r>
            <a:r>
              <a:rPr lang="ru-RU" dirty="0"/>
              <a:t>индивидуального учебного плана обучающегося;</a:t>
            </a:r>
          </a:p>
          <a:p>
            <a:r>
              <a:rPr lang="ru-RU" dirty="0" smtClean="0"/>
              <a:t>адаптацию </a:t>
            </a:r>
            <a:r>
              <a:rPr lang="ru-RU" dirty="0"/>
              <a:t>учебных и контрольно-измерительных материалов;</a:t>
            </a:r>
          </a:p>
          <a:p>
            <a:r>
              <a:rPr lang="ru-RU" dirty="0" smtClean="0"/>
              <a:t>профилактику </a:t>
            </a:r>
            <a:r>
              <a:rPr lang="ru-RU" dirty="0"/>
              <a:t>асоциального (</a:t>
            </a:r>
            <a:r>
              <a:rPr lang="ru-RU" dirty="0" err="1"/>
              <a:t>девиантного</a:t>
            </a:r>
            <a:r>
              <a:rPr lang="ru-RU" dirty="0"/>
              <a:t>) поведения обучающегося;</a:t>
            </a:r>
          </a:p>
          <a:p>
            <a:r>
              <a:rPr lang="ru-RU" dirty="0" smtClean="0"/>
              <a:t>другие </a:t>
            </a:r>
            <a:r>
              <a:rPr lang="ru-RU" dirty="0"/>
              <a:t>условия психолого-педагогического сопровождения в рамках компетенции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7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293091" y="375741"/>
            <a:ext cx="6308436" cy="3180259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endParaRPr lang="ru-RU" altLang="ru-RU" dirty="0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703389" y="2216727"/>
            <a:ext cx="8713787" cy="409199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 b="1" dirty="0"/>
              <a:t>		</a:t>
            </a:r>
            <a:endParaRPr lang="ru-RU" altLang="ru-RU" sz="1800" dirty="0"/>
          </a:p>
        </p:txBody>
      </p:sp>
      <p:sp>
        <p:nvSpPr>
          <p:cNvPr id="30726" name="AutoShape 7" descr="https://apf.mail.ru/cgi-bin/readmsg/DSC05625.JPG?id=14353138940000000980%3B0%3B4&amp;x-email=gou_locdk%40mail.ru&amp;exif=1&amp;bs=434961&amp;bl=139792&amp;ct=image%2Fjpeg&amp;cn=DSC05625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064" y="72592"/>
            <a:ext cx="7424593" cy="47877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99" y="3176464"/>
            <a:ext cx="5155037" cy="351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625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0014" y="188913"/>
            <a:ext cx="7818437" cy="4571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endParaRPr lang="ru-RU" sz="2000" dirty="0"/>
          </a:p>
        </p:txBody>
      </p:sp>
      <p:pic>
        <p:nvPicPr>
          <p:cNvPr id="4" name="Содержимое 3" descr="IMG_26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371" y="3781733"/>
            <a:ext cx="3487324" cy="2801155"/>
          </a:xfrm>
          <a:effectLst>
            <a:softEdge rad="112500"/>
          </a:effectLst>
        </p:spPr>
      </p:pic>
      <p:pic>
        <p:nvPicPr>
          <p:cNvPr id="7" name="Picture 3" descr="C:\Users\USER34\Desktop\фото сегодня\IMG_26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401" y="3781733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СИНЬКО (I)\Синько ирина личное\работа фото лупплово\фото-логопед\работа\100_0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77" y="211772"/>
            <a:ext cx="3673589" cy="291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8" t="57735" r="26768" b="3526"/>
          <a:stretch>
            <a:fillRect/>
          </a:stretch>
        </p:blipFill>
        <p:spPr bwMode="auto">
          <a:xfrm>
            <a:off x="812417" y="286609"/>
            <a:ext cx="2274887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USER34\Desktop\работа 2013 г\настя крючкова\Н.К №3от 21.11.13\DSCN07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288" y="1792128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84" y="4400904"/>
            <a:ext cx="269996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USER34\Desktop\работа 2013 г\корр-е зан-я\DSCN07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34" y="2562596"/>
            <a:ext cx="2428886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34\Desktop\работа 2013 г\корр-е зан-я\101NIKON\DSCN095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449" y="4223979"/>
            <a:ext cx="985403" cy="1649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34\Desktop\работа 2013 г\корр-е зан-я\101NIKON\DSCN096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9" t="6325" r="12748" b="16950"/>
          <a:stretch/>
        </p:blipFill>
        <p:spPr bwMode="auto">
          <a:xfrm>
            <a:off x="7325972" y="4434307"/>
            <a:ext cx="1402434" cy="1184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34\Desktop\работа 2013 г\корр-е зан-я\101NIKON\DSCN096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84" y="2942497"/>
            <a:ext cx="1955710" cy="1466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52" y="2927052"/>
            <a:ext cx="14986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66" y="-20682"/>
            <a:ext cx="3131625" cy="2348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36627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851" y="765176"/>
            <a:ext cx="8126413" cy="5616575"/>
          </a:xfr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СПАСИБО ЗА ВНИМАНИЕ!</a:t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>
                <a:solidFill>
                  <a:srgbClr val="C00000"/>
                </a:solidFill>
              </a:rPr>
              <a:t>Контакты</a:t>
            </a:r>
            <a:r>
              <a:rPr lang="ru-RU" sz="2700" dirty="0">
                <a:solidFill>
                  <a:srgbClr val="C00000"/>
                </a:solidFill>
              </a:rPr>
              <a:t/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Телефон:</a:t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8 (813-70) 52-112</a:t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Адрес: 188652, Россия, Ленинградская область, Всеволожский район, </a:t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дер. Юкки, ул. Школьная, д. 14.</a:t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E-</a:t>
            </a:r>
            <a:r>
              <a:rPr lang="ru-RU" sz="2700" dirty="0" err="1">
                <a:solidFill>
                  <a:srgbClr val="C00000"/>
                </a:solidFill>
              </a:rPr>
              <a:t>mail</a:t>
            </a:r>
            <a:r>
              <a:rPr lang="ru-RU" sz="2700" dirty="0">
                <a:solidFill>
                  <a:srgbClr val="C00000"/>
                </a:solidFill>
              </a:rPr>
              <a:t>: </a:t>
            </a:r>
            <a:r>
              <a:rPr lang="ru-RU" sz="27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go</a:t>
            </a:r>
            <a:r>
              <a:rPr lang="en-US" sz="270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u</a:t>
            </a:r>
            <a:r>
              <a:rPr lang="ru-RU" sz="270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_locdk@mail.ru</a:t>
            </a:r>
            <a:r>
              <a:rPr lang="ru-RU" sz="2700" u="sng" dirty="0">
                <a:solidFill>
                  <a:srgbClr val="C00000"/>
                </a:solidFill>
              </a:rPr>
              <a:t/>
            </a:r>
            <a:br>
              <a:rPr lang="ru-RU" sz="2700" u="sng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сайт: </a:t>
            </a:r>
            <a:r>
              <a:rPr lang="en-US" sz="2700" dirty="0">
                <a:solidFill>
                  <a:srgbClr val="C00000"/>
                </a:solidFill>
              </a:rPr>
              <a:t>http://locdk.ru/</a:t>
            </a:r>
            <a:endParaRPr lang="ru-RU" sz="27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G_2674.JPG"/>
          <p:cNvPicPr>
            <a:picLocks noChangeAspect="1"/>
          </p:cNvPicPr>
          <p:nvPr/>
        </p:nvPicPr>
        <p:blipFill>
          <a:blip r:embed="rId3" cstate="print"/>
          <a:srcRect l="4301" t="12927" b="3763"/>
          <a:stretch>
            <a:fillRect/>
          </a:stretch>
        </p:blipFill>
        <p:spPr>
          <a:xfrm>
            <a:off x="5911057" y="333375"/>
            <a:ext cx="3847547" cy="3811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290" y="4576271"/>
            <a:ext cx="2759802" cy="2129133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</p:pic>
      <p:pic>
        <p:nvPicPr>
          <p:cNvPr id="2355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33375"/>
            <a:ext cx="1008062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8945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Достоинствами децентрализованной модели являются: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921164"/>
            <a:ext cx="9905999" cy="44981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обеспечение </a:t>
            </a:r>
            <a:r>
              <a:rPr lang="ru-RU" dirty="0"/>
              <a:t>"шаговой доступности" предоставляемых услуг;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качества предоставляемых услуг вследствие вариативности программ, реализуемых Центрами;</a:t>
            </a:r>
          </a:p>
          <a:p>
            <a:r>
              <a:rPr lang="ru-RU" dirty="0" smtClean="0"/>
              <a:t>постоянное </a:t>
            </a:r>
            <a:r>
              <a:rPr lang="ru-RU" dirty="0"/>
              <a:t>стремление каждого Центра к увеличению разнообразия и объема предоставляемых услуг, что несвойственно монополии;</a:t>
            </a:r>
          </a:p>
          <a:p>
            <a:r>
              <a:rPr lang="ru-RU" dirty="0" smtClean="0"/>
              <a:t>возможность </a:t>
            </a:r>
            <a:r>
              <a:rPr lang="ru-RU" dirty="0"/>
              <a:t>реализации "авторского подхода" в организации и содержании деятельности, предполагающего единую концепцию, методологию и технологию;</a:t>
            </a:r>
          </a:p>
          <a:p>
            <a:r>
              <a:rPr lang="ru-RU" dirty="0" smtClean="0"/>
              <a:t>сохранение </a:t>
            </a:r>
            <a:r>
              <a:rPr lang="ru-RU" dirty="0"/>
              <a:t>возможности для каждой организации создавать свою психолого-педагогическую службу, взаимодействующую с одним или несколькими Центрами.</a:t>
            </a:r>
          </a:p>
        </p:txBody>
      </p:sp>
    </p:spTree>
    <p:extLst>
      <p:ext uri="{BB962C8B-B14F-4D97-AF65-F5344CB8AC3E}">
        <p14:creationId xmlns:p14="http://schemas.microsoft.com/office/powerpoint/2010/main" val="26744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1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161180"/>
              </p:ext>
            </p:extLst>
          </p:nvPr>
        </p:nvGraphicFramePr>
        <p:xfrm>
          <a:off x="1025235" y="720436"/>
          <a:ext cx="9799783" cy="5671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7083">
                  <a:extLst>
                    <a:ext uri="{9D8B030D-6E8A-4147-A177-3AD203B41FA5}">
                      <a16:colId xmlns:a16="http://schemas.microsoft.com/office/drawing/2014/main" val="1551200793"/>
                    </a:ext>
                  </a:extLst>
                </a:gridCol>
                <a:gridCol w="7010191">
                  <a:extLst>
                    <a:ext uri="{9D8B030D-6E8A-4147-A177-3AD203B41FA5}">
                      <a16:colId xmlns:a16="http://schemas.microsoft.com/office/drawing/2014/main" val="3514767108"/>
                    </a:ext>
                  </a:extLst>
                </a:gridCol>
                <a:gridCol w="2022509">
                  <a:extLst>
                    <a:ext uri="{9D8B030D-6E8A-4147-A177-3AD203B41FA5}">
                      <a16:colId xmlns:a16="http://schemas.microsoft.com/office/drawing/2014/main" val="1111827185"/>
                    </a:ext>
                  </a:extLst>
                </a:gridCol>
              </a:tblGrid>
              <a:tr h="537695">
                <a:tc gridSpan="3">
                  <a:txBody>
                    <a:bodyPr/>
                    <a:lstStyle/>
                    <a:p>
                      <a:pPr indent="1149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</a:rPr>
                        <a:t>Количество ПМП служб в Ленинградской области</a:t>
                      </a:r>
                      <a:endParaRPr lang="ru-RU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806331"/>
                  </a:ext>
                </a:extLst>
              </a:tr>
              <a:tr h="537695">
                <a:tc gridSpan="3">
                  <a:txBody>
                    <a:bodyPr/>
                    <a:lstStyle/>
                    <a:p>
                      <a:pPr indent="1149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</a:rPr>
                        <a:t>Областной уровень</a:t>
                      </a:r>
                      <a:endParaRPr lang="ru-RU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830181"/>
                  </a:ext>
                </a:extLst>
              </a:tr>
              <a:tr h="895184">
                <a:tc>
                  <a:txBody>
                    <a:bodyPr/>
                    <a:lstStyle/>
                    <a:p>
                      <a:pPr indent="1041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effectLst/>
                        </a:rPr>
                        <a:t>Государственный ППМС - центр, в структуру которого входит ЦПМПК</a:t>
                      </a:r>
                      <a:endParaRPr lang="ru-RU" sz="20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</a:rPr>
                        <a:t>1</a:t>
                      </a:r>
                      <a:endParaRPr lang="ru-RU" sz="20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25251979"/>
                  </a:ext>
                </a:extLst>
              </a:tr>
              <a:tr h="570814">
                <a:tc gridSpan="3">
                  <a:txBody>
                    <a:bodyPr/>
                    <a:lstStyle/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</a:rPr>
                        <a:t>Муниципальный уровень</a:t>
                      </a:r>
                      <a:endParaRPr lang="ru-RU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008562"/>
                  </a:ext>
                </a:extLst>
              </a:tr>
              <a:tr h="809465">
                <a:tc>
                  <a:txBody>
                    <a:bodyPr/>
                    <a:lstStyle/>
                    <a:p>
                      <a:pPr indent="1041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effectLst/>
                        </a:rPr>
                        <a:t>Муниципальные ППМС – центры, в структуру которых входят ТПМПК</a:t>
                      </a:r>
                      <a:endParaRPr lang="ru-RU" sz="20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</a:rPr>
                        <a:t>11</a:t>
                      </a:r>
                      <a:endParaRPr lang="ru-RU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525926679"/>
                  </a:ext>
                </a:extLst>
              </a:tr>
              <a:tr h="809465">
                <a:tc>
                  <a:txBody>
                    <a:bodyPr/>
                    <a:lstStyle/>
                    <a:p>
                      <a:pPr indent="1041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effectLst/>
                        </a:rPr>
                        <a:t>ППМС-центры - структурные подразделения районных информационно-методических центров</a:t>
                      </a:r>
                      <a:endParaRPr lang="ru-RU" sz="20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</a:rPr>
                        <a:t>2</a:t>
                      </a:r>
                      <a:endParaRPr lang="ru-RU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39032131"/>
                  </a:ext>
                </a:extLst>
              </a:tr>
              <a:tr h="454802">
                <a:tc>
                  <a:txBody>
                    <a:bodyPr/>
                    <a:lstStyle/>
                    <a:p>
                      <a:pPr indent="1041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effectLst/>
                        </a:rPr>
                        <a:t>ТПМПК</a:t>
                      </a:r>
                      <a:endParaRPr lang="ru-RU" sz="20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</a:rPr>
                        <a:t>5</a:t>
                      </a:r>
                      <a:endParaRPr lang="ru-RU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947367616"/>
                  </a:ext>
                </a:extLst>
              </a:tr>
              <a:tr h="356515">
                <a:tc gridSpan="3">
                  <a:txBody>
                    <a:bodyPr/>
                    <a:lstStyle/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</a:rPr>
                        <a:t>Уровень образовательной организации</a:t>
                      </a:r>
                      <a:endParaRPr lang="ru-RU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755044"/>
                  </a:ext>
                </a:extLst>
              </a:tr>
              <a:tr h="699492">
                <a:tc>
                  <a:txBody>
                    <a:bodyPr/>
                    <a:lstStyle/>
                    <a:p>
                      <a:pPr indent="1041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effectLst/>
                        </a:rPr>
                        <a:t>Психолого-педагогические консилиумы в образовательных организациях</a:t>
                      </a:r>
                      <a:endParaRPr lang="ru-RU" sz="20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</a:rPr>
                        <a:t>637</a:t>
                      </a:r>
                      <a:endParaRPr lang="ru-RU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61117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6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6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Основными направлениями деятельности служб в Ленинградской области являются: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62545"/>
            <a:ext cx="10515600" cy="496916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Осуществление </a:t>
            </a:r>
            <a:r>
              <a:rPr lang="ru-RU" dirty="0"/>
              <a:t>деятельности психолого-медико-педагогической комиссии</a:t>
            </a:r>
          </a:p>
          <a:p>
            <a:pPr lvl="0"/>
            <a:r>
              <a:rPr lang="ru-RU" dirty="0"/>
              <a:t>Коррекционно-развивающая деятельность;</a:t>
            </a:r>
          </a:p>
          <a:p>
            <a:pPr lvl="0"/>
            <a:r>
              <a:rPr lang="ru-RU" dirty="0"/>
              <a:t>Образовательная деятельность по дополнительным программам социально-педагогической направленности;</a:t>
            </a:r>
          </a:p>
          <a:p>
            <a:pPr lvl="0"/>
            <a:r>
              <a:rPr lang="ru-RU" dirty="0"/>
              <a:t>Консультационно-диагностическая деятельность;</a:t>
            </a:r>
          </a:p>
          <a:p>
            <a:pPr lvl="0"/>
            <a:r>
              <a:rPr lang="ru-RU" dirty="0"/>
              <a:t>Организационно-методическая деятельность;</a:t>
            </a:r>
          </a:p>
          <a:p>
            <a:pPr lvl="0"/>
            <a:r>
              <a:rPr lang="ru-RU" dirty="0" err="1"/>
              <a:t>Профориентационное</a:t>
            </a:r>
            <a:r>
              <a:rPr lang="ru-RU" dirty="0"/>
              <a:t> направление;</a:t>
            </a:r>
          </a:p>
          <a:p>
            <a:pPr lvl="0"/>
            <a:r>
              <a:rPr lang="ru-RU" dirty="0" err="1"/>
              <a:t>Психокоррекционная</a:t>
            </a:r>
            <a:r>
              <a:rPr lang="ru-RU" dirty="0"/>
              <a:t> и психопрофилактическая работа с детьми;</a:t>
            </a:r>
          </a:p>
          <a:p>
            <a:pPr lvl="0"/>
            <a:r>
              <a:rPr lang="ru-RU" dirty="0"/>
              <a:t>Психолого-педагогическое сопровождение семьи детей с ОВЗ;</a:t>
            </a:r>
          </a:p>
          <a:p>
            <a:pPr lvl="0"/>
            <a:r>
              <a:rPr lang="ru-RU" dirty="0"/>
              <a:t>Координационная деятельность по организации психолого- педагогических консилиумов в ОО;</a:t>
            </a:r>
          </a:p>
          <a:p>
            <a:pPr lvl="0"/>
            <a:r>
              <a:rPr lang="ru-RU" dirty="0"/>
              <a:t>Подготовка кандидатов в приемные родители;</a:t>
            </a:r>
          </a:p>
          <a:p>
            <a:pPr lvl="0"/>
            <a:r>
              <a:rPr lang="ru-RU" dirty="0"/>
              <a:t>Ведение электронного банка данных о детях с ОВЗ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8"/>
          <p:cNvSpPr txBox="1">
            <a:spLocks noChangeArrowheads="1"/>
          </p:cNvSpPr>
          <p:nvPr/>
        </p:nvSpPr>
        <p:spPr bwMode="auto">
          <a:xfrm>
            <a:off x="8845550" y="330201"/>
            <a:ext cx="1079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Учреждения системы социальной защиты </a:t>
            </a:r>
          </a:p>
        </p:txBody>
      </p:sp>
      <p:sp>
        <p:nvSpPr>
          <p:cNvPr id="14339" name="TextBox 10"/>
          <p:cNvSpPr txBox="1">
            <a:spLocks noChangeArrowheads="1"/>
          </p:cNvSpPr>
          <p:nvPr/>
        </p:nvSpPr>
        <p:spPr bwMode="auto">
          <a:xfrm>
            <a:off x="5045075" y="6178551"/>
            <a:ext cx="205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Другие организации по вопросам детства</a:t>
            </a:r>
          </a:p>
        </p:txBody>
      </p:sp>
      <p:sp>
        <p:nvSpPr>
          <p:cNvPr id="14340" name="TextBox 12"/>
          <p:cNvSpPr txBox="1">
            <a:spLocks noChangeArrowheads="1"/>
          </p:cNvSpPr>
          <p:nvPr/>
        </p:nvSpPr>
        <p:spPr bwMode="auto">
          <a:xfrm>
            <a:off x="9217026" y="3332163"/>
            <a:ext cx="1349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Федеральная служба медико-социальной экспертизы</a:t>
            </a:r>
          </a:p>
        </p:txBody>
      </p:sp>
      <p:sp>
        <p:nvSpPr>
          <p:cNvPr id="14341" name="TextBox 22"/>
          <p:cNvSpPr txBox="1">
            <a:spLocks noChangeArrowheads="1"/>
          </p:cNvSpPr>
          <p:nvPr/>
        </p:nvSpPr>
        <p:spPr bwMode="auto">
          <a:xfrm>
            <a:off x="8450263" y="5643563"/>
            <a:ext cx="1744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ФГБУ «НМИЦ ПН им. В.М. Бехтерева» Минздрава России</a:t>
            </a:r>
          </a:p>
        </p:txBody>
      </p:sp>
      <p:sp>
        <p:nvSpPr>
          <p:cNvPr id="14342" name="TextBox 32"/>
          <p:cNvSpPr txBox="1">
            <a:spLocks noChangeArrowheads="1"/>
          </p:cNvSpPr>
          <p:nvPr/>
        </p:nvSpPr>
        <p:spPr bwMode="auto">
          <a:xfrm>
            <a:off x="3571875" y="1177926"/>
            <a:ext cx="153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Учреждения системы здравоохранения</a:t>
            </a:r>
          </a:p>
        </p:txBody>
      </p:sp>
      <p:sp>
        <p:nvSpPr>
          <p:cNvPr id="14343" name="TextBox 34"/>
          <p:cNvSpPr txBox="1">
            <a:spLocks noChangeArrowheads="1"/>
          </p:cNvSpPr>
          <p:nvPr/>
        </p:nvSpPr>
        <p:spPr bwMode="auto">
          <a:xfrm>
            <a:off x="3665538" y="5997576"/>
            <a:ext cx="1350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Органы опеки и попечительства</a:t>
            </a:r>
          </a:p>
        </p:txBody>
      </p:sp>
      <p:sp>
        <p:nvSpPr>
          <p:cNvPr id="14344" name="TextBox 38"/>
          <p:cNvSpPr txBox="1">
            <a:spLocks noChangeArrowheads="1"/>
          </p:cNvSpPr>
          <p:nvPr/>
        </p:nvSpPr>
        <p:spPr bwMode="auto">
          <a:xfrm>
            <a:off x="2508250" y="4752975"/>
            <a:ext cx="11382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ОВД полиции по делам несовершеннолетних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096000" y="34290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7027863" y="1423988"/>
            <a:ext cx="685800" cy="830262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175501" y="2387600"/>
            <a:ext cx="790575" cy="300038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7" name="Рисунок 21" descr="http://sites.olsk.ru/KioutRu2013/images/clients/image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01" y="102123"/>
            <a:ext cx="1069975" cy="12001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Рисунок 24" descr="http://www.shuv-centr.soc.cap.ru/adminpanel/UserFiles/banners/dissymbols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9" y="271464"/>
            <a:ext cx="1165225" cy="11525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Рисунок 25" descr="http://pobedanews.ru/media/articles/6ef84a68809a076450bfb4aa5c837d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1682750"/>
            <a:ext cx="1250950" cy="11064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Рисунок 26" descr="http://lomse.ru/assets/img/logotypeps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1" y="3108325"/>
            <a:ext cx="1408113" cy="13287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Рисунок 28" descr="http://lenobl.ru/friends/procuratur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14" y="4916488"/>
            <a:ext cx="1439862" cy="889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7175500" y="3465514"/>
            <a:ext cx="742950" cy="60325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4984750" y="1292226"/>
            <a:ext cx="425450" cy="981075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4373" idx="3"/>
          </p:cNvCxnSpPr>
          <p:nvPr/>
        </p:nvCxnSpPr>
        <p:spPr>
          <a:xfrm flipH="1" flipV="1">
            <a:off x="2829431" y="2325689"/>
            <a:ext cx="2255334" cy="406399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4337051" y="3740150"/>
            <a:ext cx="690563" cy="274638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 flipV="1">
            <a:off x="6361113" y="1752601"/>
            <a:ext cx="30162" cy="555625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4729164" y="3897314"/>
            <a:ext cx="739775" cy="917575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6417" idx="2"/>
          </p:cNvCxnSpPr>
          <p:nvPr/>
        </p:nvCxnSpPr>
        <p:spPr>
          <a:xfrm>
            <a:off x="5954714" y="3863976"/>
            <a:ext cx="14287" cy="1116013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9" name="Picture 2" descr="F:\Новая папка\суд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8" t="7971" r="16121" b="6049"/>
          <a:stretch>
            <a:fillRect/>
          </a:stretch>
        </p:blipFill>
        <p:spPr bwMode="auto">
          <a:xfrm>
            <a:off x="3253650" y="2273301"/>
            <a:ext cx="1174750" cy="114141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2" descr="https://78.mvd.ru/upload/site79/1XnZXPEEF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53" y="3535787"/>
            <a:ext cx="1047750" cy="116381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4" descr="http://static5.depositphotos.com/1032882/415/v/950/depositphotos_4159671-Famil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21320" r="15729" b="21613"/>
          <a:stretch>
            <a:fillRect/>
          </a:stretch>
        </p:blipFill>
        <p:spPr bwMode="auto">
          <a:xfrm>
            <a:off x="3716339" y="4810126"/>
            <a:ext cx="1487487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6" descr="http://www.rfdeti.ru/static/top-b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r="84142"/>
          <a:stretch>
            <a:fillRect/>
          </a:stretch>
        </p:blipFill>
        <p:spPr bwMode="auto">
          <a:xfrm>
            <a:off x="5695932" y="104061"/>
            <a:ext cx="1298575" cy="9667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4" name="TextBox 3"/>
          <p:cNvSpPr txBox="1">
            <a:spLocks noChangeArrowheads="1"/>
          </p:cNvSpPr>
          <p:nvPr/>
        </p:nvSpPr>
        <p:spPr bwMode="auto">
          <a:xfrm>
            <a:off x="5665788" y="1031876"/>
            <a:ext cx="13906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>
                <a:solidFill>
                  <a:schemeClr val="tx1"/>
                </a:solidFill>
                <a:latin typeface="Arial" panose="020B0604020202020204" pitchFamily="34" charset="0"/>
              </a:rPr>
              <a:t>Уполномоченный по правам</a:t>
            </a:r>
            <a:endParaRPr lang="en-US" altLang="ru-RU" sz="11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>
                <a:solidFill>
                  <a:schemeClr val="tx1"/>
                </a:solidFill>
                <a:latin typeface="Arial" panose="020B0604020202020204" pitchFamily="34" charset="0"/>
              </a:rPr>
              <a:t> ребёнка в Ленинградской области</a:t>
            </a:r>
          </a:p>
        </p:txBody>
      </p:sp>
      <p:sp>
        <p:nvSpPr>
          <p:cNvPr id="14365" name="TextBox 4"/>
          <p:cNvSpPr txBox="1">
            <a:spLocks noChangeArrowheads="1"/>
          </p:cNvSpPr>
          <p:nvPr/>
        </p:nvSpPr>
        <p:spPr bwMode="auto">
          <a:xfrm>
            <a:off x="9291638" y="1895476"/>
            <a:ext cx="1200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Учреждения системы образования</a:t>
            </a:r>
          </a:p>
        </p:txBody>
      </p:sp>
      <p:pic>
        <p:nvPicPr>
          <p:cNvPr id="16415" name="Picture 10" descr="http://static4.depositphotos.com/1010915/268/v/950/depositphotos_2685944-Children-symbol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31" y="4990208"/>
            <a:ext cx="1191097" cy="11033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Прямая со стрелкой 43"/>
          <p:cNvCxnSpPr/>
          <p:nvPr/>
        </p:nvCxnSpPr>
        <p:spPr>
          <a:xfrm>
            <a:off x="6551613" y="3852863"/>
            <a:ext cx="508000" cy="1052512"/>
          </a:xfrm>
          <a:prstGeom prst="straightConnector1">
            <a:avLst/>
          </a:prstGeom>
          <a:ln w="285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18" name="Picture 2" descr="..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4" y="4752975"/>
            <a:ext cx="1531937" cy="8778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60" y="304150"/>
            <a:ext cx="1123950" cy="129096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Прямая со стрелкой 44"/>
          <p:cNvCxnSpPr/>
          <p:nvPr/>
        </p:nvCxnSpPr>
        <p:spPr>
          <a:xfrm>
            <a:off x="7000875" y="3863976"/>
            <a:ext cx="1449388" cy="1116013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3403601" y="1609725"/>
            <a:ext cx="1641475" cy="781050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73" name="Picture 2" descr="http://lengu.ru/img/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31" y="1773239"/>
            <a:ext cx="1409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Прямая со стрелкой 38"/>
          <p:cNvCxnSpPr>
            <a:stCxn id="16417" idx="1"/>
          </p:cNvCxnSpPr>
          <p:nvPr/>
        </p:nvCxnSpPr>
        <p:spPr>
          <a:xfrm flipH="1" flipV="1">
            <a:off x="4383089" y="2941638"/>
            <a:ext cx="676275" cy="127000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1302328" y="3455672"/>
            <a:ext cx="1625024" cy="1108411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1600" b="1" dirty="0"/>
              <a:t>Ленинградский областной институт развития образования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2927351" y="3386138"/>
            <a:ext cx="2157414" cy="69534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5158651" y="2390775"/>
            <a:ext cx="2016848" cy="1377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Службы сопровождения Ленинградской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6913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-1"/>
            <a:ext cx="7498080" cy="715623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/>
              <a:t>П</a:t>
            </a:r>
            <a:r>
              <a:rPr lang="ru-RU" sz="2200" b="1" dirty="0" smtClean="0"/>
              <a:t>сихолого-медико-педагогическая комиссия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7568" y="188641"/>
            <a:ext cx="8208912" cy="47464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</a:p>
          <a:p>
            <a:pPr algn="just">
              <a:buNone/>
            </a:pPr>
            <a:r>
              <a:rPr lang="ru-RU" sz="3400" b="1" dirty="0"/>
              <a:t>     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919536" y="6165304"/>
            <a:ext cx="3744416" cy="504056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22520" r="4094" b="18230"/>
          <a:stretch/>
        </p:blipFill>
        <p:spPr bwMode="auto">
          <a:xfrm>
            <a:off x="1698669" y="623979"/>
            <a:ext cx="3795651" cy="218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F:\выступления\Астахов 11.11.15\DSCN445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21371" r="1762" b="26054"/>
          <a:stretch/>
        </p:blipFill>
        <p:spPr bwMode="auto">
          <a:xfrm>
            <a:off x="5421726" y="791241"/>
            <a:ext cx="3122546" cy="1618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2" descr="F:\настя крючкова\Н.К.№1 от07.11.13г\DSCN07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7" b="25010"/>
          <a:stretch/>
        </p:blipFill>
        <p:spPr bwMode="auto">
          <a:xfrm>
            <a:off x="1747191" y="2708921"/>
            <a:ext cx="4410927" cy="2274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Содержимое 5" descr="IMG_2664.JPG"/>
          <p:cNvPicPr>
            <a:picLocks noChangeAspect="1"/>
          </p:cNvPicPr>
          <p:nvPr/>
        </p:nvPicPr>
        <p:blipFill rotWithShape="1">
          <a:blip r:embed="rId5" cstate="print"/>
          <a:srcRect b="23769"/>
          <a:stretch/>
        </p:blipFill>
        <p:spPr>
          <a:xfrm>
            <a:off x="6240016" y="2409588"/>
            <a:ext cx="3946106" cy="2796045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5" name="Содержимое 4" descr="IMG_2659.JPG"/>
          <p:cNvPicPr>
            <a:picLocks noChangeAspect="1"/>
          </p:cNvPicPr>
          <p:nvPr/>
        </p:nvPicPr>
        <p:blipFill rotWithShape="1">
          <a:blip r:embed="rId6" cstate="print"/>
          <a:srcRect t="16984"/>
          <a:stretch/>
        </p:blipFill>
        <p:spPr>
          <a:xfrm>
            <a:off x="1702683" y="4806928"/>
            <a:ext cx="3491880" cy="2051072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6" name="Рисунок 15" descr="F:\выступления\Астахов 11.11.15\DSCN444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t="-1496" r="2564" b="25198"/>
          <a:stretch/>
        </p:blipFill>
        <p:spPr bwMode="auto">
          <a:xfrm>
            <a:off x="5159896" y="4653136"/>
            <a:ext cx="2801112" cy="2072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A.D\Desktop\DSCN445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t="26716" r="22276" b="13443"/>
          <a:stretch/>
        </p:blipFill>
        <p:spPr bwMode="auto">
          <a:xfrm>
            <a:off x="8064727" y="4554376"/>
            <a:ext cx="2611279" cy="2269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F:\выступления\Астахов 11.11.15\DSCN4458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9570" r="5032" b="13454"/>
          <a:stretch/>
        </p:blipFill>
        <p:spPr bwMode="auto">
          <a:xfrm rot="16200000">
            <a:off x="8261682" y="966900"/>
            <a:ext cx="258140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4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072" y="365126"/>
            <a:ext cx="9709727" cy="916920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мониторинга о количестве </a:t>
            </a:r>
            <a:r>
              <a:rPr lang="ru-RU" altLang="ru-RU" sz="27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ПМПк</a:t>
            </a:r>
            <a:r>
              <a:rPr lang="ru-RU" altLang="ru-RU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учреждениях системы образования Ленинградской области:</a:t>
            </a:r>
            <a:r>
              <a:rPr kumimoji="0" lang="ru-RU" alt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380873"/>
              </p:ext>
            </p:extLst>
          </p:nvPr>
        </p:nvGraphicFramePr>
        <p:xfrm>
          <a:off x="1727200" y="1282046"/>
          <a:ext cx="9180945" cy="4972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4403">
                  <a:extLst>
                    <a:ext uri="{9D8B030D-6E8A-4147-A177-3AD203B41FA5}">
                      <a16:colId xmlns:a16="http://schemas.microsoft.com/office/drawing/2014/main" val="2153234113"/>
                    </a:ext>
                  </a:extLst>
                </a:gridCol>
                <a:gridCol w="2129950">
                  <a:extLst>
                    <a:ext uri="{9D8B030D-6E8A-4147-A177-3AD203B41FA5}">
                      <a16:colId xmlns:a16="http://schemas.microsoft.com/office/drawing/2014/main" val="1717904799"/>
                    </a:ext>
                  </a:extLst>
                </a:gridCol>
                <a:gridCol w="1996592">
                  <a:extLst>
                    <a:ext uri="{9D8B030D-6E8A-4147-A177-3AD203B41FA5}">
                      <a16:colId xmlns:a16="http://schemas.microsoft.com/office/drawing/2014/main" val="495742484"/>
                    </a:ext>
                  </a:extLst>
                </a:gridCol>
              </a:tblGrid>
              <a:tr h="1424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организаций, участвующих в мониторинге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созданных ПМПк (в соответствии с приказом руководителя)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0130330"/>
                  </a:ext>
                </a:extLst>
              </a:tr>
              <a:tr h="3371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Школы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352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6830789"/>
                  </a:ext>
                </a:extLst>
              </a:tr>
              <a:tr h="3371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Детские сады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405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0809494"/>
                  </a:ext>
                </a:extLst>
              </a:tr>
              <a:tr h="7131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Ресурсные центры для детей сирот и детей, оставшихся без попечения взрослых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509103"/>
                  </a:ext>
                </a:extLst>
              </a:tr>
              <a:tr h="3371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учреждения дополнительного образования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5746821"/>
                  </a:ext>
                </a:extLst>
              </a:tr>
              <a:tr h="13382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Учреждения среднего профессионального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4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9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29991"/>
          </a:xfrm>
        </p:spPr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Содержание рекомендаций </a:t>
            </a:r>
            <a:r>
              <a:rPr lang="ru-RU" sz="28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ППк</a:t>
            </a:r>
            <a:r>
              <a:rPr lang="ru-RU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по организации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психолого-педагогического сопровождения обучающихся</a:t>
            </a:r>
            <a:endParaRPr lang="ru-RU" sz="2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872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Рекомендации </a:t>
            </a:r>
            <a:r>
              <a:rPr lang="ru-RU" dirty="0" err="1"/>
              <a:t>ППк</a:t>
            </a:r>
            <a:r>
              <a:rPr lang="ru-RU" dirty="0"/>
              <a:t> по организации психолого-педагогического сопровождения </a:t>
            </a:r>
            <a:r>
              <a:rPr lang="ru-RU" b="1" dirty="0"/>
              <a:t>обучающегося с ограниченными возможностями здоровья</a:t>
            </a:r>
            <a:r>
              <a:rPr lang="ru-RU" dirty="0"/>
              <a:t> конкретизируют, дополняют рекомендации ПМПК и могут включать в том числе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разработку </a:t>
            </a:r>
            <a:r>
              <a:rPr lang="ru-RU" dirty="0"/>
              <a:t>адаптированной основной общеобразовательной программы;</a:t>
            </a:r>
          </a:p>
          <a:p>
            <a:r>
              <a:rPr lang="ru-RU" dirty="0" smtClean="0"/>
              <a:t>разработку </a:t>
            </a:r>
            <a:r>
              <a:rPr lang="ru-RU" dirty="0"/>
              <a:t>индивидуального учебного плана обучающегося;</a:t>
            </a:r>
          </a:p>
          <a:p>
            <a:r>
              <a:rPr lang="ru-RU" dirty="0" smtClean="0"/>
              <a:t>адаптацию </a:t>
            </a:r>
            <a:r>
              <a:rPr lang="ru-RU" dirty="0"/>
              <a:t>учебных и контрольно-измерительных материалов;</a:t>
            </a:r>
          </a:p>
          <a:p>
            <a:r>
              <a:rPr lang="ru-RU" dirty="0" smtClean="0"/>
              <a:t>определение </a:t>
            </a:r>
            <a:r>
              <a:rPr lang="ru-RU" dirty="0"/>
              <a:t>периода предоставления услуг </a:t>
            </a:r>
            <a:r>
              <a:rPr lang="ru-RU" dirty="0" err="1"/>
              <a:t>тьютора</a:t>
            </a:r>
            <a:r>
              <a:rPr lang="ru-RU" dirty="0"/>
              <a:t>, ассистента (помощника) на учебную четверть, полугодие, учебный год / на постоянной основе.</a:t>
            </a:r>
          </a:p>
          <a:p>
            <a:r>
              <a:rPr lang="ru-RU" dirty="0" smtClean="0"/>
              <a:t>другие </a:t>
            </a:r>
            <a:r>
              <a:rPr lang="ru-RU" dirty="0"/>
              <a:t>условия психолого-педагогического сопровождения в рамках компетенции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4035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06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Calibri" panose="020F0502020204030204"/>
              </a:rPr>
              <a:t>Содержание рекомендаций </a:t>
            </a:r>
            <a:r>
              <a:rPr lang="ru-RU" sz="2800" b="1" dirty="0" err="1">
                <a:solidFill>
                  <a:prstClr val="black"/>
                </a:solidFill>
                <a:latin typeface="Calibri" panose="020F0502020204030204"/>
              </a:rPr>
              <a:t>ППк</a:t>
            </a:r>
            <a:r>
              <a:rPr lang="ru-RU" sz="2800" b="1" dirty="0">
                <a:solidFill>
                  <a:prstClr val="black"/>
                </a:solidFill>
                <a:latin typeface="Calibri" panose="020F0502020204030204"/>
              </a:rPr>
              <a:t> по организации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2800" b="1" dirty="0">
                <a:solidFill>
                  <a:prstClr val="black"/>
                </a:solidFill>
                <a:latin typeface="Calibri" panose="020F0502020204030204"/>
              </a:rPr>
              <a:t>психолого-педагогического сопровождения обучающихся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0946"/>
            <a:ext cx="10515600" cy="493221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Рекомендации </a:t>
            </a:r>
            <a:r>
              <a:rPr lang="ru-RU" dirty="0" err="1"/>
              <a:t>ППк</a:t>
            </a:r>
            <a:r>
              <a:rPr lang="ru-RU" dirty="0"/>
              <a:t> по организации психолого-педагогического сопровождения </a:t>
            </a:r>
            <a:r>
              <a:rPr lang="ru-RU" b="1" dirty="0"/>
              <a:t>обучающегося на основании медицинского заключения</a:t>
            </a:r>
            <a:r>
              <a:rPr lang="ru-RU" dirty="0"/>
              <a:t> могут включать условия обучения, воспитания и развития, требующие организации обучения по индивидуальному учебному плану, учебному расписанию, медицинского сопровождения, в том числе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endParaRPr lang="ru-RU" dirty="0"/>
          </a:p>
          <a:p>
            <a:r>
              <a:rPr lang="ru-RU" dirty="0" smtClean="0"/>
              <a:t>дополнительный </a:t>
            </a:r>
            <a:r>
              <a:rPr lang="ru-RU" dirty="0"/>
              <a:t>выходной день;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дополнительной двигательной нагрузки в течение учебного дня / -снижение двигательной нагрузки;</a:t>
            </a:r>
          </a:p>
          <a:p>
            <a:r>
              <a:rPr lang="ru-RU" dirty="0" smtClean="0"/>
              <a:t>предоставление </a:t>
            </a:r>
            <a:r>
              <a:rPr lang="ru-RU" dirty="0"/>
              <a:t>дополнительных перерывов для приема пищи, лекарств;</a:t>
            </a:r>
          </a:p>
          <a:p>
            <a:r>
              <a:rPr lang="ru-RU" dirty="0" smtClean="0"/>
              <a:t>снижение </a:t>
            </a:r>
            <a:r>
              <a:rPr lang="ru-RU" dirty="0"/>
              <a:t>объема задаваемой на дом работы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6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306</TotalTime>
  <Words>373</Words>
  <Application>Microsoft Office PowerPoint</Application>
  <PresentationFormat>Широкоэкранный</PresentationFormat>
  <Paragraphs>101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Tw Cen MT</vt:lpstr>
      <vt:lpstr>Wingdings 2</vt:lpstr>
      <vt:lpstr>Контур</vt:lpstr>
      <vt:lpstr>Региональная система психолого-педагогического и медико-социальных сопровождения детей с особыми образовательными потребностями и их семей Ленинградской области</vt:lpstr>
      <vt:lpstr>Достоинствами децентрализованной модели являются: </vt:lpstr>
      <vt:lpstr>Презентация PowerPoint</vt:lpstr>
      <vt:lpstr> Основными направлениями деятельности служб в Ленинградской области являются:</vt:lpstr>
      <vt:lpstr>Презентация PowerPoint</vt:lpstr>
      <vt:lpstr>Психолого-медико-педагогическая комиссия</vt:lpstr>
      <vt:lpstr>Результаты мониторинга о количестве ПМПк в учреждениях системы образования Ленинградской области: </vt:lpstr>
      <vt:lpstr>Содержание рекомендаций ППк по организации психолого-педагогического сопровождения обучающихся</vt:lpstr>
      <vt:lpstr>Содержание рекомендаций ППк по организации психолого-педагогического сопровождения обучающихся</vt:lpstr>
      <vt:lpstr>Содержание рекомендаций ППк по организации психолого-педагогического сопровождения обучающихся</vt:lpstr>
      <vt:lpstr>Презентация PowerPoint</vt:lpstr>
      <vt:lpstr>Презентация PowerPoint</vt:lpstr>
      <vt:lpstr>   СПАСИБО ЗА ВНИМАНИЕ!   Контакты Телефон: 8 (813-70) 52-112 Адрес: 188652, Россия, Ленинградская область, Всеволожский район,  дер. Юкки, ул. Школьная, д. 14. E-mail: gou_locdk@mail.ru сайт: http://locdk.ru/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система психолого-педагогического и медико-социальных сопровождения детей с особыми образовательными потребностями и их семей Ленинградской области</dc:title>
  <dc:creator>AD</dc:creator>
  <cp:lastModifiedBy>AD</cp:lastModifiedBy>
  <cp:revision>9</cp:revision>
  <dcterms:created xsi:type="dcterms:W3CDTF">2019-10-17T15:21:18Z</dcterms:created>
  <dcterms:modified xsi:type="dcterms:W3CDTF">2019-10-17T20:30:58Z</dcterms:modified>
</cp:coreProperties>
</file>