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391" r:id="rId1"/>
  </p:sldMasterIdLst>
  <p:notesMasterIdLst>
    <p:notesMasterId r:id="rId13"/>
  </p:notesMasterIdLst>
  <p:handoutMasterIdLst>
    <p:handoutMasterId r:id="rId14"/>
  </p:handoutMasterIdLst>
  <p:sldIdLst>
    <p:sldId id="1615" r:id="rId2"/>
    <p:sldId id="1650" r:id="rId3"/>
    <p:sldId id="1646" r:id="rId4"/>
    <p:sldId id="1649" r:id="rId5"/>
    <p:sldId id="1651" r:id="rId6"/>
    <p:sldId id="1653" r:id="rId7"/>
    <p:sldId id="1645" r:id="rId8"/>
    <p:sldId id="1647" r:id="rId9"/>
    <p:sldId id="1654" r:id="rId10"/>
    <p:sldId id="1619" r:id="rId11"/>
    <p:sldId id="1620" r:id="rId12"/>
  </p:sldIdLst>
  <p:sldSz cx="9906000" cy="6858000" type="A4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66"/>
    <a:srgbClr val="CC9900"/>
    <a:srgbClr val="FFCC99"/>
    <a:srgbClr val="FFFF99"/>
    <a:srgbClr val="9933FF"/>
    <a:srgbClr val="FF00FF"/>
    <a:srgbClr val="CC3300"/>
    <a:srgbClr val="99FFCC"/>
    <a:srgbClr val="336600"/>
    <a:srgbClr val="0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5773" autoAdjust="0"/>
  </p:normalViewPr>
  <p:slideViewPr>
    <p:cSldViewPr>
      <p:cViewPr>
        <p:scale>
          <a:sx n="60" d="100"/>
          <a:sy n="60" d="100"/>
        </p:scale>
        <p:origin x="-498" y="-89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48" y="309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6.815084340818478E-2"/>
          <c:y val="1.0026041621973953E-2"/>
          <c:w val="0.9013760870384907"/>
          <c:h val="0.43332119289105148"/>
        </c:manualLayout>
      </c:layout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Мурманский государственный технический университет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Северный (Арктический) федеральный университет имени М.В. Ломоносова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2.2000000000000002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Ухтинский государственный технический университет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Балтийский федеральный университет имени Иммануила Канта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Мурманский арктический государственный университет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2.2000000000000002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Новгородский государственный университет имени Ярослава Мудрого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Вологодский государственный университет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Лист1!$H$2:$H$7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2.2000000000000002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Сыктывкарский государственный университет имени Питирима Сорокина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Лист1!$I$2:$I$7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2.2000000000000002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Псковский государственный университет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Лист1!$J$2:$J$7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Петрозаводский государственный университет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Лист1!$K$2:$K$7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2.2000000000000002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Вологодская государственная молочнохозяйственная академия имени Н.В. Верещагина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Лист1!$L$2:$L$7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axId val="80622720"/>
        <c:axId val="83520128"/>
        <c:axId val="79352704"/>
      </c:line3DChart>
      <c:catAx>
        <c:axId val="8062272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 algn="just">
              <a:defRPr/>
            </a:pPr>
            <a:endParaRPr lang="ru-RU"/>
          </a:p>
        </c:txPr>
        <c:crossAx val="83520128"/>
        <c:crossesAt val="0"/>
        <c:auto val="1"/>
        <c:lblAlgn val="ctr"/>
        <c:lblOffset val="100"/>
      </c:catAx>
      <c:valAx>
        <c:axId val="83520128"/>
        <c:scaling>
          <c:orientation val="minMax"/>
          <c:max val="3"/>
        </c:scaling>
        <c:axPos val="l"/>
        <c:majorGridlines/>
        <c:numFmt formatCode="General" sourceLinked="1"/>
        <c:tickLblPos val="nextTo"/>
        <c:crossAx val="80622720"/>
        <c:crosses val="autoZero"/>
        <c:crossBetween val="between"/>
        <c:majorUnit val="0.5"/>
      </c:valAx>
      <c:serAx>
        <c:axId val="79352704"/>
        <c:scaling>
          <c:orientation val="minMax"/>
        </c:scaling>
        <c:delete val="1"/>
        <c:axPos val="b"/>
        <c:tickLblPos val="none"/>
        <c:crossAx val="83520128"/>
        <c:crossesAt val="0"/>
      </c:serAx>
      <c:spPr>
        <a:noFill/>
        <a:ln w="25409">
          <a:noFill/>
        </a:ln>
      </c:spPr>
    </c:plotArea>
    <c:legend>
      <c:legendPos val="r"/>
      <c:layout>
        <c:manualLayout>
          <c:xMode val="edge"/>
          <c:yMode val="edge"/>
          <c:x val="1.9900497512437838E-2"/>
          <c:y val="0.49823943661971826"/>
          <c:w val="0.95522388059701491"/>
          <c:h val="0.5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729D2-08DB-4770-9365-D222A91B3B17}" type="doc">
      <dgm:prSet loTypeId="urn:microsoft.com/office/officeart/2005/8/layout/default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5F8A748-F3DB-41DD-9C23-3A226F176B5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ru-RU" sz="1400" b="0" i="0" dirty="0" smtClean="0">
              <a:latin typeface="+mn-lt"/>
              <a:cs typeface="Arial" pitchFamily="34" charset="0"/>
            </a:rPr>
            <a:t> </a:t>
          </a:r>
          <a:r>
            <a:rPr lang="ru-RU" sz="1400" i="0" dirty="0" smtClean="0">
              <a:latin typeface="+mn-lt"/>
              <a:cs typeface="Arial" pitchFamily="34" charset="0"/>
            </a:rPr>
            <a:t>учебно-методического сопровождения</a:t>
          </a:r>
          <a:endParaRPr lang="ru-RU" sz="1400" b="0" i="0" dirty="0">
            <a:latin typeface="+mn-lt"/>
            <a:cs typeface="Arial" pitchFamily="34" charset="0"/>
          </a:endParaRPr>
        </a:p>
      </dgm:t>
    </dgm:pt>
    <dgm:pt modelId="{6535DC3B-2628-4A30-A3ED-DEF75FCCCB36}" type="parTrans" cxnId="{495B7DDE-F56A-4151-9957-269CE0D82027}">
      <dgm:prSet/>
      <dgm:spPr/>
      <dgm:t>
        <a:bodyPr/>
        <a:lstStyle/>
        <a:p>
          <a:endParaRPr lang="ru-RU" sz="1400" i="0">
            <a:latin typeface="+mn-lt"/>
            <a:cs typeface="Arial" pitchFamily="34" charset="0"/>
          </a:endParaRPr>
        </a:p>
      </dgm:t>
    </dgm:pt>
    <dgm:pt modelId="{78DDC590-E3A5-4B0D-8EA2-3A675ABCD63A}" type="sibTrans" cxnId="{495B7DDE-F56A-4151-9957-269CE0D82027}">
      <dgm:prSet/>
      <dgm:spPr/>
      <dgm:t>
        <a:bodyPr/>
        <a:lstStyle/>
        <a:p>
          <a:endParaRPr lang="ru-RU" sz="1400" i="0">
            <a:latin typeface="+mn-lt"/>
            <a:cs typeface="Arial" pitchFamily="34" charset="0"/>
          </a:endParaRPr>
        </a:p>
      </dgm:t>
    </dgm:pt>
    <dgm:pt modelId="{DF968DC3-8DC6-461F-B569-2C9602ADCC5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i="0" dirty="0" smtClean="0">
              <a:latin typeface="+mn-lt"/>
              <a:cs typeface="Arial" pitchFamily="34" charset="0"/>
            </a:rPr>
            <a:t>    информационно-коммуникационного сопровождения </a:t>
          </a:r>
        </a:p>
      </dgm:t>
    </dgm:pt>
    <dgm:pt modelId="{DC5BBD34-D45B-449A-8D6F-D4D629FD9DDF}" type="parTrans" cxnId="{38600999-7C64-4CE9-8352-73299CBC9A5E}">
      <dgm:prSet/>
      <dgm:spPr/>
      <dgm:t>
        <a:bodyPr/>
        <a:lstStyle/>
        <a:p>
          <a:endParaRPr lang="ru-RU" sz="1400" i="0">
            <a:latin typeface="+mn-lt"/>
            <a:cs typeface="Arial" pitchFamily="34" charset="0"/>
          </a:endParaRPr>
        </a:p>
      </dgm:t>
    </dgm:pt>
    <dgm:pt modelId="{3E3261D6-4ABB-4924-9EF6-557E9D376C53}" type="sibTrans" cxnId="{38600999-7C64-4CE9-8352-73299CBC9A5E}">
      <dgm:prSet/>
      <dgm:spPr/>
      <dgm:t>
        <a:bodyPr/>
        <a:lstStyle/>
        <a:p>
          <a:endParaRPr lang="ru-RU" sz="1400" i="0">
            <a:latin typeface="+mn-lt"/>
            <a:cs typeface="Arial" pitchFamily="34" charset="0"/>
          </a:endParaRPr>
        </a:p>
      </dgm:t>
    </dgm:pt>
    <dgm:pt modelId="{EE8BECDA-CC8D-4124-8342-CFE3505E00C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i="0" dirty="0" smtClean="0">
              <a:latin typeface="+mn-lt"/>
              <a:cs typeface="Arial" pitchFamily="34" charset="0"/>
            </a:rPr>
            <a:t>психолого-педагогического и консультативного сопровождения</a:t>
          </a:r>
        </a:p>
      </dgm:t>
    </dgm:pt>
    <dgm:pt modelId="{866DFAA8-828B-46B9-8F67-CFFD272AAEBD}" type="parTrans" cxnId="{86230D63-DB9B-42D8-AD46-B23A6046EF8A}">
      <dgm:prSet/>
      <dgm:spPr/>
      <dgm:t>
        <a:bodyPr/>
        <a:lstStyle/>
        <a:p>
          <a:endParaRPr lang="ru-RU" sz="1400" i="0">
            <a:latin typeface="+mn-lt"/>
            <a:cs typeface="Arial" pitchFamily="34" charset="0"/>
          </a:endParaRPr>
        </a:p>
      </dgm:t>
    </dgm:pt>
    <dgm:pt modelId="{29C32484-DA65-4B22-950A-7433614ACFA6}" type="sibTrans" cxnId="{86230D63-DB9B-42D8-AD46-B23A6046EF8A}">
      <dgm:prSet/>
      <dgm:spPr/>
      <dgm:t>
        <a:bodyPr/>
        <a:lstStyle/>
        <a:p>
          <a:endParaRPr lang="ru-RU" sz="1400" i="0">
            <a:latin typeface="+mn-lt"/>
            <a:cs typeface="Arial" pitchFamily="34" charset="0"/>
          </a:endParaRPr>
        </a:p>
      </dgm:t>
    </dgm:pt>
    <dgm:pt modelId="{BA3CE5DF-C2AF-494D-B1F2-03990D47498A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i="0" dirty="0" smtClean="0">
              <a:latin typeface="+mn-lt"/>
              <a:cs typeface="Arial" pitchFamily="34" charset="0"/>
            </a:rPr>
            <a:t>    информационно-аналитического и консалтингового сопровождения </a:t>
          </a:r>
        </a:p>
      </dgm:t>
    </dgm:pt>
    <dgm:pt modelId="{76F649C6-3D33-476D-BA5A-76FEA1BDED5E}" type="parTrans" cxnId="{F065DED7-9CE9-41B1-99D3-ED7C83060DA9}">
      <dgm:prSet/>
      <dgm:spPr/>
      <dgm:t>
        <a:bodyPr/>
        <a:lstStyle/>
        <a:p>
          <a:endParaRPr lang="ru-RU" sz="1400" i="0">
            <a:latin typeface="+mn-lt"/>
            <a:cs typeface="Arial" pitchFamily="34" charset="0"/>
          </a:endParaRPr>
        </a:p>
      </dgm:t>
    </dgm:pt>
    <dgm:pt modelId="{C7171597-6EED-4B04-9E2F-6647D4BE9B90}" type="sibTrans" cxnId="{F065DED7-9CE9-41B1-99D3-ED7C83060DA9}">
      <dgm:prSet/>
      <dgm:spPr/>
      <dgm:t>
        <a:bodyPr/>
        <a:lstStyle/>
        <a:p>
          <a:endParaRPr lang="ru-RU" sz="1400" i="0">
            <a:latin typeface="+mn-lt"/>
            <a:cs typeface="Arial" pitchFamily="34" charset="0"/>
          </a:endParaRPr>
        </a:p>
      </dgm:t>
    </dgm:pt>
    <dgm:pt modelId="{D42BC1E0-DE81-49E4-8452-D9E88FF88E4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i="0" dirty="0" smtClean="0">
              <a:latin typeface="+mn-lt"/>
              <a:cs typeface="Arial" pitchFamily="34" charset="0"/>
            </a:rPr>
            <a:t>      профориентации, </a:t>
          </a:r>
          <a:r>
            <a:rPr lang="ru-RU" sz="1400" i="0" dirty="0" err="1" smtClean="0">
              <a:latin typeface="+mn-lt"/>
              <a:cs typeface="Arial" pitchFamily="34" charset="0"/>
            </a:rPr>
            <a:t>внеучебной</a:t>
          </a:r>
          <a:r>
            <a:rPr lang="ru-RU" sz="1400" i="0" dirty="0" smtClean="0">
              <a:latin typeface="+mn-lt"/>
              <a:cs typeface="Arial" pitchFamily="34" charset="0"/>
            </a:rPr>
            <a:t> занятости и содействия трудоустройству</a:t>
          </a:r>
        </a:p>
      </dgm:t>
    </dgm:pt>
    <dgm:pt modelId="{5676212E-02B6-45ED-A6CD-19D1B1FF8B10}" type="parTrans" cxnId="{814256BB-9762-4281-9420-50CD48ECB3FC}">
      <dgm:prSet/>
      <dgm:spPr/>
      <dgm:t>
        <a:bodyPr/>
        <a:lstStyle/>
        <a:p>
          <a:endParaRPr lang="ru-RU" sz="1400" i="0">
            <a:latin typeface="+mn-lt"/>
            <a:cs typeface="Arial" pitchFamily="34" charset="0"/>
          </a:endParaRPr>
        </a:p>
      </dgm:t>
    </dgm:pt>
    <dgm:pt modelId="{D0C56EC5-B2CF-49CD-ADD5-B40664073836}" type="sibTrans" cxnId="{814256BB-9762-4281-9420-50CD48ECB3FC}">
      <dgm:prSet/>
      <dgm:spPr/>
      <dgm:t>
        <a:bodyPr/>
        <a:lstStyle/>
        <a:p>
          <a:endParaRPr lang="ru-RU" sz="1400" i="0">
            <a:latin typeface="+mn-lt"/>
            <a:cs typeface="Arial" pitchFamily="34" charset="0"/>
          </a:endParaRPr>
        </a:p>
      </dgm:t>
    </dgm:pt>
    <dgm:pt modelId="{B44A85E0-B48C-4CC1-825A-F5E610D8DA62}" type="pres">
      <dgm:prSet presAssocID="{692729D2-08DB-4770-9365-D222A91B3B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B865B1-943F-4DC8-8AE5-F55EC576BFD2}" type="pres">
      <dgm:prSet presAssocID="{D5F8A748-F3DB-41DD-9C23-3A226F176B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8C657-CF02-43C5-884D-0C8EC677450E}" type="pres">
      <dgm:prSet presAssocID="{78DDC590-E3A5-4B0D-8EA2-3A675ABCD63A}" presName="sibTrans" presStyleCnt="0"/>
      <dgm:spPr/>
    </dgm:pt>
    <dgm:pt modelId="{BE0C5169-B4F9-4F95-889D-5B7EFD46AAD4}" type="pres">
      <dgm:prSet presAssocID="{DF968DC3-8DC6-461F-B569-2C9602ADCC5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700B6-1737-4A4A-8336-9FA4983F0026}" type="pres">
      <dgm:prSet presAssocID="{3E3261D6-4ABB-4924-9EF6-557E9D376C53}" presName="sibTrans" presStyleCnt="0"/>
      <dgm:spPr/>
    </dgm:pt>
    <dgm:pt modelId="{713BF36D-1386-4AEE-AFAD-F13B52591CEE}" type="pres">
      <dgm:prSet presAssocID="{EE8BECDA-CC8D-4124-8342-CFE3505E00C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5D450-3D78-4D73-94FC-133B5D2499E3}" type="pres">
      <dgm:prSet presAssocID="{29C32484-DA65-4B22-950A-7433614ACFA6}" presName="sibTrans" presStyleCnt="0"/>
      <dgm:spPr/>
    </dgm:pt>
    <dgm:pt modelId="{7333A9C6-98BC-4BC3-97EE-B66BE65C70C3}" type="pres">
      <dgm:prSet presAssocID="{BA3CE5DF-C2AF-494D-B1F2-03990D4749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9D431-3522-4B0B-A62F-FC358E48FAA2}" type="pres">
      <dgm:prSet presAssocID="{C7171597-6EED-4B04-9E2F-6647D4BE9B90}" presName="sibTrans" presStyleCnt="0"/>
      <dgm:spPr/>
    </dgm:pt>
    <dgm:pt modelId="{25CF018A-AA8C-47A9-AA45-7AA9C5468A93}" type="pres">
      <dgm:prSet presAssocID="{D42BC1E0-DE81-49E4-8452-D9E88FF88E4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230D63-DB9B-42D8-AD46-B23A6046EF8A}" srcId="{692729D2-08DB-4770-9365-D222A91B3B17}" destId="{EE8BECDA-CC8D-4124-8342-CFE3505E00C1}" srcOrd="2" destOrd="0" parTransId="{866DFAA8-828B-46B9-8F67-CFFD272AAEBD}" sibTransId="{29C32484-DA65-4B22-950A-7433614ACFA6}"/>
    <dgm:cxn modelId="{38600999-7C64-4CE9-8352-73299CBC9A5E}" srcId="{692729D2-08DB-4770-9365-D222A91B3B17}" destId="{DF968DC3-8DC6-461F-B569-2C9602ADCC5B}" srcOrd="1" destOrd="0" parTransId="{DC5BBD34-D45B-449A-8D6F-D4D629FD9DDF}" sibTransId="{3E3261D6-4ABB-4924-9EF6-557E9D376C53}"/>
    <dgm:cxn modelId="{495B7DDE-F56A-4151-9957-269CE0D82027}" srcId="{692729D2-08DB-4770-9365-D222A91B3B17}" destId="{D5F8A748-F3DB-41DD-9C23-3A226F176B54}" srcOrd="0" destOrd="0" parTransId="{6535DC3B-2628-4A30-A3ED-DEF75FCCCB36}" sibTransId="{78DDC590-E3A5-4B0D-8EA2-3A675ABCD63A}"/>
    <dgm:cxn modelId="{8545541C-09EF-483E-A87B-6FDFCAF55449}" type="presOf" srcId="{D5F8A748-F3DB-41DD-9C23-3A226F176B54}" destId="{03B865B1-943F-4DC8-8AE5-F55EC576BFD2}" srcOrd="0" destOrd="0" presId="urn:microsoft.com/office/officeart/2005/8/layout/default"/>
    <dgm:cxn modelId="{06F017EF-5897-43F6-8BAB-61200C859C46}" type="presOf" srcId="{D42BC1E0-DE81-49E4-8452-D9E88FF88E4C}" destId="{25CF018A-AA8C-47A9-AA45-7AA9C5468A93}" srcOrd="0" destOrd="0" presId="urn:microsoft.com/office/officeart/2005/8/layout/default"/>
    <dgm:cxn modelId="{BD9B0EE9-86BF-46C6-BB2C-751E1F0D5528}" type="presOf" srcId="{692729D2-08DB-4770-9365-D222A91B3B17}" destId="{B44A85E0-B48C-4CC1-825A-F5E610D8DA62}" srcOrd="0" destOrd="0" presId="urn:microsoft.com/office/officeart/2005/8/layout/default"/>
    <dgm:cxn modelId="{F065DED7-9CE9-41B1-99D3-ED7C83060DA9}" srcId="{692729D2-08DB-4770-9365-D222A91B3B17}" destId="{BA3CE5DF-C2AF-494D-B1F2-03990D47498A}" srcOrd="3" destOrd="0" parTransId="{76F649C6-3D33-476D-BA5A-76FEA1BDED5E}" sibTransId="{C7171597-6EED-4B04-9E2F-6647D4BE9B90}"/>
    <dgm:cxn modelId="{814256BB-9762-4281-9420-50CD48ECB3FC}" srcId="{692729D2-08DB-4770-9365-D222A91B3B17}" destId="{D42BC1E0-DE81-49E4-8452-D9E88FF88E4C}" srcOrd="4" destOrd="0" parTransId="{5676212E-02B6-45ED-A6CD-19D1B1FF8B10}" sibTransId="{D0C56EC5-B2CF-49CD-ADD5-B40664073836}"/>
    <dgm:cxn modelId="{8E3A1D0A-7760-45CA-BE69-C46F023FE23C}" type="presOf" srcId="{DF968DC3-8DC6-461F-B569-2C9602ADCC5B}" destId="{BE0C5169-B4F9-4F95-889D-5B7EFD46AAD4}" srcOrd="0" destOrd="0" presId="urn:microsoft.com/office/officeart/2005/8/layout/default"/>
    <dgm:cxn modelId="{A7CE5533-93E2-431C-8957-6C8F9F3CF0AA}" type="presOf" srcId="{EE8BECDA-CC8D-4124-8342-CFE3505E00C1}" destId="{713BF36D-1386-4AEE-AFAD-F13B52591CEE}" srcOrd="0" destOrd="0" presId="urn:microsoft.com/office/officeart/2005/8/layout/default"/>
    <dgm:cxn modelId="{54EF70A6-6603-4F3D-A1B3-0D6ED8357C94}" type="presOf" srcId="{BA3CE5DF-C2AF-494D-B1F2-03990D47498A}" destId="{7333A9C6-98BC-4BC3-97EE-B66BE65C70C3}" srcOrd="0" destOrd="0" presId="urn:microsoft.com/office/officeart/2005/8/layout/default"/>
    <dgm:cxn modelId="{DA47011B-1294-4A36-B1EA-6722DCBA941E}" type="presParOf" srcId="{B44A85E0-B48C-4CC1-825A-F5E610D8DA62}" destId="{03B865B1-943F-4DC8-8AE5-F55EC576BFD2}" srcOrd="0" destOrd="0" presId="urn:microsoft.com/office/officeart/2005/8/layout/default"/>
    <dgm:cxn modelId="{8F2569A3-C6C9-446D-9336-9EF51B847B8B}" type="presParOf" srcId="{B44A85E0-B48C-4CC1-825A-F5E610D8DA62}" destId="{6A58C657-CF02-43C5-884D-0C8EC677450E}" srcOrd="1" destOrd="0" presId="urn:microsoft.com/office/officeart/2005/8/layout/default"/>
    <dgm:cxn modelId="{61924285-FAA3-42AE-83B2-A512265D36C0}" type="presParOf" srcId="{B44A85E0-B48C-4CC1-825A-F5E610D8DA62}" destId="{BE0C5169-B4F9-4F95-889D-5B7EFD46AAD4}" srcOrd="2" destOrd="0" presId="urn:microsoft.com/office/officeart/2005/8/layout/default"/>
    <dgm:cxn modelId="{98EABEFB-DE78-4AA9-9276-83D6C0BBF335}" type="presParOf" srcId="{B44A85E0-B48C-4CC1-825A-F5E610D8DA62}" destId="{BC6700B6-1737-4A4A-8336-9FA4983F0026}" srcOrd="3" destOrd="0" presId="urn:microsoft.com/office/officeart/2005/8/layout/default"/>
    <dgm:cxn modelId="{07CD5866-FA6C-47A6-9DAB-D64D1F284D6E}" type="presParOf" srcId="{B44A85E0-B48C-4CC1-825A-F5E610D8DA62}" destId="{713BF36D-1386-4AEE-AFAD-F13B52591CEE}" srcOrd="4" destOrd="0" presId="urn:microsoft.com/office/officeart/2005/8/layout/default"/>
    <dgm:cxn modelId="{74C187D0-83B2-4C2F-9BA9-30F2729D5ABC}" type="presParOf" srcId="{B44A85E0-B48C-4CC1-825A-F5E610D8DA62}" destId="{D985D450-3D78-4D73-94FC-133B5D2499E3}" srcOrd="5" destOrd="0" presId="urn:microsoft.com/office/officeart/2005/8/layout/default"/>
    <dgm:cxn modelId="{70255107-FF38-441A-B152-FD32A431BB87}" type="presParOf" srcId="{B44A85E0-B48C-4CC1-825A-F5E610D8DA62}" destId="{7333A9C6-98BC-4BC3-97EE-B66BE65C70C3}" srcOrd="6" destOrd="0" presId="urn:microsoft.com/office/officeart/2005/8/layout/default"/>
    <dgm:cxn modelId="{EC166B3F-D51E-4074-A89C-B31AA472F338}" type="presParOf" srcId="{B44A85E0-B48C-4CC1-825A-F5E610D8DA62}" destId="{52D9D431-3522-4B0B-A62F-FC358E48FAA2}" srcOrd="7" destOrd="0" presId="urn:microsoft.com/office/officeart/2005/8/layout/default"/>
    <dgm:cxn modelId="{EA4E81A6-13E2-4EB5-A540-DC1C178EA954}" type="presParOf" srcId="{B44A85E0-B48C-4CC1-825A-F5E610D8DA62}" destId="{25CF018A-AA8C-47A9-AA45-7AA9C5468A93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92FDF7-E3E4-48C9-BC29-B3714AA4DA9B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D1EBC7-E71E-497D-93BE-DA6F9DDD1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7029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321322-5031-4A15-9009-ADFB98222AEA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14350"/>
            <a:ext cx="3713162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5BF5CD-9744-42F6-8ACE-F807ECB8A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6142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fld id="{ECB47A97-4A01-4946-9BB1-4E92FB833029}" type="slidenum">
              <a:rPr lang="ru-RU" sz="1200">
                <a:solidFill>
                  <a:srgbClr val="000000"/>
                </a:solidFill>
                <a:latin typeface="Calibri" charset="0"/>
              </a:rPr>
              <a:pPr eaLnBrk="1" hangingPunct="1"/>
              <a:t>11</a:t>
            </a:fld>
            <a:endParaRPr lang="ru-RU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5179485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3B7699D-4616-A145-94BB-A445D5A6A1F3}" type="slidenum">
              <a:rPr lang="ru-RU" sz="1200">
                <a:solidFill>
                  <a:srgbClr val="000000"/>
                </a:solidFill>
                <a:latin typeface="Calibri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ru-RU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6213" y="520700"/>
            <a:ext cx="3713162" cy="2571750"/>
          </a:xfrm>
          <a:solidFill>
            <a:srgbClr val="FFFFFF"/>
          </a:solidFill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729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0864A8-28AE-46BB-96D3-4F9826F76ACD}" type="datetime1">
              <a:rPr lang="ru-RU" smtClean="0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20FE4-38FD-4050-99BA-71F2175CAB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ЧГУ_0000.jpg"/>
          <p:cNvPicPr>
            <a:picLocks noChangeAspect="1"/>
          </p:cNvPicPr>
          <p:nvPr userDrawn="1"/>
        </p:nvPicPr>
        <p:blipFill>
          <a:blip r:embed="rId2"/>
          <a:srcRect b="6584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F52939-CA97-495E-A9F5-968287E491DA}" type="datetime1">
              <a:rPr lang="ru-RU" smtClean="0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D51F7-D6E5-4465-8F84-B37E121358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3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0EA77-8F75-4CD5-A3EF-5A3EE98F3206}" type="datetime1">
              <a:rPr lang="ru-RU" smtClean="0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DE303-284D-4FEB-BA74-93E4CCD2EB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3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D5479-8777-498C-89D7-2B7859A10B95}" type="datetime1">
              <a:rPr lang="ru-RU" smtClean="0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A244B-6F56-4BD9-9DE5-24E3A2E32E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3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623DC9-7FF2-405A-96BF-130BE17411C2}" type="datetime1">
              <a:rPr lang="ru-RU" smtClean="0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D23F2-80FC-47D6-AD9C-1EEB1AE6B1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3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4316D-CB70-422F-8BA7-FDF3724E613C}" type="datetime1">
              <a:rPr lang="ru-RU" smtClean="0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DC5DA-B66D-4EB9-BC52-A3438A8FA8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6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3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617F9-90C4-4D69-969E-6DE08F31E297}" type="datetime1">
              <a:rPr lang="ru-RU" smtClean="0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DF495-554C-44F2-9D3A-96B57F118B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3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CB544-B75B-4E53-8911-B06C89B6EF58}" type="datetime1">
              <a:rPr lang="ru-RU" smtClean="0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88DEB-1FF3-49FA-B542-23273A86C6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3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1207F-7083-47EF-8331-0AD081E4B3F3}" type="datetime1">
              <a:rPr lang="ru-RU" smtClean="0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84219-5A6E-4EEC-8C29-22269147F7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3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26020E-7B4C-46CC-8A6F-1B0662259B84}" type="datetime1">
              <a:rPr lang="ru-RU" smtClean="0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D0CB1-9261-48E6-9F24-5BC7A6730F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3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629C25-26AC-4D96-B94D-9D76E51D480C}" type="datetime1">
              <a:rPr lang="ru-RU" smtClean="0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2A904-7C3C-4D4C-A201-35F5025A63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3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9A659D-2D2F-4F2C-A831-1329BF08A67E}" type="datetime1">
              <a:rPr lang="ru-RU" smtClean="0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EF7CD6-DC3B-4F05-828D-02D22B74F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transition spd="slow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hyperlink" Target="mailto:kpisp@chsu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.defo@mail.ru" TargetMode="External"/><Relationship Id="rId5" Type="http://schemas.openxmlformats.org/officeDocument/2006/relationships/hyperlink" Target="mailto:rumts_czfo_chgu@mail.ru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4615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A244B-6F56-4BD9-9DE5-24E3A2E32E4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024174" y="0"/>
            <a:ext cx="688182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Денисова Ольга Александровна,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1200" dirty="0" smtClean="0"/>
              <a:t>        заведующий кафедрой дефектологического образования ЧГУ,</a:t>
            </a:r>
          </a:p>
          <a:p>
            <a:r>
              <a:rPr lang="ru-RU" sz="1200" dirty="0" smtClean="0"/>
              <a:t>        директор Ресурсного учебно-методического центра Северо-Западного федерального     </a:t>
            </a:r>
          </a:p>
          <a:p>
            <a:r>
              <a:rPr lang="ru-RU" sz="1200" dirty="0" smtClean="0"/>
              <a:t>        округа по обучению инвалидов и лиц с ограниченными возможностями здоровья В ЧГУ, </a:t>
            </a:r>
          </a:p>
          <a:p>
            <a:r>
              <a:rPr lang="ru-RU" sz="1200" dirty="0" smtClean="0"/>
              <a:t>        доктор педагогических наук, профессор</a:t>
            </a:r>
          </a:p>
          <a:p>
            <a:r>
              <a:rPr lang="ru-RU" sz="1400" b="1" dirty="0" err="1" smtClean="0">
                <a:solidFill>
                  <a:srgbClr val="C00000"/>
                </a:solidFill>
              </a:rPr>
              <a:t>Леханова</a:t>
            </a:r>
            <a:r>
              <a:rPr lang="ru-RU" sz="1400" b="1" dirty="0" smtClean="0">
                <a:solidFill>
                  <a:srgbClr val="C00000"/>
                </a:solidFill>
              </a:rPr>
              <a:t> Ольга Леонидовна,</a:t>
            </a:r>
            <a:r>
              <a:rPr lang="ru-RU" sz="1400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sz="1200" dirty="0" smtClean="0"/>
              <a:t>         доцент кафедры дефектологического образования ЧГУ, </a:t>
            </a:r>
          </a:p>
          <a:p>
            <a:r>
              <a:rPr lang="ru-RU" sz="1200" dirty="0" smtClean="0"/>
              <a:t>         зам.директора Ресурсного учебно-методического центра</a:t>
            </a:r>
          </a:p>
          <a:p>
            <a:r>
              <a:rPr lang="ru-RU" sz="1200" dirty="0" smtClean="0"/>
              <a:t>         Северо-Западного федерального округа по обучению инвалидов</a:t>
            </a:r>
          </a:p>
          <a:p>
            <a:r>
              <a:rPr lang="ru-RU" sz="1200" dirty="0" smtClean="0"/>
              <a:t>         и лиц с ограниченными возможностями здоровья в ЧГУ,</a:t>
            </a:r>
          </a:p>
          <a:p>
            <a:r>
              <a:rPr lang="ru-RU" sz="1200" dirty="0" smtClean="0"/>
              <a:t>         кандидат педагогических наук, доцент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95414" y="6215082"/>
            <a:ext cx="4036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https://www.chsu.ru/rumc-szfo-cgu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2357430"/>
            <a:ext cx="9906000" cy="2214578"/>
            <a:chOff x="0" y="2357430"/>
            <a:chExt cx="9906000" cy="221457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2357430"/>
              <a:ext cx="9906000" cy="221457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095612" y="2500306"/>
              <a:ext cx="6072230" cy="1769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ru-RU" b="1" dirty="0">
                  <a:solidFill>
                    <a:srgbClr val="C00000"/>
                  </a:solidFill>
                </a:rPr>
                <a:t>Ресурсный </a:t>
              </a:r>
              <a:endParaRPr lang="ru-RU" b="1" dirty="0" smtClean="0">
                <a:solidFill>
                  <a:srgbClr val="C00000"/>
                </a:solidFill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ru-RU" b="1" dirty="0" smtClean="0">
                  <a:solidFill>
                    <a:srgbClr val="C00000"/>
                  </a:solidFill>
                </a:rPr>
                <a:t>учебно-методический центр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ru-RU" b="1" dirty="0" smtClean="0">
                  <a:solidFill>
                    <a:srgbClr val="C00000"/>
                  </a:solidFill>
                </a:rPr>
                <a:t>Северо-Западного </a:t>
              </a:r>
              <a:r>
                <a:rPr lang="ru-RU" b="1" dirty="0">
                  <a:solidFill>
                    <a:srgbClr val="C00000"/>
                  </a:solidFill>
                </a:rPr>
                <a:t>Федерального округа </a:t>
              </a:r>
              <a:r>
                <a:rPr lang="ru-RU" b="1" dirty="0" smtClean="0">
                  <a:solidFill>
                    <a:srgbClr val="C00000"/>
                  </a:solidFill>
                </a:rPr>
                <a:t>по </a:t>
              </a:r>
              <a:r>
                <a:rPr lang="ru-RU" b="1" dirty="0">
                  <a:solidFill>
                    <a:srgbClr val="C00000"/>
                  </a:solidFill>
                </a:rPr>
                <a:t>обучению </a:t>
              </a:r>
              <a:r>
                <a:rPr lang="ru-RU" b="1" dirty="0" smtClean="0">
                  <a:solidFill>
                    <a:srgbClr val="C00000"/>
                  </a:solidFill>
                </a:rPr>
                <a:t>инвалидов и </a:t>
              </a:r>
              <a:r>
                <a:rPr lang="ru-RU" b="1" dirty="0">
                  <a:solidFill>
                    <a:srgbClr val="C00000"/>
                  </a:solidFill>
                </a:rPr>
                <a:t>лиц </a:t>
              </a:r>
              <a:r>
                <a:rPr lang="ru-RU" b="1" dirty="0" smtClean="0">
                  <a:solidFill>
                    <a:srgbClr val="C00000"/>
                  </a:solidFill>
                </a:rPr>
                <a:t>с </a:t>
              </a:r>
              <a:r>
                <a:rPr lang="ru-RU" b="1" dirty="0">
                  <a:solidFill>
                    <a:srgbClr val="C00000"/>
                  </a:solidFill>
                </a:rPr>
                <a:t>ограниченными возможностями здоровья  в Череповецком государственном </a:t>
              </a:r>
              <a:r>
                <a:rPr lang="ru-RU" b="1" dirty="0" smtClean="0">
                  <a:solidFill>
                    <a:srgbClr val="C00000"/>
                  </a:solidFill>
                </a:rPr>
                <a:t>университете</a:t>
              </a:r>
              <a:r>
                <a:rPr lang="ru-RU" b="1" dirty="0">
                  <a:solidFill>
                    <a:srgbClr val="C00000"/>
                  </a:solidFill>
                </a:rPr>
                <a:t> </a:t>
              </a:r>
              <a:endParaRPr lang="ru-RU" sz="1900" dirty="0">
                <a:solidFill>
                  <a:srgbClr val="C00000"/>
                </a:solidFill>
              </a:endParaRPr>
            </a:p>
          </p:txBody>
        </p:sp>
        <p:pic>
          <p:nvPicPr>
            <p:cNvPr id="14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406" y="3008905"/>
              <a:ext cx="1500198" cy="7772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15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 l="7692" t="11707" r="3846" b="10249"/>
            <a:stretch>
              <a:fillRect/>
            </a:stretch>
          </p:blipFill>
          <p:spPr bwMode="auto">
            <a:xfrm>
              <a:off x="2095480" y="2951546"/>
              <a:ext cx="1164274" cy="9980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19" name="Picture 10" descr="C:\Users\134E~1\AppData\Local\Temp\Rar$DIa0.129\static_qr_code_without_logo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96404" y="3764924"/>
              <a:ext cx="785818" cy="7858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7248" y="135087"/>
            <a:ext cx="67687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>Взаимодействие с региональными субъектами</a:t>
            </a:r>
            <a:endParaRPr lang="en-US" sz="1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3"/>
          <p:cNvSpPr/>
          <p:nvPr/>
        </p:nvSpPr>
        <p:spPr>
          <a:xfrm>
            <a:off x="166654" y="1019488"/>
            <a:ext cx="2500330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Координационный совет по делам инвалидов г Череповца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25170" y="3827687"/>
            <a:ext cx="870904" cy="30777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Власть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354200" y="3448380"/>
            <a:ext cx="1143008" cy="107157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2" name="Соединительная линия уступом 41"/>
          <p:cNvCxnSpPr/>
          <p:nvPr/>
        </p:nvCxnSpPr>
        <p:spPr>
          <a:xfrm rot="10800000">
            <a:off x="2452670" y="2448248"/>
            <a:ext cx="642942" cy="214316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flipV="1">
            <a:off x="2809860" y="2832734"/>
            <a:ext cx="285752" cy="187018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/>
          <p:nvPr/>
        </p:nvCxnSpPr>
        <p:spPr>
          <a:xfrm rot="10800000">
            <a:off x="2809862" y="2233934"/>
            <a:ext cx="642940" cy="214314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58" idx="2"/>
          </p:cNvCxnSpPr>
          <p:nvPr/>
        </p:nvCxnSpPr>
        <p:spPr>
          <a:xfrm rot="10800000">
            <a:off x="4060026" y="3114344"/>
            <a:ext cx="535793" cy="405476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36" idx="1"/>
            <a:endCxn id="39" idx="6"/>
          </p:cNvCxnSpPr>
          <p:nvPr/>
        </p:nvCxnSpPr>
        <p:spPr>
          <a:xfrm rot="10800000" flipV="1">
            <a:off x="5497208" y="3981575"/>
            <a:ext cx="227962" cy="2589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endCxn id="39" idx="3"/>
          </p:cNvCxnSpPr>
          <p:nvPr/>
        </p:nvCxnSpPr>
        <p:spPr>
          <a:xfrm flipV="1">
            <a:off x="4167184" y="4363022"/>
            <a:ext cx="354406" cy="228368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208013" y="857232"/>
            <a:ext cx="835349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309926" y="2591124"/>
            <a:ext cx="1500198" cy="52322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Советы и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объединения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74" name="Скругленный прямоугольник 3"/>
          <p:cNvSpPr/>
          <p:nvPr/>
        </p:nvSpPr>
        <p:spPr>
          <a:xfrm>
            <a:off x="166654" y="1577344"/>
            <a:ext cx="2500330" cy="10001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Межведомственная рабочая группа по организации общего, профессионального, дополнительного образования детей-инвалидов и детей с ОВЗ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3"/>
          <p:cNvSpPr/>
          <p:nvPr/>
        </p:nvSpPr>
        <p:spPr>
          <a:xfrm>
            <a:off x="166654" y="2662562"/>
            <a:ext cx="2500330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Межведомственная рабочая группа по содействию в трудоустройстве инвалидов 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г. Череповца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6" name="Скругленный прямоугольник 3"/>
          <p:cNvSpPr/>
          <p:nvPr/>
        </p:nvSpPr>
        <p:spPr>
          <a:xfrm>
            <a:off x="6881826" y="3019752"/>
            <a:ext cx="2643206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Правительство Вологодской области  и мэрия г. Череповца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67050" y="3853854"/>
            <a:ext cx="928694" cy="52322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ОО и СО НКО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953000" y="2567970"/>
            <a:ext cx="1571636" cy="52322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Учреждения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образования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204017" y="3404238"/>
            <a:ext cx="820289" cy="30777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Бизнес</a:t>
            </a:r>
            <a:endParaRPr lang="ru-RU" sz="1100" dirty="0">
              <a:solidFill>
                <a:srgbClr val="C00000"/>
              </a:solidFill>
            </a:endParaRPr>
          </a:p>
        </p:txBody>
      </p:sp>
      <p:cxnSp>
        <p:nvCxnSpPr>
          <p:cNvPr id="105" name="Прямая соединительная линия 104"/>
          <p:cNvCxnSpPr>
            <a:stCxn id="39" idx="2"/>
          </p:cNvCxnSpPr>
          <p:nvPr/>
        </p:nvCxnSpPr>
        <p:spPr>
          <a:xfrm rot="10800000" flipV="1">
            <a:off x="4095744" y="3984164"/>
            <a:ext cx="258456" cy="35719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Скругленный прямоугольник 3"/>
          <p:cNvSpPr/>
          <p:nvPr/>
        </p:nvSpPr>
        <p:spPr>
          <a:xfrm>
            <a:off x="6881826" y="3519818"/>
            <a:ext cx="2714644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Законодательное собрание Вологодской области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0" name="Скругленный прямоугольник 3"/>
          <p:cNvSpPr/>
          <p:nvPr/>
        </p:nvSpPr>
        <p:spPr>
          <a:xfrm>
            <a:off x="4095744" y="1036334"/>
            <a:ext cx="785818" cy="8572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Союз ректоров вузов СЗФО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41" name="Соединительная линия уступом 140"/>
          <p:cNvCxnSpPr/>
          <p:nvPr/>
        </p:nvCxnSpPr>
        <p:spPr>
          <a:xfrm rot="5400000" flipH="1" flipV="1">
            <a:off x="4167182" y="2091055"/>
            <a:ext cx="428631" cy="285754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Скругленный прямоугольник 3"/>
          <p:cNvSpPr/>
          <p:nvPr/>
        </p:nvSpPr>
        <p:spPr>
          <a:xfrm>
            <a:off x="4942550" y="1019488"/>
            <a:ext cx="1296334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Вологодский институт развития образования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8" name="Скругленный прямоугольник 3"/>
          <p:cNvSpPr/>
          <p:nvPr/>
        </p:nvSpPr>
        <p:spPr>
          <a:xfrm>
            <a:off x="6310322" y="1019488"/>
            <a:ext cx="3214710" cy="8572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Вузы-партнёры:11 вузов  Архангельской, Калининградской,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Вологодской, Новгородской, Мурманской,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Псковской обл., </a:t>
            </a:r>
            <a:r>
              <a:rPr lang="ru-RU" sz="1200" dirty="0" err="1" smtClean="0">
                <a:solidFill>
                  <a:schemeClr val="tx1"/>
                </a:solidFill>
              </a:rPr>
              <a:t>респ</a:t>
            </a:r>
            <a:r>
              <a:rPr lang="ru-RU" sz="1200" dirty="0" smtClean="0">
                <a:solidFill>
                  <a:schemeClr val="tx1"/>
                </a:solidFill>
              </a:rPr>
              <a:t>. Карелия и Коми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9" name="Скругленный прямоугольник 3"/>
          <p:cNvSpPr/>
          <p:nvPr/>
        </p:nvSpPr>
        <p:spPr>
          <a:xfrm>
            <a:off x="7653996" y="1961830"/>
            <a:ext cx="690602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Школы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0" name="Скругленный прямоугольник 3"/>
          <p:cNvSpPr/>
          <p:nvPr/>
        </p:nvSpPr>
        <p:spPr>
          <a:xfrm>
            <a:off x="6524636" y="1961830"/>
            <a:ext cx="1071570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Дошкольные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ОО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1" name="Скругленный прямоугольник 3"/>
          <p:cNvSpPr/>
          <p:nvPr/>
        </p:nvSpPr>
        <p:spPr>
          <a:xfrm>
            <a:off x="8395672" y="1961830"/>
            <a:ext cx="114300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Учреждения СПО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2" name="Скругленный прямоугольник 3"/>
          <p:cNvSpPr/>
          <p:nvPr/>
        </p:nvSpPr>
        <p:spPr>
          <a:xfrm>
            <a:off x="6810388" y="2461896"/>
            <a:ext cx="114300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Центры ДОД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3" name="Скругленный прямоугольник 3"/>
          <p:cNvSpPr/>
          <p:nvPr/>
        </p:nvSpPr>
        <p:spPr>
          <a:xfrm>
            <a:off x="8205456" y="2461896"/>
            <a:ext cx="1357322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Центры  ППМСП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54" name="Соединительная линия уступом 153"/>
          <p:cNvCxnSpPr/>
          <p:nvPr/>
        </p:nvCxnSpPr>
        <p:spPr>
          <a:xfrm rot="16200000" flipV="1">
            <a:off x="5117945" y="2154075"/>
            <a:ext cx="428633" cy="71439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Соединительная линия уступом 154"/>
          <p:cNvCxnSpPr/>
          <p:nvPr/>
        </p:nvCxnSpPr>
        <p:spPr>
          <a:xfrm rot="5400000" flipH="1" flipV="1">
            <a:off x="5595942" y="1876746"/>
            <a:ext cx="500069" cy="500067"/>
          </a:xfrm>
          <a:prstGeom prst="bentConnector3">
            <a:avLst>
              <a:gd name="adj1" fmla="val 77292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Соединительная линия уступом 156"/>
          <p:cNvCxnSpPr/>
          <p:nvPr/>
        </p:nvCxnSpPr>
        <p:spPr>
          <a:xfrm flipV="1">
            <a:off x="5953133" y="2162496"/>
            <a:ext cx="428627" cy="214320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 flipV="1">
            <a:off x="452406" y="5792186"/>
            <a:ext cx="8929750" cy="71438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0" y="5805834"/>
            <a:ext cx="990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6600"/>
                </a:solidFill>
              </a:rPr>
              <a:t>Решаемые задачи: </a:t>
            </a:r>
            <a:r>
              <a:rPr lang="ru-RU" sz="1600" dirty="0" smtClean="0"/>
              <a:t>- подготовка кадров для инклюзивного образования</a:t>
            </a:r>
          </a:p>
          <a:p>
            <a:r>
              <a:rPr lang="ru-RU" sz="1600" dirty="0" smtClean="0"/>
              <a:t>		   - формирование компетенций по реабилитации, профориентации, образованию, </a:t>
            </a:r>
          </a:p>
          <a:p>
            <a:r>
              <a:rPr lang="ru-RU" sz="1600" dirty="0" smtClean="0"/>
              <a:t>		    трудоустройству инвалидов и лиц с ОВЗ и оказанию им услуг в разных сферах</a:t>
            </a:r>
            <a:endParaRPr lang="ru-RU" dirty="0"/>
          </a:p>
        </p:txBody>
      </p:sp>
      <p:sp>
        <p:nvSpPr>
          <p:cNvPr id="173" name="TextBox 172"/>
          <p:cNvSpPr txBox="1"/>
          <p:nvPr/>
        </p:nvSpPr>
        <p:spPr>
          <a:xfrm>
            <a:off x="4810124" y="4591388"/>
            <a:ext cx="1758365" cy="52322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Учреждения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здравоохранения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3203946" y="4591388"/>
            <a:ext cx="1320426" cy="52322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Учреждения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соцзащиты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79" name="Прямая соединительная линия 178"/>
          <p:cNvCxnSpPr>
            <a:endCxn id="86" idx="2"/>
          </p:cNvCxnSpPr>
          <p:nvPr/>
        </p:nvCxnSpPr>
        <p:spPr>
          <a:xfrm flipV="1">
            <a:off x="5167314" y="3091190"/>
            <a:ext cx="571504" cy="428628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>
            <a:stCxn id="39" idx="5"/>
            <a:endCxn id="173" idx="0"/>
          </p:cNvCxnSpPr>
          <p:nvPr/>
        </p:nvCxnSpPr>
        <p:spPr>
          <a:xfrm rot="16200000" flipH="1">
            <a:off x="5395379" y="4297460"/>
            <a:ext cx="228366" cy="359489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Скругленный прямоугольник 3"/>
          <p:cNvSpPr/>
          <p:nvPr/>
        </p:nvSpPr>
        <p:spPr>
          <a:xfrm>
            <a:off x="6881826" y="4019884"/>
            <a:ext cx="1143008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Департамент образования Вологодской обл.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0" name="Скругленный прямоугольник 3"/>
          <p:cNvSpPr/>
          <p:nvPr/>
        </p:nvSpPr>
        <p:spPr>
          <a:xfrm>
            <a:off x="2738422" y="1019488"/>
            <a:ext cx="1214446" cy="10001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Совет по делам инвалидов Вологодской обл.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216" name="Соединительная линия уступом 215"/>
          <p:cNvCxnSpPr/>
          <p:nvPr/>
        </p:nvCxnSpPr>
        <p:spPr>
          <a:xfrm rot="16200000" flipV="1">
            <a:off x="3488523" y="2198215"/>
            <a:ext cx="357190" cy="142876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Скругленный прямоугольник 3"/>
          <p:cNvSpPr/>
          <p:nvPr/>
        </p:nvSpPr>
        <p:spPr>
          <a:xfrm>
            <a:off x="8096272" y="4019884"/>
            <a:ext cx="1500198" cy="82676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Муниципальные управления образования Вологодской обл.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222" name="Соединительная линия уступом 221"/>
          <p:cNvCxnSpPr/>
          <p:nvPr/>
        </p:nvCxnSpPr>
        <p:spPr>
          <a:xfrm flipV="1">
            <a:off x="6238884" y="3305504"/>
            <a:ext cx="500066" cy="357190"/>
          </a:xfrm>
          <a:prstGeom prst="bentConnector3">
            <a:avLst>
              <a:gd name="adj1" fmla="val 874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Скругленный прямоугольник 3"/>
          <p:cNvSpPr/>
          <p:nvPr/>
        </p:nvSpPr>
        <p:spPr>
          <a:xfrm>
            <a:off x="166654" y="3519818"/>
            <a:ext cx="1500198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Областной экспертный совет по инклюзивному образованию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5" name="Скругленный прямоугольник 3"/>
          <p:cNvSpPr/>
          <p:nvPr/>
        </p:nvSpPr>
        <p:spPr>
          <a:xfrm>
            <a:off x="1738290" y="3519818"/>
            <a:ext cx="1214446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Методические объединения специалистов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236" name="Соединительная линия уступом 235"/>
          <p:cNvCxnSpPr/>
          <p:nvPr/>
        </p:nvCxnSpPr>
        <p:spPr>
          <a:xfrm rot="5400000" flipH="1" flipV="1">
            <a:off x="2896545" y="3106437"/>
            <a:ext cx="285752" cy="112382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Соединительная линия уступом 258"/>
          <p:cNvCxnSpPr/>
          <p:nvPr/>
        </p:nvCxnSpPr>
        <p:spPr>
          <a:xfrm>
            <a:off x="6453198" y="3662694"/>
            <a:ext cx="285752" cy="1588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единительная линия 265"/>
          <p:cNvCxnSpPr>
            <a:endCxn id="104" idx="3"/>
          </p:cNvCxnSpPr>
          <p:nvPr/>
        </p:nvCxnSpPr>
        <p:spPr>
          <a:xfrm rot="10800000">
            <a:off x="4024306" y="3558128"/>
            <a:ext cx="357190" cy="176005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Скругленный прямоугольник 3"/>
          <p:cNvSpPr/>
          <p:nvPr/>
        </p:nvSpPr>
        <p:spPr>
          <a:xfrm>
            <a:off x="6667512" y="4877140"/>
            <a:ext cx="1428760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Департамент соцзащиты населения Вологодской обл.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71" name="Скругленный прямоугольник 3"/>
          <p:cNvSpPr/>
          <p:nvPr/>
        </p:nvSpPr>
        <p:spPr>
          <a:xfrm>
            <a:off x="8167710" y="4907634"/>
            <a:ext cx="1428760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Департамент труда и занятости населения Вологодской обл.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272" name="Соединительная линия уступом 271"/>
          <p:cNvCxnSpPr/>
          <p:nvPr/>
        </p:nvCxnSpPr>
        <p:spPr>
          <a:xfrm rot="16200000" flipH="1">
            <a:off x="6626568" y="4019885"/>
            <a:ext cx="214314" cy="71438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Соединительная линия уступом 274"/>
          <p:cNvCxnSpPr/>
          <p:nvPr/>
        </p:nvCxnSpPr>
        <p:spPr>
          <a:xfrm rot="16200000" flipH="1">
            <a:off x="6453198" y="4448512"/>
            <a:ext cx="428628" cy="142876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Скругленный прямоугольник 3"/>
          <p:cNvSpPr/>
          <p:nvPr/>
        </p:nvSpPr>
        <p:spPr>
          <a:xfrm>
            <a:off x="6024570" y="5234330"/>
            <a:ext cx="571504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МУЗ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4" name="Скругленный прямоугольник 3"/>
          <p:cNvSpPr/>
          <p:nvPr/>
        </p:nvSpPr>
        <p:spPr>
          <a:xfrm>
            <a:off x="5367980" y="5247978"/>
            <a:ext cx="598800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Бюро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МСЭ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5" name="Скругленный прямоугольник 3"/>
          <p:cNvSpPr/>
          <p:nvPr/>
        </p:nvSpPr>
        <p:spPr>
          <a:xfrm>
            <a:off x="4793278" y="5234330"/>
            <a:ext cx="500066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ЦЗН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6" name="Скругленный прямоугольник 3"/>
          <p:cNvSpPr/>
          <p:nvPr/>
        </p:nvSpPr>
        <p:spPr>
          <a:xfrm>
            <a:off x="3221642" y="5234330"/>
            <a:ext cx="150019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Реабилитационные центры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307" name="Соединительная линия уступом 306"/>
          <p:cNvCxnSpPr/>
          <p:nvPr/>
        </p:nvCxnSpPr>
        <p:spPr>
          <a:xfrm rot="5400000">
            <a:off x="4488653" y="4841421"/>
            <a:ext cx="357190" cy="1588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Скругленный прямоугольник 3"/>
          <p:cNvSpPr/>
          <p:nvPr/>
        </p:nvSpPr>
        <p:spPr>
          <a:xfrm>
            <a:off x="166654" y="4377074"/>
            <a:ext cx="2643206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Основные работодатели региона: ПАО «Северсталь», ФОСАГРО и др. 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318" name="Соединительная линия уступом 317"/>
          <p:cNvCxnSpPr/>
          <p:nvPr/>
        </p:nvCxnSpPr>
        <p:spPr>
          <a:xfrm rot="5400000">
            <a:off x="2462692" y="3999412"/>
            <a:ext cx="1000132" cy="183820"/>
          </a:xfrm>
          <a:prstGeom prst="bentConnector3">
            <a:avLst>
              <a:gd name="adj1" fmla="val 81386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Скругленный прямоугольник 3"/>
          <p:cNvSpPr/>
          <p:nvPr/>
        </p:nvSpPr>
        <p:spPr>
          <a:xfrm>
            <a:off x="166654" y="4877140"/>
            <a:ext cx="292895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Благотворительные фонды:  «Дорога к дому», «Храбрые  русские сердца»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9" name="Скругленный прямоугольник 3"/>
          <p:cNvSpPr/>
          <p:nvPr/>
        </p:nvSpPr>
        <p:spPr>
          <a:xfrm>
            <a:off x="166654" y="5346712"/>
            <a:ext cx="292895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РООИ и ГООИ и их родственников: «Ареопаг», «Я могу», ВОИ и др.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340" name="Соединительная линия уступом 339"/>
          <p:cNvCxnSpPr>
            <a:endCxn id="339" idx="3"/>
          </p:cNvCxnSpPr>
          <p:nvPr/>
        </p:nvCxnSpPr>
        <p:spPr>
          <a:xfrm rot="5400000">
            <a:off x="2575074" y="5040488"/>
            <a:ext cx="1041076" cy="1588"/>
          </a:xfrm>
          <a:prstGeom prst="bentConnector2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238996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Рисунок 5" descr="учи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" y="4102340"/>
            <a:ext cx="3524320" cy="235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309530" y="642918"/>
            <a:ext cx="9307219" cy="125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5588" tIns="54906" rIns="105588" bIns="54906"/>
          <a:lstStyle/>
          <a:p>
            <a:pPr algn="ctr" defTabSz="527050">
              <a:buClrTx/>
              <a:buFontTx/>
              <a:buNone/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ru-RU" sz="2400" b="1" dirty="0" smtClean="0">
                <a:solidFill>
                  <a:srgbClr val="595959"/>
                </a:solidFill>
                <a:latin typeface="Arial Black"/>
                <a:cs typeface="Arial Black"/>
              </a:rPr>
              <a:t>Наши контакты:</a:t>
            </a:r>
            <a:endParaRPr lang="ru-RU" sz="2400" b="1" dirty="0">
              <a:solidFill>
                <a:srgbClr val="595959"/>
              </a:solidFill>
              <a:latin typeface="Arial Black"/>
              <a:cs typeface="Arial Black"/>
            </a:endParaRPr>
          </a:p>
          <a:p>
            <a:pPr algn="ctr" defTabSz="527050">
              <a:spcBef>
                <a:spcPts val="425"/>
              </a:spcBef>
              <a:buClrTx/>
              <a:buFontTx/>
              <a:buNone/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endParaRPr lang="ru-RU" sz="22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557" b="18266"/>
          <a:stretch>
            <a:fillRect/>
          </a:stretch>
        </p:blipFill>
        <p:spPr bwMode="auto">
          <a:xfrm>
            <a:off x="3584848" y="4102341"/>
            <a:ext cx="6185081" cy="235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95414" y="1357298"/>
            <a:ext cx="6561412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Контактный телефон: </a:t>
            </a:r>
            <a:r>
              <a:rPr lang="en-US" b="1" dirty="0" smtClean="0">
                <a:solidFill>
                  <a:srgbClr val="C00000"/>
                </a:solidFill>
              </a:rPr>
              <a:t>                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8</a:t>
            </a:r>
            <a:r>
              <a:rPr lang="en-US" dirty="0" smtClean="0"/>
              <a:t>-</a:t>
            </a:r>
            <a:r>
              <a:rPr lang="ru-RU" dirty="0" smtClean="0"/>
              <a:t>8202-518-123   </a:t>
            </a:r>
          </a:p>
          <a:p>
            <a:pPr defTabSz="527050">
              <a:lnSpc>
                <a:spcPct val="150000"/>
              </a:lnSpc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ru-RU" b="1" dirty="0" smtClean="0">
                <a:solidFill>
                  <a:srgbClr val="C00000"/>
                </a:solidFill>
              </a:rPr>
              <a:t>CALL-центр</a:t>
            </a:r>
            <a:r>
              <a:rPr lang="ru-RU" dirty="0" smtClean="0"/>
              <a:t>:                                    8-800-550-19-35 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b="1" dirty="0" err="1" smtClean="0">
                <a:solidFill>
                  <a:srgbClr val="C00000"/>
                </a:solidFill>
              </a:rPr>
              <a:t>E-mail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		</a:t>
            </a:r>
            <a:r>
              <a:rPr lang="ru-RU" dirty="0" smtClean="0"/>
              <a:t>                             </a:t>
            </a:r>
            <a:r>
              <a:rPr lang="en-US" dirty="0" smtClean="0">
                <a:hlinkClick r:id="rId5"/>
              </a:rPr>
              <a:t>rumts_czfo_chgu@mail.ru</a:t>
            </a:r>
            <a:endParaRPr lang="ru-RU" dirty="0" smtClean="0"/>
          </a:p>
          <a:p>
            <a:pPr algn="r">
              <a:lnSpc>
                <a:spcPct val="150000"/>
              </a:lnSpc>
            </a:pPr>
            <a:r>
              <a:rPr lang="en-US" dirty="0" smtClean="0">
                <a:hlinkClick r:id="rId6"/>
              </a:rPr>
              <a:t>k.defo@mail.ru</a:t>
            </a:r>
            <a:endParaRPr lang="en-US" dirty="0" smtClean="0"/>
          </a:p>
          <a:p>
            <a:pPr algn="r">
              <a:lnSpc>
                <a:spcPct val="150000"/>
              </a:lnSpc>
            </a:pPr>
            <a:r>
              <a:rPr lang="en-US" dirty="0" smtClean="0">
                <a:hlinkClick r:id="rId7"/>
              </a:rPr>
              <a:t>kpisp@chsu.ru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4178896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84219-5A6E-4EEC-8C29-22269147F79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5260" t="15190" b="12658"/>
          <a:stretch>
            <a:fillRect/>
          </a:stretch>
        </p:blipFill>
        <p:spPr bwMode="auto">
          <a:xfrm>
            <a:off x="2452670" y="0"/>
            <a:ext cx="7297126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4857760"/>
            <a:ext cx="990600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aseline="30000" dirty="0" smtClean="0"/>
              <a:t>Приказ Министерства образования и науки Российской Федерации от 05 сентября 2016 г. № 1135 «</a:t>
            </a:r>
            <a:r>
              <a:rPr lang="ru-RU" sz="2400" b="1" baseline="30000" dirty="0" smtClean="0">
                <a:solidFill>
                  <a:schemeClr val="accent6">
                    <a:lumMod val="50000"/>
                  </a:schemeClr>
                </a:solidFill>
              </a:rPr>
              <a:t>О создании сети ресурсного учебно-методических центров по обучению инвалидов и лиц с ограниченными возможностями здоровья</a:t>
            </a:r>
            <a:r>
              <a:rPr lang="ru-RU" sz="2400" baseline="30000" dirty="0" smtClean="0"/>
              <a:t>». </a:t>
            </a:r>
          </a:p>
          <a:p>
            <a:pPr>
              <a:buFont typeface="Wingdings" pitchFamily="2" charset="2"/>
              <a:buChar char="ü"/>
            </a:pPr>
            <a:r>
              <a:rPr lang="ru-RU" sz="2400" baseline="30000" dirty="0" smtClean="0"/>
              <a:t>Приказ Министерства образования и науки Российской Федерации от 20 октября 2017 г. № 1021 «</a:t>
            </a:r>
            <a:r>
              <a:rPr lang="ru-RU" sz="2400" b="1" baseline="30000" dirty="0" smtClean="0">
                <a:solidFill>
                  <a:schemeClr val="accent6">
                    <a:lumMod val="50000"/>
                  </a:schemeClr>
                </a:solidFill>
              </a:rPr>
              <a:t>О внесении изменений в перечень образовательных организаций высшего образования</a:t>
            </a:r>
            <a:r>
              <a:rPr lang="ru-RU" sz="2400" baseline="30000" dirty="0" smtClean="0"/>
              <a:t>, на базе которых создаются ресурсные учебно-методические центры по обучению инвалидов и лиц с ограниченными возможностями здоровья»</a:t>
            </a:r>
            <a:endParaRPr lang="ru-RU" sz="2400" baseline="30000" dirty="0"/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8" y="1142984"/>
            <a:ext cx="1768537" cy="1635642"/>
          </a:xfrm>
          <a:prstGeom prst="rect">
            <a:avLst/>
          </a:prstGeom>
          <a:noFill/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282" y="3143248"/>
            <a:ext cx="1327251" cy="1141436"/>
          </a:xfrm>
          <a:prstGeom prst="rect">
            <a:avLst/>
          </a:prstGeom>
          <a:noFill/>
        </p:spPr>
      </p:pic>
      <p:pic>
        <p:nvPicPr>
          <p:cNvPr id="8" name="Picture 23" descr="C:\Users\134E~1\AppData\Local\Temp\Rar$DIa0.008\ЧГУ_лого_рус_верт_белый ф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52538" cy="1309948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A244B-6F56-4BD9-9DE5-24E3A2E32E4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09794" y="1857364"/>
            <a:ext cx="70723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Ресурсный учебно-методический центр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Северо-Западного Федерального округа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по обучению инвалидов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и лиц с ограниченными возможностями здоровья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в Череповецком государственном университете</a:t>
            </a:r>
            <a:endParaRPr lang="ru-RU" sz="1400" i="1" dirty="0">
              <a:solidFill>
                <a:srgbClr val="FF0000"/>
              </a:solidFill>
            </a:endParaRPr>
          </a:p>
        </p:txBody>
      </p:sp>
      <p:pic>
        <p:nvPicPr>
          <p:cNvPr id="11" name="Picture 6" descr="https://www.chsu.ru/documents/10157/206070246/%D0%A0%D0%A3%D0%9C%D0%A6_%D0%9A%D0%B0%D1%80%D1%82%D0%B0.jpg/f29f1f4f-3bfc-4d6b-a9c0-b5163a3e52f1?t=1509606389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92" y="928670"/>
            <a:ext cx="9358378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ая выноска 6"/>
          <p:cNvSpPr/>
          <p:nvPr/>
        </p:nvSpPr>
        <p:spPr>
          <a:xfrm>
            <a:off x="881034" y="5500702"/>
            <a:ext cx="2571768" cy="857256"/>
          </a:xfrm>
          <a:prstGeom prst="wedgeRectCallout">
            <a:avLst>
              <a:gd name="adj1" fmla="val -4928"/>
              <a:gd name="adj2" fmla="val -34732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Ольга\Downloads\Лого.jpg"/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</a:blip>
          <a:srcRect l="2264" t="4923" b="8582"/>
          <a:stretch/>
        </p:blipFill>
        <p:spPr bwMode="auto">
          <a:xfrm>
            <a:off x="1023910" y="5616282"/>
            <a:ext cx="2643206" cy="847534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3" name="Picture 23" descr="C:\Users\134E~1\AppData\Local\Temp\Rar$DIa0.008\ЧГУ_лого_рус_верт_белый ф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95414" cy="1438799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2839329"/>
              </p:ext>
            </p:extLst>
          </p:nvPr>
        </p:nvGraphicFramePr>
        <p:xfrm>
          <a:off x="1595414" y="0"/>
          <a:ext cx="8310586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152919"/>
                <a:gridCol w="7157667"/>
              </a:tblGrid>
              <a:tr h="12224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Цели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РУМЦ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801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Содействие    оптимизации     деятельности    вузов    на   закреплённой территории    СЗФО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по обеспечению доступности и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качесва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 высшего образования для инвалидов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Организационное, учебно-методическое, консалтинговое  и мониторинговое 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 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сопровождение профориентации, обучения и трудоустройства инвалидов и лиц  с ограниченными возможностями на базе образовательных организаций высшего образования на территории СЗФО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62410-4440-4912-8252-6C7DBBCFA7B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5363" name="Picture 2" descr="http://www.bankgorodov.ru/public/maps/r_szf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9060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81298" y="214290"/>
            <a:ext cx="70247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Контексты повышения доступности и качества образования инвалидов </a:t>
            </a:r>
            <a:endParaRPr lang="ru-RU" sz="16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r">
              <a:lnSpc>
                <a:spcPts val="18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в </a:t>
            </a: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Северо-Западном федеральном округе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2839329"/>
              </p:ext>
            </p:extLst>
          </p:nvPr>
        </p:nvGraphicFramePr>
        <p:xfrm>
          <a:off x="380968" y="5000636"/>
          <a:ext cx="9525032" cy="1737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624424"/>
                <a:gridCol w="7900608"/>
              </a:tblGrid>
              <a:tr h="168497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Специфика :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801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Выгодное геополитическое положение и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богатая ресурсно-сырьевая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база.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Самый высокий показатель урбанизации среди ФО РФ.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Самое высокое среди ФО РФ сокращение населения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 г.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Крайне неравномерная плотность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населения (от 63 до 2,1 чел/км </a:t>
                      </a:r>
                      <a:r>
                        <a:rPr lang="ru-RU" sz="1800" b="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u-RU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Доминирование промышленности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хозяйственном комплексе региона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Отток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кадров и промышленности из малых и средних населённых пунктов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881298" y="928670"/>
            <a:ext cx="7024702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81232" y="2000240"/>
            <a:ext cx="342902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9,5% </a:t>
            </a:r>
            <a:r>
              <a:rPr lang="ru-RU" dirty="0" smtClean="0"/>
              <a:t>территории России</a:t>
            </a:r>
            <a:endParaRPr lang="ru-RU" sz="1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1364" y="2503504"/>
            <a:ext cx="400052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Население более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13 млн. человек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1430" y="3006768"/>
            <a:ext cx="602457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12 %</a:t>
            </a:r>
            <a:r>
              <a:rPr lang="ru-RU" dirty="0" smtClean="0"/>
              <a:t> от общего числа населения региона  инвалиды</a:t>
            </a:r>
            <a:endParaRPr lang="ru-RU" sz="18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8752" y="3462692"/>
            <a:ext cx="466724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1/3</a:t>
            </a:r>
            <a:r>
              <a:rPr lang="ru-RU" dirty="0" smtClean="0"/>
              <a:t> от общего числа инвалидов </a:t>
            </a:r>
          </a:p>
          <a:p>
            <a:r>
              <a:rPr lang="ru-RU" dirty="0" smtClean="0"/>
              <a:t>       – трудоспособного возраста</a:t>
            </a:r>
            <a:endParaRPr lang="ru-RU" sz="18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38752" y="4190720"/>
            <a:ext cx="466724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5 %</a:t>
            </a:r>
            <a:r>
              <a:rPr lang="ru-RU" dirty="0" smtClean="0"/>
              <a:t> от общего числа инвалидов </a:t>
            </a:r>
          </a:p>
          <a:p>
            <a:r>
              <a:rPr lang="ru-RU" sz="1800" dirty="0" smtClean="0">
                <a:latin typeface="+mn-lt"/>
              </a:rPr>
              <a:t>           - возраст 18-30 лет</a:t>
            </a:r>
            <a:endParaRPr lang="ru-RU" sz="18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62410-4440-4912-8252-6C7DBBCFA7B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5363" name="Picture 2" descr="http://www.bankgorodov.ru/public/maps/r_szf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9060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405142" y="214290"/>
            <a:ext cx="6500858" cy="543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>Основные противоречия</a:t>
            </a:r>
          </a:p>
          <a:p>
            <a:pPr algn="r">
              <a:lnSpc>
                <a:spcPts val="18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>в Северо-Западном федеральном округе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881298" y="928670"/>
            <a:ext cx="7024702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Блок-схема: перфолента 32"/>
          <p:cNvSpPr/>
          <p:nvPr/>
        </p:nvSpPr>
        <p:spPr>
          <a:xfrm>
            <a:off x="5310190" y="3429000"/>
            <a:ext cx="4595810" cy="2571768"/>
          </a:xfrm>
          <a:prstGeom prst="flowChartPunchedTape">
            <a:avLst/>
          </a:prstGeom>
          <a:gradFill flip="none" rotWithShape="1">
            <a:gsLst>
              <a:gs pos="24000">
                <a:schemeClr val="accent6">
                  <a:lumMod val="60000"/>
                  <a:lumOff val="40000"/>
                  <a:alpha val="60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Спрос на квалифицированные кадры 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 Спрос </a:t>
            </a:r>
            <a:r>
              <a:rPr lang="ru-RU" sz="1600" dirty="0" smtClean="0">
                <a:solidFill>
                  <a:schemeClr val="tx1"/>
                </a:solidFill>
              </a:rPr>
              <a:t>на трудовые кадры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Экономические возможности развития городов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Низкая </a:t>
            </a:r>
            <a:r>
              <a:rPr lang="ru-RU" sz="1600" dirty="0" smtClean="0">
                <a:solidFill>
                  <a:schemeClr val="tx1"/>
                </a:solidFill>
              </a:rPr>
              <a:t>заинтересованность хозяйствующих субъектов в </a:t>
            </a:r>
            <a:r>
              <a:rPr lang="ru-RU" sz="1600" dirty="0" smtClean="0">
                <a:solidFill>
                  <a:schemeClr val="tx1"/>
                </a:solidFill>
              </a:rPr>
              <a:t>инновациях и нововведениях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5" name="Блок-схема: перфолента 44"/>
          <p:cNvSpPr/>
          <p:nvPr/>
        </p:nvSpPr>
        <p:spPr>
          <a:xfrm>
            <a:off x="5167314" y="857232"/>
            <a:ext cx="4717420" cy="2757176"/>
          </a:xfrm>
          <a:prstGeom prst="flowChartPunchedTape">
            <a:avLst/>
          </a:prstGeom>
          <a:gradFill flip="none" rotWithShape="1">
            <a:gsLst>
              <a:gs pos="24000">
                <a:schemeClr val="accent6">
                  <a:lumMod val="60000"/>
                  <a:lumOff val="40000"/>
                  <a:alpha val="84000"/>
                </a:schemeClr>
              </a:gs>
              <a:gs pos="32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6600000" scaled="0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Социально-профессиональные и ценностные ориентации населения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Высокие требования населения к условиям жизни и трудовой занятости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Традиции подготовки кадров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Возможности производства инновационных продуктов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3844" y="-2031325"/>
            <a:ext cx="4953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значительные возможности развития сотрудничества внутри субъектов и между субъектами Российской Федерации, входящими в состав округа, в решении экономических и социальных вопросов, в реализации совместных программ и проектов</a:t>
            </a:r>
            <a:endParaRPr lang="ru-RU" dirty="0"/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2839329"/>
              </p:ext>
            </p:extLst>
          </p:nvPr>
        </p:nvGraphicFramePr>
        <p:xfrm>
          <a:off x="0" y="6026470"/>
          <a:ext cx="9906000" cy="83155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142077"/>
                <a:gridCol w="8763923"/>
              </a:tblGrid>
              <a:tr h="83155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РЕСУРС: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801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значительные возможности развития сотрудничества внутри субъектов и между субъектами Российской Федерации, входящими в состав округа, в решении экономических и социальных вопросов, в реализации совместных программ и проектов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5" name="Прямая со стрелкой 34"/>
          <p:cNvCxnSpPr/>
          <p:nvPr/>
        </p:nvCxnSpPr>
        <p:spPr>
          <a:xfrm rot="5400000">
            <a:off x="5524504" y="3713958"/>
            <a:ext cx="714380" cy="158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6668306" y="3713958"/>
            <a:ext cx="714380" cy="158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7882752" y="3285330"/>
            <a:ext cx="714380" cy="158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9025760" y="3356768"/>
            <a:ext cx="714380" cy="158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166654" y="4143380"/>
            <a:ext cx="2786082" cy="2571768"/>
            <a:chOff x="3772752" y="-50506"/>
            <a:chExt cx="4154489" cy="1818195"/>
          </a:xfrm>
          <a:scene3d>
            <a:camera prst="orthographicFront"/>
            <a:lightRig rig="flat" dir="t"/>
          </a:scene3d>
        </p:grpSpPr>
        <p:sp>
          <p:nvSpPr>
            <p:cNvPr id="30" name="Овал 29"/>
            <p:cNvSpPr/>
            <p:nvPr/>
          </p:nvSpPr>
          <p:spPr>
            <a:xfrm>
              <a:off x="3772752" y="-50506"/>
              <a:ext cx="4154489" cy="181819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Овал 4"/>
            <p:cNvSpPr/>
            <p:nvPr/>
          </p:nvSpPr>
          <p:spPr>
            <a:xfrm>
              <a:off x="3985803" y="101010"/>
              <a:ext cx="2660161" cy="1450917"/>
            </a:xfrm>
            <a:prstGeom prst="round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rgbClr val="C00000"/>
                  </a:solidFill>
                </a:rPr>
                <a:t>РЦ поддержки обучающихся с ОВЗ и работающих </a:t>
              </a:r>
              <a:endParaRPr lang="ru-RU" sz="1800" b="1" kern="1200" dirty="0" smtClean="0">
                <a:solidFill>
                  <a:srgbClr val="C00000"/>
                </a:solidFill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rgbClr val="C00000"/>
                  </a:solidFill>
                </a:rPr>
                <a:t>с </a:t>
              </a:r>
              <a:r>
                <a:rPr lang="ru-RU" sz="1800" b="1" kern="1200" dirty="0" smtClean="0">
                  <a:solidFill>
                    <a:srgbClr val="C00000"/>
                  </a:solidFill>
                </a:rPr>
                <a:t>этой </a:t>
              </a:r>
              <a:r>
                <a:rPr lang="ru-RU" sz="1800" b="1" kern="1200" dirty="0" smtClean="0">
                  <a:solidFill>
                    <a:srgbClr val="C00000"/>
                  </a:solidFill>
                </a:rPr>
                <a:t>категорией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rgbClr val="C00000"/>
                  </a:solidFill>
                </a:rPr>
                <a:t> </a:t>
              </a:r>
              <a:r>
                <a:rPr lang="ru-RU" sz="1800" b="1" kern="1200" dirty="0" smtClean="0">
                  <a:solidFill>
                    <a:srgbClr val="C00000"/>
                  </a:solidFill>
                </a:rPr>
                <a:t>лиц в ЧГУ</a:t>
              </a:r>
              <a:endParaRPr lang="ru-RU" sz="1800" b="1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309926" y="4071942"/>
            <a:ext cx="3071834" cy="2571768"/>
            <a:chOff x="-5462156" y="4343793"/>
            <a:chExt cx="4893181" cy="2070544"/>
          </a:xfrm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-5462156" y="4343793"/>
              <a:ext cx="4893181" cy="2070544"/>
            </a:xfrm>
            <a:prstGeom prst="roundRect">
              <a:avLst/>
            </a:prstGeom>
            <a:solidFill>
              <a:srgbClr val="FFCC66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4" name="Овал 4"/>
            <p:cNvSpPr/>
            <p:nvPr/>
          </p:nvSpPr>
          <p:spPr>
            <a:xfrm>
              <a:off x="-5234566" y="4401308"/>
              <a:ext cx="3576145" cy="19138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rgbClr val="C00000"/>
                  </a:solidFill>
                </a:rPr>
                <a:t>Ресурсный учебно-методический центр 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rgbClr val="C00000"/>
                  </a:solidFill>
                </a:rPr>
                <a:t>Северо-Западного Федерального округа </a:t>
              </a:r>
              <a:br>
                <a:rPr lang="ru-RU" sz="1800" b="1" kern="1200" dirty="0" smtClean="0">
                  <a:solidFill>
                    <a:srgbClr val="C00000"/>
                  </a:solidFill>
                </a:rPr>
              </a:br>
              <a:r>
                <a:rPr lang="ru-RU" sz="1800" b="1" kern="1200" dirty="0" smtClean="0">
                  <a:solidFill>
                    <a:srgbClr val="C00000"/>
                  </a:solidFill>
                </a:rPr>
                <a:t>по обучению 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rgbClr val="C00000"/>
                  </a:solidFill>
                </a:rPr>
                <a:t>инвалидов </a:t>
              </a:r>
              <a:br>
                <a:rPr lang="ru-RU" sz="1800" b="1" kern="1200" dirty="0" smtClean="0">
                  <a:solidFill>
                    <a:srgbClr val="C00000"/>
                  </a:solidFill>
                </a:rPr>
              </a:br>
              <a:r>
                <a:rPr lang="ru-RU" sz="1800" b="1" kern="1200" dirty="0" smtClean="0">
                  <a:solidFill>
                    <a:srgbClr val="C00000"/>
                  </a:solidFill>
                </a:rPr>
                <a:t>и лиц с ОВЗ в ЧГУ</a:t>
              </a:r>
              <a:endParaRPr lang="ru-RU" sz="1800" b="1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596074" y="4071942"/>
            <a:ext cx="3143272" cy="2519817"/>
            <a:chOff x="5716985" y="4195304"/>
            <a:chExt cx="4189014" cy="2662693"/>
          </a:xfrm>
          <a:scene3d>
            <a:camera prst="orthographicFront"/>
            <a:lightRig rig="flat" dir="t"/>
          </a:scene3d>
        </p:grpSpPr>
        <p:sp>
          <p:nvSpPr>
            <p:cNvPr id="36" name="Овал 35"/>
            <p:cNvSpPr/>
            <p:nvPr/>
          </p:nvSpPr>
          <p:spPr>
            <a:xfrm>
              <a:off x="5716985" y="4195304"/>
              <a:ext cx="4189014" cy="26626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Овал 4"/>
            <p:cNvSpPr/>
            <p:nvPr/>
          </p:nvSpPr>
          <p:spPr>
            <a:xfrm>
              <a:off x="5883437" y="4497258"/>
              <a:ext cx="3326957" cy="2121773"/>
            </a:xfrm>
            <a:prstGeom prst="round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rgbClr val="C00000"/>
                  </a:solidFill>
                </a:rPr>
                <a:t>РЦ Вологодской 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rgbClr val="C00000"/>
                  </a:solidFill>
                </a:rPr>
                <a:t>области 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rgbClr val="C00000"/>
                  </a:solidFill>
                </a:rPr>
                <a:t>по сопровождению инклюзивного 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rgbClr val="C00000"/>
                  </a:solidFill>
                </a:rPr>
                <a:t>образования  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rgbClr val="C00000"/>
                  </a:solidFill>
                </a:rPr>
                <a:t>лиц с ОВЗ и инвалидностью</a:t>
              </a:r>
              <a:endParaRPr lang="ru-RU" sz="1800" b="1" kern="12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" name="Picture 2" descr="C:\Users\admin1\Downloads\image-27-10-16-07-4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04" y="5643578"/>
            <a:ext cx="714380" cy="71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52" y="5357826"/>
            <a:ext cx="75492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Группа 10"/>
          <p:cNvGrpSpPr/>
          <p:nvPr/>
        </p:nvGrpSpPr>
        <p:grpSpPr>
          <a:xfrm>
            <a:off x="5453066" y="5500702"/>
            <a:ext cx="642942" cy="857280"/>
            <a:chOff x="3230058" y="4572008"/>
            <a:chExt cx="1081115" cy="1214446"/>
          </a:xfrm>
        </p:grpSpPr>
        <p:pic>
          <p:nvPicPr>
            <p:cNvPr id="7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0058" y="4572008"/>
              <a:ext cx="1080000" cy="49905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 l="7692" t="11707" r="3846" b="10249"/>
            <a:stretch>
              <a:fillRect/>
            </a:stretch>
          </p:blipFill>
          <p:spPr bwMode="auto">
            <a:xfrm>
              <a:off x="3231173" y="5078964"/>
              <a:ext cx="1080000" cy="70749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16" name="Группа 15"/>
          <p:cNvGrpSpPr/>
          <p:nvPr/>
        </p:nvGrpSpPr>
        <p:grpSpPr>
          <a:xfrm>
            <a:off x="5095876" y="1214422"/>
            <a:ext cx="4644000" cy="1008000"/>
            <a:chOff x="6215113" y="95578"/>
            <a:chExt cx="4154116" cy="1571636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7200000" scaled="0"/>
          </a:gradFill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215113" y="95578"/>
              <a:ext cx="4154116" cy="1571636"/>
            </a:xfrm>
            <a:prstGeom prst="roundRect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6279016" y="206961"/>
              <a:ext cx="4025837" cy="12746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Функционирование  ресурсных </a:t>
              </a:r>
              <a:r>
                <a:rPr lang="ru-RU" b="1" kern="1200" dirty="0" smtClean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центров поддержки инклюзивного </a:t>
              </a:r>
              <a:r>
                <a:rPr lang="ru-RU" b="1" kern="1200" dirty="0" smtClean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образования</a:t>
              </a:r>
              <a:endParaRPr lang="ru-RU" sz="2000" b="1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66124" y="1245954"/>
            <a:ext cx="4644000" cy="1008000"/>
            <a:chOff x="2219041" y="255390"/>
            <a:chExt cx="4786346" cy="1571636"/>
          </a:xfr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3000000" scaled="0"/>
            <a:tileRect/>
          </a:gra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219041" y="255390"/>
              <a:ext cx="4786346" cy="1571636"/>
            </a:xfrm>
            <a:prstGeom prst="roundRect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295762" y="332112"/>
              <a:ext cx="4512703" cy="12598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+mn-lt"/>
                  <a:cs typeface="Times New Roman" panose="02020603050405020304" pitchFamily="18" charset="0"/>
                </a:rPr>
                <a:t>Профильные специалисты по всем отраслям </a:t>
              </a:r>
              <a:r>
                <a:rPr lang="ru-RU" sz="2000" b="1" kern="1200" dirty="0" smtClean="0">
                  <a:latin typeface="+mn-lt"/>
                  <a:cs typeface="Times New Roman" panose="02020603050405020304" pitchFamily="18" charset="0"/>
                </a:rPr>
                <a:t>дефектологии</a:t>
              </a:r>
              <a:endParaRPr lang="ru-RU" sz="2000" b="1" kern="1200" dirty="0" smtClean="0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66124" y="2571744"/>
            <a:ext cx="4644000" cy="879593"/>
            <a:chOff x="3929987" y="2102072"/>
            <a:chExt cx="1517358" cy="1304473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7200000" scaled="0"/>
          </a:gradFill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929987" y="2102072"/>
              <a:ext cx="1517358" cy="1304473"/>
            </a:xfrm>
            <a:prstGeom prst="roundRect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006707" y="2178784"/>
              <a:ext cx="1378211" cy="11946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+mn-lt"/>
                  <a:cs typeface="Times New Roman" panose="02020603050405020304" pitchFamily="18" charset="0"/>
                </a:rPr>
                <a:t>Опыт </a:t>
              </a:r>
              <a:r>
                <a:rPr lang="ru-RU" sz="2000" b="1" kern="1200" dirty="0" smtClean="0">
                  <a:latin typeface="+mn-lt"/>
                  <a:cs typeface="Times New Roman" panose="02020603050405020304" pitchFamily="18" charset="0"/>
                </a:rPr>
                <a:t>реализации НИР  и проектов по разным аспектам помощи </a:t>
              </a:r>
              <a:r>
                <a:rPr lang="ru-RU" sz="2000" b="1" kern="1200" dirty="0" smtClean="0">
                  <a:latin typeface="+mn-lt"/>
                  <a:cs typeface="Times New Roman" panose="02020603050405020304" pitchFamily="18" charset="0"/>
                </a:rPr>
                <a:t>инвалидам</a:t>
              </a:r>
              <a:endParaRPr lang="ru-RU" sz="2000" b="1" kern="1200" dirty="0" smtClean="0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095876" y="2563876"/>
            <a:ext cx="4644001" cy="1008000"/>
            <a:chOff x="5776659" y="1752811"/>
            <a:chExt cx="1517358" cy="1571636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800000" scaled="0"/>
          </a:gra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5776659" y="1752811"/>
              <a:ext cx="1517358" cy="1571636"/>
            </a:xfrm>
            <a:prstGeom prst="roundRect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5802736" y="1913869"/>
              <a:ext cx="1467766" cy="1232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+mn-lt"/>
                  <a:cs typeface="Times New Roman" panose="02020603050405020304" pitchFamily="18" charset="0"/>
                </a:rPr>
                <a:t>Опыт подготовки кадров для системы специального и инклюзивного </a:t>
              </a:r>
              <a:r>
                <a:rPr lang="ru-RU" sz="1800" b="1" kern="1200" dirty="0" smtClean="0">
                  <a:latin typeface="+mn-lt"/>
                  <a:cs typeface="Times New Roman" panose="02020603050405020304" pitchFamily="18" charset="0"/>
                </a:rPr>
                <a:t>образования</a:t>
              </a:r>
              <a:endParaRPr lang="ru-RU" sz="1800" b="1" kern="1200" dirty="0" smtClean="0"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Счетверенная стрелка 27"/>
          <p:cNvSpPr/>
          <p:nvPr/>
        </p:nvSpPr>
        <p:spPr>
          <a:xfrm>
            <a:off x="952472" y="1000107"/>
            <a:ext cx="7929618" cy="2786083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Овал 4"/>
          <p:cNvSpPr/>
          <p:nvPr/>
        </p:nvSpPr>
        <p:spPr>
          <a:xfrm>
            <a:off x="2952736" y="0"/>
            <a:ext cx="6953264" cy="65666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Кафедра дефектологического </a:t>
            </a:r>
            <a:r>
              <a:rPr lang="ru-RU" b="1" kern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образования ЧГУ </a:t>
            </a:r>
            <a:endParaRPr lang="ru-RU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4024306" y="928670"/>
            <a:ext cx="5881694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881034" y="3857628"/>
            <a:ext cx="8353499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71"/>
          <p:cNvSpPr/>
          <p:nvPr/>
        </p:nvSpPr>
        <p:spPr>
          <a:xfrm>
            <a:off x="237047" y="3609020"/>
            <a:ext cx="5544616" cy="266429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37248" y="214290"/>
            <a:ext cx="6768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>Кадровые и материально-технические</a:t>
            </a:r>
          </a:p>
          <a:p>
            <a:pPr algn="r">
              <a:lnSpc>
                <a:spcPts val="1800"/>
              </a:lnSpc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р</a:t>
            </a: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>есурсы РУМЦ СЗФО ЧГУ</a:t>
            </a:r>
            <a:endParaRPr lang="en-US" sz="1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3" name="Группа 15"/>
          <p:cNvGrpSpPr/>
          <p:nvPr/>
        </p:nvGrpSpPr>
        <p:grpSpPr>
          <a:xfrm>
            <a:off x="2001244" y="5166882"/>
            <a:ext cx="2041514" cy="998422"/>
            <a:chOff x="1967909" y="3685833"/>
            <a:chExt cx="3159472" cy="1408535"/>
          </a:xfrm>
          <a:scene3d>
            <a:camera prst="orthographicFront"/>
            <a:lightRig rig="flat" dir="t"/>
          </a:scene3d>
        </p:grpSpPr>
        <p:sp>
          <p:nvSpPr>
            <p:cNvPr id="17" name="Овал 16"/>
            <p:cNvSpPr/>
            <p:nvPr/>
          </p:nvSpPr>
          <p:spPr>
            <a:xfrm>
              <a:off x="1967909" y="3685833"/>
              <a:ext cx="3159472" cy="140853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2452808" y="3892107"/>
              <a:ext cx="2234083" cy="99598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/>
                <a:t>Лаборатория функциональной диагностики и реабилитации</a:t>
              </a:r>
              <a:endParaRPr lang="ru-RU" sz="1400" b="1" dirty="0"/>
            </a:p>
          </p:txBody>
        </p:sp>
      </p:grpSp>
      <p:grpSp>
        <p:nvGrpSpPr>
          <p:cNvPr id="16" name="Группа 18"/>
          <p:cNvGrpSpPr/>
          <p:nvPr/>
        </p:nvGrpSpPr>
        <p:grpSpPr>
          <a:xfrm>
            <a:off x="200472" y="4077072"/>
            <a:ext cx="2808883" cy="1296144"/>
            <a:chOff x="0" y="1842434"/>
            <a:chExt cx="3159007" cy="1408535"/>
          </a:xfrm>
          <a:solidFill>
            <a:srgbClr val="FF9900"/>
          </a:solidFill>
          <a:scene3d>
            <a:camera prst="orthographicFront"/>
            <a:lightRig rig="flat" dir="t"/>
          </a:scene3d>
        </p:grpSpPr>
        <p:sp>
          <p:nvSpPr>
            <p:cNvPr id="20" name="Овал 19"/>
            <p:cNvSpPr/>
            <p:nvPr/>
          </p:nvSpPr>
          <p:spPr>
            <a:xfrm>
              <a:off x="0" y="1842434"/>
              <a:ext cx="3159007" cy="1408535"/>
            </a:xfrm>
            <a:prstGeom prst="ellipse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1" name="Овал 4"/>
            <p:cNvSpPr/>
            <p:nvPr/>
          </p:nvSpPr>
          <p:spPr>
            <a:xfrm>
              <a:off x="462626" y="2058458"/>
              <a:ext cx="2233755" cy="9959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0" u="none" kern="1200" dirty="0" smtClean="0"/>
                <a:t>Центр коллективного использования специальных технических средств обучения</a:t>
              </a:r>
              <a:endParaRPr lang="ru-RU" sz="1400" b="1" i="0" u="none" kern="1200" dirty="0"/>
            </a:p>
          </p:txBody>
        </p:sp>
      </p:grpSp>
      <p:grpSp>
        <p:nvGrpSpPr>
          <p:cNvPr id="19" name="Группа 21"/>
          <p:cNvGrpSpPr/>
          <p:nvPr/>
        </p:nvGrpSpPr>
        <p:grpSpPr>
          <a:xfrm>
            <a:off x="3026798" y="4056880"/>
            <a:ext cx="2643206" cy="1336527"/>
            <a:chOff x="4257351" y="1867491"/>
            <a:chExt cx="3159472" cy="1408535"/>
          </a:xfrm>
          <a:solidFill>
            <a:srgbClr val="FF9900"/>
          </a:solidFill>
        </p:grpSpPr>
        <p:sp>
          <p:nvSpPr>
            <p:cNvPr id="23" name="Овал 22"/>
            <p:cNvSpPr/>
            <p:nvPr/>
          </p:nvSpPr>
          <p:spPr>
            <a:xfrm>
              <a:off x="4257351" y="1867491"/>
              <a:ext cx="3159472" cy="1408535"/>
            </a:xfrm>
            <a:prstGeom prst="ellipse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4" name="Овал 4"/>
            <p:cNvSpPr/>
            <p:nvPr/>
          </p:nvSpPr>
          <p:spPr>
            <a:xfrm>
              <a:off x="4806118" y="2098267"/>
              <a:ext cx="2097947" cy="97148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600" b="1" i="0" u="none" kern="1200" dirty="0" smtClean="0">
                <a:effectLst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i="0" u="none" kern="1200" dirty="0" smtClean="0">
                  <a:effectLst/>
                </a:rPr>
                <a:t>Специальный коллективный центр доступа к библиотечным ресурсам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i="0" u="none" kern="1200" dirty="0">
                <a:effectLst/>
              </a:endParaRPr>
            </a:p>
          </p:txBody>
        </p:sp>
      </p:grpSp>
      <p:grpSp>
        <p:nvGrpSpPr>
          <p:cNvPr id="22" name="Группа 24"/>
          <p:cNvGrpSpPr/>
          <p:nvPr/>
        </p:nvGrpSpPr>
        <p:grpSpPr>
          <a:xfrm>
            <a:off x="2216696" y="3650154"/>
            <a:ext cx="1571636" cy="642942"/>
            <a:chOff x="2170791" y="0"/>
            <a:chExt cx="3159472" cy="1408718"/>
          </a:xfrm>
          <a:scene3d>
            <a:camera prst="orthographicFront"/>
            <a:lightRig rig="flat" dir="t"/>
          </a:scene3d>
        </p:grpSpPr>
        <p:sp>
          <p:nvSpPr>
            <p:cNvPr id="26" name="Овал 25"/>
            <p:cNvSpPr/>
            <p:nvPr/>
          </p:nvSpPr>
          <p:spPr>
            <a:xfrm>
              <a:off x="2170791" y="0"/>
              <a:ext cx="3159472" cy="1408718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Овал 4"/>
            <p:cNvSpPr/>
            <p:nvPr/>
          </p:nvSpPr>
          <p:spPr>
            <a:xfrm>
              <a:off x="2633485" y="206302"/>
              <a:ext cx="2234084" cy="9961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0" u="none" kern="1200" dirty="0" smtClean="0">
                  <a:effectLst/>
                </a:rPr>
                <a:t>Call</a:t>
              </a:r>
              <a:r>
                <a:rPr lang="ru-RU" sz="1600" b="1" i="0" u="none" kern="1200" dirty="0" smtClean="0">
                  <a:effectLst/>
                </a:rPr>
                <a:t>-центр</a:t>
              </a:r>
              <a:endParaRPr lang="ru-RU" sz="1600" b="1" i="0" u="none" kern="1200" dirty="0">
                <a:effectLst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8464" y="1124744"/>
            <a:ext cx="4267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6600"/>
                </a:solidFill>
              </a:rPr>
              <a:t>Кадры</a:t>
            </a:r>
            <a:r>
              <a:rPr lang="ru-RU" dirty="0" smtClean="0"/>
              <a:t>: </a:t>
            </a:r>
            <a:r>
              <a:rPr lang="ru-RU" b="1" dirty="0" smtClean="0"/>
              <a:t>34</a:t>
            </a:r>
            <a:r>
              <a:rPr lang="ru-RU" dirty="0" smtClean="0"/>
              <a:t> </a:t>
            </a:r>
            <a:r>
              <a:rPr lang="ru-RU" sz="1600" dirty="0" smtClean="0"/>
              <a:t>преподавателя и сотрудника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128464" y="3068960"/>
            <a:ext cx="501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6600"/>
                </a:solidFill>
              </a:rPr>
              <a:t>Структура</a:t>
            </a:r>
            <a:r>
              <a:rPr lang="ru-RU" b="1" dirty="0" smtClean="0"/>
              <a:t>: 4</a:t>
            </a:r>
            <a:r>
              <a:rPr lang="ru-RU" dirty="0" smtClean="0"/>
              <a:t> </a:t>
            </a:r>
            <a:r>
              <a:rPr lang="ru-RU" sz="1600" dirty="0" smtClean="0"/>
              <a:t>функциональных подразделения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809860" y="2000240"/>
            <a:ext cx="876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6600"/>
                </a:solidFill>
              </a:rPr>
              <a:t>Сеть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1741835" y="1916832"/>
            <a:ext cx="1050925" cy="101123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Прямоугольник 39"/>
          <p:cNvSpPr/>
          <p:nvPr/>
        </p:nvSpPr>
        <p:spPr>
          <a:xfrm>
            <a:off x="3524240" y="1785926"/>
            <a:ext cx="17145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11</a:t>
            </a:r>
            <a:r>
              <a:rPr lang="ru-RU" sz="1600" dirty="0" smtClean="0"/>
              <a:t> </a:t>
            </a:r>
            <a:r>
              <a:rPr lang="ru-RU" sz="1400" dirty="0" smtClean="0"/>
              <a:t>вузов </a:t>
            </a:r>
          </a:p>
          <a:p>
            <a:pPr algn="ctr"/>
            <a:r>
              <a:rPr lang="ru-RU" sz="1400" dirty="0" smtClean="0"/>
              <a:t>СЗФО</a:t>
            </a:r>
          </a:p>
          <a:p>
            <a:pPr algn="ctr"/>
            <a:r>
              <a:rPr lang="ru-RU" sz="1600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373</a:t>
            </a:r>
            <a:r>
              <a:rPr lang="ru-RU" sz="1600" dirty="0" smtClean="0"/>
              <a:t> </a:t>
            </a:r>
            <a:r>
              <a:rPr lang="ru-RU" sz="1400" dirty="0" smtClean="0"/>
              <a:t>студента с инвалидностью</a:t>
            </a:r>
            <a:endParaRPr lang="ru-RU" sz="1400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496616" y="6170295"/>
            <a:ext cx="6956846" cy="408623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б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олее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30 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наименований специального оборудования</a:t>
            </a:r>
            <a:endParaRPr lang="ru-RU" sz="1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1208584" y="1484784"/>
            <a:ext cx="3096344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656184" y="3429000"/>
            <a:ext cx="3312368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65319" y="6237312"/>
            <a:ext cx="1375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6600"/>
                </a:solidFill>
              </a:rPr>
              <a:t>Ресурсы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856656" y="1556792"/>
            <a:ext cx="913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РУМЦ</a:t>
            </a:r>
            <a:endParaRPr lang="ru-RU" dirty="0"/>
          </a:p>
        </p:txBody>
      </p:sp>
      <p:cxnSp>
        <p:nvCxnSpPr>
          <p:cNvPr id="64" name="Прямая соединительная линия 63"/>
          <p:cNvCxnSpPr>
            <a:stCxn id="39" idx="1"/>
          </p:cNvCxnSpPr>
          <p:nvPr/>
        </p:nvCxnSpPr>
        <p:spPr>
          <a:xfrm flipH="1" flipV="1">
            <a:off x="704528" y="1556792"/>
            <a:ext cx="1191211" cy="508132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33724" y="2665802"/>
            <a:ext cx="1050924" cy="478292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39" idx="6"/>
          </p:cNvCxnSpPr>
          <p:nvPr/>
        </p:nvCxnSpPr>
        <p:spPr>
          <a:xfrm>
            <a:off x="2792760" y="2422451"/>
            <a:ext cx="802918" cy="6417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667116" y="2928934"/>
            <a:ext cx="1357322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595414" y="6572272"/>
            <a:ext cx="5072098" cy="1588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208013" y="980728"/>
            <a:ext cx="835349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Заголовок 1"/>
          <p:cNvSpPr txBox="1">
            <a:spLocks/>
          </p:cNvSpPr>
          <p:nvPr/>
        </p:nvSpPr>
        <p:spPr bwMode="auto">
          <a:xfrm>
            <a:off x="5881694" y="1285860"/>
            <a:ext cx="3857652" cy="50535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Сектора РУМЦ СЗФО ЧГУ:</a:t>
            </a:r>
          </a:p>
        </p:txBody>
      </p:sp>
      <p:graphicFrame>
        <p:nvGraphicFramePr>
          <p:cNvPr id="59" name="Схема 58"/>
          <p:cNvGraphicFramePr/>
          <p:nvPr/>
        </p:nvGraphicFramePr>
        <p:xfrm>
          <a:off x="5881694" y="1500174"/>
          <a:ext cx="402430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" name="Овал 70"/>
          <p:cNvSpPr/>
          <p:nvPr/>
        </p:nvSpPr>
        <p:spPr>
          <a:xfrm>
            <a:off x="4302945" y="2892700"/>
            <a:ext cx="304800" cy="3048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3" name="Овал 72"/>
          <p:cNvSpPr/>
          <p:nvPr/>
        </p:nvSpPr>
        <p:spPr>
          <a:xfrm>
            <a:off x="7953396" y="3357562"/>
            <a:ext cx="304800" cy="3048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4" name="Овал 73"/>
          <p:cNvSpPr/>
          <p:nvPr/>
        </p:nvSpPr>
        <p:spPr>
          <a:xfrm>
            <a:off x="5738818" y="3357562"/>
            <a:ext cx="304800" cy="3048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5" name="Овал 74"/>
          <p:cNvSpPr/>
          <p:nvPr/>
        </p:nvSpPr>
        <p:spPr>
          <a:xfrm>
            <a:off x="5881694" y="2071678"/>
            <a:ext cx="304800" cy="3048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6" name="Овал 75"/>
          <p:cNvSpPr/>
          <p:nvPr/>
        </p:nvSpPr>
        <p:spPr>
          <a:xfrm>
            <a:off x="7881958" y="2071678"/>
            <a:ext cx="304800" cy="3048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8" name="Овал 77"/>
          <p:cNvSpPr/>
          <p:nvPr/>
        </p:nvSpPr>
        <p:spPr>
          <a:xfrm>
            <a:off x="6810388" y="4714884"/>
            <a:ext cx="304800" cy="3048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238996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0972" y="6356351"/>
            <a:ext cx="2311400" cy="365125"/>
          </a:xfrm>
        </p:spPr>
        <p:txBody>
          <a:bodyPr/>
          <a:lstStyle/>
          <a:p>
            <a:pPr>
              <a:defRPr/>
            </a:pPr>
            <a:fld id="{DCEC6F0F-6219-4665-8C3E-204604E76CB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64769" y="404664"/>
            <a:ext cx="6768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>Главный организационный ресурс – </a:t>
            </a:r>
          </a:p>
          <a:p>
            <a:pPr algn="r">
              <a:lnSpc>
                <a:spcPts val="1800"/>
              </a:lnSpc>
            </a:pP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>сеть вузов-партнеров </a:t>
            </a:r>
            <a:endParaRPr lang="en-US" sz="1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2"/>
          <p:cNvSpPr/>
          <p:nvPr/>
        </p:nvSpPr>
        <p:spPr>
          <a:xfrm>
            <a:off x="7571449" y="2204864"/>
            <a:ext cx="1815751" cy="9218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 err="1">
                <a:solidFill>
                  <a:srgbClr val="C00000"/>
                </a:solidFill>
              </a:rPr>
              <a:t>Ухтинский</a:t>
            </a:r>
            <a:r>
              <a:rPr lang="ru-RU" sz="1600" dirty="0">
                <a:solidFill>
                  <a:schemeClr val="tx1"/>
                </a:solidFill>
              </a:rPr>
              <a:t> государственный технический университет</a:t>
            </a:r>
          </a:p>
        </p:txBody>
      </p:sp>
      <p:sp>
        <p:nvSpPr>
          <p:cNvPr id="6" name="Скругленный прямоугольник 3"/>
          <p:cNvSpPr/>
          <p:nvPr/>
        </p:nvSpPr>
        <p:spPr>
          <a:xfrm>
            <a:off x="5642785" y="1124744"/>
            <a:ext cx="1800199" cy="9361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rgbClr val="C00000"/>
                </a:solidFill>
              </a:rPr>
              <a:t>Мурманский</a:t>
            </a:r>
            <a:r>
              <a:rPr lang="ru-RU" sz="1600" dirty="0">
                <a:solidFill>
                  <a:schemeClr val="tx1"/>
                </a:solidFill>
              </a:rPr>
              <a:t> государственный технический университет </a:t>
            </a:r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7587000" y="1124744"/>
            <a:ext cx="1800199" cy="9803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rgbClr val="C00000"/>
                </a:solidFill>
              </a:rPr>
              <a:t>Мурманский</a:t>
            </a:r>
            <a:r>
              <a:rPr lang="ru-RU" sz="1600" dirty="0">
                <a:solidFill>
                  <a:schemeClr val="tx1"/>
                </a:solidFill>
              </a:rPr>
              <a:t> арктический государственный университет</a:t>
            </a:r>
          </a:p>
        </p:txBody>
      </p:sp>
      <p:sp>
        <p:nvSpPr>
          <p:cNvPr id="8" name="Скругленный прямоугольник 5"/>
          <p:cNvSpPr/>
          <p:nvPr/>
        </p:nvSpPr>
        <p:spPr>
          <a:xfrm>
            <a:off x="5642784" y="3933056"/>
            <a:ext cx="1785937" cy="9285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rgbClr val="C00000"/>
                </a:solidFill>
              </a:rPr>
              <a:t>Новгородский</a:t>
            </a:r>
            <a:r>
              <a:rPr lang="ru-RU" sz="1600" dirty="0">
                <a:solidFill>
                  <a:schemeClr val="tx1"/>
                </a:solidFill>
              </a:rPr>
              <a:t> государственный университет </a:t>
            </a:r>
            <a:r>
              <a:rPr lang="ru-RU" sz="1600" dirty="0" smtClean="0">
                <a:solidFill>
                  <a:schemeClr val="tx1"/>
                </a:solidFill>
              </a:rPr>
              <a:t>им. </a:t>
            </a:r>
            <a:r>
              <a:rPr lang="ru-RU" sz="1400" dirty="0" smtClean="0">
                <a:solidFill>
                  <a:schemeClr val="tx1"/>
                </a:solidFill>
              </a:rPr>
              <a:t>Ярослава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Мудрого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6"/>
          <p:cNvSpPr/>
          <p:nvPr/>
        </p:nvSpPr>
        <p:spPr>
          <a:xfrm>
            <a:off x="5642784" y="3156156"/>
            <a:ext cx="1800199" cy="7048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rgbClr val="C00000"/>
                </a:solidFill>
              </a:rPr>
              <a:t>Петрозаводский</a:t>
            </a:r>
            <a:r>
              <a:rPr lang="ru-RU" sz="1600" dirty="0">
                <a:solidFill>
                  <a:schemeClr val="tx1"/>
                </a:solidFill>
              </a:rPr>
              <a:t> государственный университет</a:t>
            </a:r>
          </a:p>
        </p:txBody>
      </p:sp>
      <p:sp>
        <p:nvSpPr>
          <p:cNvPr id="10" name="Скругленный прямоугольник 8"/>
          <p:cNvSpPr/>
          <p:nvPr/>
        </p:nvSpPr>
        <p:spPr>
          <a:xfrm>
            <a:off x="7571449" y="5301208"/>
            <a:ext cx="1815751" cy="14401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rgbClr val="C00000"/>
                </a:solidFill>
              </a:rPr>
              <a:t>Северный (Арктический) </a:t>
            </a:r>
            <a:r>
              <a:rPr lang="ru-RU" sz="1600" dirty="0">
                <a:solidFill>
                  <a:schemeClr val="tx1"/>
                </a:solidFill>
              </a:rPr>
              <a:t>федеральный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университет имени М</a:t>
            </a:r>
            <a:r>
              <a:rPr lang="ru-RU" sz="1600" dirty="0" smtClean="0">
                <a:solidFill>
                  <a:schemeClr val="tx1"/>
                </a:solidFill>
              </a:rPr>
              <a:t>. В</a:t>
            </a:r>
            <a:r>
              <a:rPr lang="ru-RU" sz="1600" dirty="0">
                <a:solidFill>
                  <a:schemeClr val="tx1"/>
                </a:solidFill>
              </a:rPr>
              <a:t>. Ломоносова</a:t>
            </a:r>
          </a:p>
        </p:txBody>
      </p:sp>
      <p:sp>
        <p:nvSpPr>
          <p:cNvPr id="11" name="Скругленный прямоугольник 9"/>
          <p:cNvSpPr/>
          <p:nvPr/>
        </p:nvSpPr>
        <p:spPr>
          <a:xfrm>
            <a:off x="7571449" y="4410869"/>
            <a:ext cx="1815751" cy="8183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rgbClr val="C00000"/>
                </a:solidFill>
              </a:rPr>
              <a:t>Вологодский</a:t>
            </a:r>
            <a:r>
              <a:rPr lang="ru-RU" sz="1600" dirty="0">
                <a:solidFill>
                  <a:schemeClr val="tx1"/>
                </a:solidFill>
              </a:rPr>
              <a:t> государственный университет</a:t>
            </a:r>
          </a:p>
        </p:txBody>
      </p:sp>
      <p:sp>
        <p:nvSpPr>
          <p:cNvPr id="12" name="Скругленный прямоугольник 10"/>
          <p:cNvSpPr/>
          <p:nvPr/>
        </p:nvSpPr>
        <p:spPr>
          <a:xfrm>
            <a:off x="5642784" y="4941168"/>
            <a:ext cx="1800199" cy="7122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rgbClr val="C00000"/>
                </a:solidFill>
              </a:rPr>
              <a:t>Псковский</a:t>
            </a:r>
            <a:r>
              <a:rPr lang="ru-RU" sz="1600" dirty="0">
                <a:solidFill>
                  <a:schemeClr val="tx1"/>
                </a:solidFill>
              </a:rPr>
              <a:t> государственный университет</a:t>
            </a:r>
          </a:p>
        </p:txBody>
      </p:sp>
      <p:sp>
        <p:nvSpPr>
          <p:cNvPr id="13" name="Скругленный прямоугольник 11"/>
          <p:cNvSpPr/>
          <p:nvPr/>
        </p:nvSpPr>
        <p:spPr>
          <a:xfrm>
            <a:off x="5642784" y="5733256"/>
            <a:ext cx="1800199" cy="9744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rgbClr val="C00000"/>
                </a:solidFill>
              </a:rPr>
              <a:t>Балтийский </a:t>
            </a:r>
            <a:r>
              <a:rPr lang="ru-RU" sz="1600" dirty="0">
                <a:solidFill>
                  <a:schemeClr val="tx1"/>
                </a:solidFill>
              </a:rPr>
              <a:t>федеральный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университет </a:t>
            </a:r>
            <a:r>
              <a:rPr lang="en-US" sz="1600" dirty="0" smtClean="0">
                <a:solidFill>
                  <a:schemeClr val="tx1"/>
                </a:solidFill>
              </a:rPr>
              <a:t>   </a:t>
            </a:r>
            <a:r>
              <a:rPr lang="ru-RU" sz="1600" dirty="0" smtClean="0">
                <a:solidFill>
                  <a:schemeClr val="tx1"/>
                </a:solidFill>
              </a:rPr>
              <a:t>им.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И. Канта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2"/>
          <p:cNvSpPr/>
          <p:nvPr/>
        </p:nvSpPr>
        <p:spPr>
          <a:xfrm>
            <a:off x="5642784" y="2132856"/>
            <a:ext cx="1800200" cy="982092"/>
          </a:xfrm>
          <a:prstGeom prst="roundRect">
            <a:avLst>
              <a:gd name="adj" fmla="val 2417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rgbClr val="C00000"/>
                </a:solidFill>
              </a:rPr>
              <a:t>Сыктывкарский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государственный </a:t>
            </a:r>
            <a:r>
              <a:rPr lang="ru-RU" sz="1600" dirty="0">
                <a:solidFill>
                  <a:schemeClr val="tx1"/>
                </a:solidFill>
              </a:rPr>
              <a:t>университет им.П.Сорокина</a:t>
            </a:r>
          </a:p>
        </p:txBody>
      </p:sp>
      <p:sp>
        <p:nvSpPr>
          <p:cNvPr id="15" name="Скругленный прямоугольник 13"/>
          <p:cNvSpPr/>
          <p:nvPr/>
        </p:nvSpPr>
        <p:spPr>
          <a:xfrm>
            <a:off x="7571449" y="3212976"/>
            <a:ext cx="1815751" cy="11258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rgbClr val="C00000"/>
                </a:solidFill>
              </a:rPr>
              <a:t>Вологодская</a:t>
            </a:r>
            <a:r>
              <a:rPr lang="ru-RU" sz="1600" dirty="0">
                <a:solidFill>
                  <a:schemeClr val="tx1"/>
                </a:solidFill>
              </a:rPr>
              <a:t> государственная </a:t>
            </a:r>
            <a:r>
              <a:rPr lang="ru-RU" sz="1200" dirty="0" err="1">
                <a:solidFill>
                  <a:schemeClr val="tx1"/>
                </a:solidFill>
              </a:rPr>
              <a:t>молочнохозяйственная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академия имени</a:t>
            </a:r>
          </a:p>
          <a:p>
            <a:pPr>
              <a:lnSpc>
                <a:spcPts val="1800"/>
              </a:lnSpc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В.В</a:t>
            </a:r>
            <a:r>
              <a:rPr lang="ru-RU" sz="1600" dirty="0">
                <a:solidFill>
                  <a:schemeClr val="tx1"/>
                </a:solidFill>
              </a:rPr>
              <a:t>. Верещагина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3929066"/>
            <a:ext cx="22383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Негосударственные (частные)  вузы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Филиалы ОО ВО</a:t>
            </a:r>
          </a:p>
          <a:p>
            <a:pPr>
              <a:buFont typeface="Wingdings" pitchFamily="2" charset="2"/>
              <a:buChar char="Ø"/>
            </a:pPr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Учреждения науки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ОО ВО Минсельхоз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ОО ВО Минтранс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ОО ВО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</a:rPr>
              <a:t>Минкульт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ОО ВО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</a:rPr>
              <a:t>Минспорт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ОО ВО Минздрава</a:t>
            </a:r>
          </a:p>
          <a:p>
            <a:pPr>
              <a:buFont typeface="Wingdings" pitchFamily="2" charset="2"/>
              <a:buChar char="Ø"/>
            </a:pP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38422" y="1857364"/>
            <a:ext cx="158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6600"/>
                </a:solidFill>
              </a:rPr>
              <a:t>Сеть 2017 г.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23844" y="2357430"/>
            <a:ext cx="1071570" cy="1000132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Прямоугольник 39"/>
          <p:cNvSpPr/>
          <p:nvPr/>
        </p:nvSpPr>
        <p:spPr>
          <a:xfrm>
            <a:off x="2381232" y="2357430"/>
            <a:ext cx="25003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10 из 10 </a:t>
            </a:r>
            <a:r>
              <a:rPr lang="ru-RU" sz="1600" dirty="0" smtClean="0"/>
              <a:t>подведомственных Министерству образования и науки РФ 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образовательных организаций высшего образования </a:t>
            </a:r>
          </a:p>
          <a:p>
            <a:r>
              <a:rPr lang="ru-RU" sz="1400" dirty="0" smtClean="0"/>
              <a:t>на закреплённой </a:t>
            </a:r>
          </a:p>
          <a:p>
            <a:r>
              <a:rPr lang="ru-RU" sz="1400" dirty="0" smtClean="0"/>
              <a:t>за РУМЦ СЗФО ЧГУ</a:t>
            </a:r>
          </a:p>
          <a:p>
            <a:r>
              <a:rPr lang="ru-RU" sz="1400" dirty="0" smtClean="0"/>
              <a:t>территории</a:t>
            </a:r>
          </a:p>
          <a:p>
            <a:r>
              <a:rPr lang="ru-RU" sz="1400" dirty="0" smtClean="0"/>
              <a:t>Северо-Западного Федерального округа</a:t>
            </a:r>
          </a:p>
          <a:p>
            <a:pPr algn="ctr"/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ОО ВО Минсельхоз</a:t>
            </a:r>
          </a:p>
          <a:p>
            <a:pPr algn="ctr"/>
            <a:r>
              <a:rPr lang="ru-RU" sz="1600" dirty="0" smtClean="0"/>
              <a:t> </a:t>
            </a:r>
            <a:endParaRPr lang="ru-RU" sz="1400" dirty="0"/>
          </a:p>
        </p:txBody>
      </p:sp>
      <p:cxnSp>
        <p:nvCxnSpPr>
          <p:cNvPr id="42" name="Соединительная линия уступом 41"/>
          <p:cNvCxnSpPr/>
          <p:nvPr/>
        </p:nvCxnSpPr>
        <p:spPr>
          <a:xfrm rot="5400000" flipH="1" flipV="1">
            <a:off x="4706730" y="1628850"/>
            <a:ext cx="936005" cy="504059"/>
          </a:xfrm>
          <a:prstGeom prst="bentConnector3">
            <a:avLst>
              <a:gd name="adj1" fmla="val 99768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flipV="1">
            <a:off x="4922704" y="2276872"/>
            <a:ext cx="576064" cy="288032"/>
          </a:xfrm>
          <a:prstGeom prst="bentConnector3">
            <a:avLst>
              <a:gd name="adj1" fmla="val 50000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/>
          <p:nvPr/>
        </p:nvCxnSpPr>
        <p:spPr>
          <a:xfrm rot="16200000" flipH="1">
            <a:off x="3590557" y="4113076"/>
            <a:ext cx="3240359" cy="576064"/>
          </a:xfrm>
          <a:prstGeom prst="bentConnector3">
            <a:avLst>
              <a:gd name="adj1" fmla="val 19610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26186" y="2285992"/>
            <a:ext cx="3883872" cy="1588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166654" y="1785926"/>
            <a:ext cx="2156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РУМЦ СЗФО ЧГУ:</a:t>
            </a:r>
            <a:endParaRPr lang="ru-RU" dirty="0"/>
          </a:p>
        </p:txBody>
      </p:sp>
      <p:cxnSp>
        <p:nvCxnSpPr>
          <p:cNvPr id="67" name="Прямая соединительная линия 66"/>
          <p:cNvCxnSpPr>
            <a:stCxn id="39" idx="4"/>
          </p:cNvCxnSpPr>
          <p:nvPr/>
        </p:nvCxnSpPr>
        <p:spPr>
          <a:xfrm rot="16200000" flipH="1">
            <a:off x="863174" y="3554016"/>
            <a:ext cx="428630" cy="35721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39" idx="6"/>
          </p:cNvCxnSpPr>
          <p:nvPr/>
        </p:nvCxnSpPr>
        <p:spPr>
          <a:xfrm>
            <a:off x="1595414" y="2857496"/>
            <a:ext cx="642942" cy="1588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524108" y="5286388"/>
            <a:ext cx="2143140" cy="1588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208013" y="980728"/>
            <a:ext cx="835349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7082944" y="6345324"/>
            <a:ext cx="432048" cy="3960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</a:rPr>
              <a:t>68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9027160" y="6305127"/>
            <a:ext cx="432048" cy="3960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</a:rPr>
              <a:t>54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010936" y="1682857"/>
            <a:ext cx="432048" cy="3960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</a:rPr>
              <a:t>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9027160" y="1808820"/>
            <a:ext cx="432048" cy="3960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</a:rPr>
              <a:t>21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7154952" y="2728628"/>
            <a:ext cx="432048" cy="3960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</a:rPr>
              <a:t>35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8960386" y="2733393"/>
            <a:ext cx="432048" cy="3960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</a:rPr>
              <a:t>24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139401" y="3546289"/>
            <a:ext cx="432048" cy="3960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</a:rPr>
              <a:t>37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9027160" y="4863715"/>
            <a:ext cx="432048" cy="3960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</a:rPr>
              <a:t>28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9164422" y="3993497"/>
            <a:ext cx="432048" cy="3960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7154952" y="5313097"/>
            <a:ext cx="432048" cy="3960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</a:rPr>
              <a:t>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7212697" y="4545124"/>
            <a:ext cx="432048" cy="3960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</a:rPr>
              <a:t>31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0" y="5000636"/>
            <a:ext cx="2000264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38996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84219-5A6E-4EEC-8C29-22269147F79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1172190"/>
          <a:ext cx="6381760" cy="568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238884" y="1571612"/>
            <a:ext cx="345280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1 - Наличие АОП ОПОП  и локальных актов, обеспечивающих инклюзивное образование</a:t>
            </a:r>
            <a:endParaRPr kumimoji="0" lang="ru-RU" sz="7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2 - Наличие специалистов, обеспечивающих сопровождение инклюзивного образования</a:t>
            </a:r>
            <a:endParaRPr kumimoji="0" lang="ru-RU" sz="7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3 - Доля  ППС и специалистов в вузе, прошедших повышение квалификации по вопросам инклюзивного образования</a:t>
            </a:r>
            <a:endParaRPr kumimoji="0" lang="ru-RU" sz="7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4 - Наличие аудиторий, оснащенных для обучения инвалидов</a:t>
            </a:r>
            <a:endParaRPr kumimoji="0" lang="ru-RU" sz="7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5 - Наличие специализированного оборудования для обучения инвалидов</a:t>
            </a:r>
            <a:endParaRPr kumimoji="0" lang="ru-RU" sz="7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6 - Средний балл  доступности и качества инклюзивного образования</a:t>
            </a:r>
            <a:endParaRPr kumimoji="0" lang="ru-RU" sz="7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балл – показатель в вузе не представлен; </a:t>
            </a:r>
            <a:endParaRPr kumimoji="0" lang="ru-RU" sz="7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балла – показатель представлен частично; </a:t>
            </a:r>
            <a:endParaRPr kumimoji="0" lang="ru-RU" sz="7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балл – показатель представлен в полном объеме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7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8356" y="0"/>
            <a:ext cx="76676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r" eaLnBrk="0" hangingPunct="0"/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Показатели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доступности и качества высшего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образования</a:t>
            </a:r>
          </a:p>
          <a:p>
            <a:pPr lvl="0" indent="450850" algn="r" eaLnBrk="0" hangingPunct="0"/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для инвалидов в вузах-партнёрах </a:t>
            </a:r>
            <a:endParaRPr lang="ru-RU" b="1" dirty="0" smtClean="0">
              <a:solidFill>
                <a:srgbClr val="FF0000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0" indent="450850" algn="r" eaLnBrk="0" hangingPunct="0"/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на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закреплённой за РУМЦ СЗФО ЧГУ территории </a:t>
            </a:r>
            <a:endParaRPr lang="ru-RU" b="1" dirty="0" smtClean="0">
              <a:solidFill>
                <a:srgbClr val="FF0000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0" indent="450850" algn="r" eaLnBrk="0" hangingPunct="0"/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по результатам мониторинга 2017 г.)</a:t>
            </a:r>
            <a:endParaRPr lang="ru-RU" sz="2400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Шаблон статьи журнала для автора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10418</TotalTime>
  <Words>993</Words>
  <Application>Microsoft Office PowerPoint</Application>
  <PresentationFormat>Лист A4 (210x297 мм)</PresentationFormat>
  <Paragraphs>213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ГОУ ВПО ЧГУ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изменений структуры административно-правового управления</dc:title>
  <dc:creator>Илона</dc:creator>
  <cp:lastModifiedBy>Ольга</cp:lastModifiedBy>
  <cp:revision>979</cp:revision>
  <dcterms:created xsi:type="dcterms:W3CDTF">2010-07-28T13:49:31Z</dcterms:created>
  <dcterms:modified xsi:type="dcterms:W3CDTF">2018-04-15T16:46:34Z</dcterms:modified>
</cp:coreProperties>
</file>