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91" r:id="rId1"/>
  </p:sldMasterIdLst>
  <p:notesMasterIdLst>
    <p:notesMasterId r:id="rId19"/>
  </p:notesMasterIdLst>
  <p:handoutMasterIdLst>
    <p:handoutMasterId r:id="rId20"/>
  </p:handoutMasterIdLst>
  <p:sldIdLst>
    <p:sldId id="1488" r:id="rId2"/>
    <p:sldId id="1506" r:id="rId3"/>
    <p:sldId id="1511" r:id="rId4"/>
    <p:sldId id="1512" r:id="rId5"/>
    <p:sldId id="1542" r:id="rId6"/>
    <p:sldId id="1532" r:id="rId7"/>
    <p:sldId id="1520" r:id="rId8"/>
    <p:sldId id="1543" r:id="rId9"/>
    <p:sldId id="1535" r:id="rId10"/>
    <p:sldId id="1545" r:id="rId11"/>
    <p:sldId id="1546" r:id="rId12"/>
    <p:sldId id="1547" r:id="rId13"/>
    <p:sldId id="1548" r:id="rId14"/>
    <p:sldId id="1549" r:id="rId15"/>
    <p:sldId id="1498" r:id="rId16"/>
    <p:sldId id="1495" r:id="rId17"/>
    <p:sldId id="1541" r:id="rId18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CC3300"/>
    <a:srgbClr val="9933FF"/>
    <a:srgbClr val="FF00FF"/>
    <a:srgbClr val="99FFCC"/>
    <a:srgbClr val="336600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78125" autoAdjust="0"/>
  </p:normalViewPr>
  <p:slideViewPr>
    <p:cSldViewPr>
      <p:cViewPr>
        <p:scale>
          <a:sx n="60" d="100"/>
          <a:sy n="60" d="100"/>
        </p:scale>
        <p:origin x="-144" y="-3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30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0745372920957612"/>
          <c:y val="2.7010435850214898E-2"/>
          <c:w val="0.56647528316226348"/>
          <c:h val="0.88413335073447352"/>
        </c:manualLayout>
      </c:layout>
      <c:barChart>
        <c:barDir val="bar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Удовлетворенность работой РУМЦ вузов-партнеров,  в %</c:v>
                </c:pt>
                <c:pt idx="1">
                  <c:v>Количество соглашений с вузами</c:v>
                </c:pt>
                <c:pt idx="2">
                  <c:v>Объем финансирования РУМЦ</c:v>
                </c:pt>
                <c:pt idx="3">
                  <c:v>Количество профориентационных мероприятий</c:v>
                </c:pt>
                <c:pt idx="4">
                  <c:v>Количество мероприятий по трудоустройству</c:v>
                </c:pt>
                <c:pt idx="5">
                  <c:v>Количество привлеченных школьников</c:v>
                </c:pt>
                <c:pt idx="6">
                  <c:v>Количество публикаций в СМИ</c:v>
                </c:pt>
                <c:pt idx="7">
                  <c:v>Количество участников мероприятий по ИВО</c:v>
                </c:pt>
                <c:pt idx="8">
                  <c:v>Количество слушателей КПК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1">
                  <c:v>11</c:v>
                </c:pt>
                <c:pt idx="2">
                  <c:v>14.7</c:v>
                </c:pt>
                <c:pt idx="3">
                  <c:v>4</c:v>
                </c:pt>
                <c:pt idx="4">
                  <c:v>3</c:v>
                </c:pt>
                <c:pt idx="5">
                  <c:v>500</c:v>
                </c:pt>
                <c:pt idx="6">
                  <c:v>15</c:v>
                </c:pt>
                <c:pt idx="7">
                  <c:v>97</c:v>
                </c:pt>
                <c:pt idx="8">
                  <c:v>246</c:v>
                </c:pt>
              </c:numCache>
            </c:numRef>
          </c:val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delete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Удовлетворенность работой РУМЦ вузов-партнеров,  в %</c:v>
                </c:pt>
                <c:pt idx="1">
                  <c:v>Количество соглашений с вузами</c:v>
                </c:pt>
                <c:pt idx="2">
                  <c:v>Объем финансирования РУМЦ</c:v>
                </c:pt>
                <c:pt idx="3">
                  <c:v>Количество профориентационных мероприятий</c:v>
                </c:pt>
                <c:pt idx="4">
                  <c:v>Количество мероприятий по трудоустройству</c:v>
                </c:pt>
                <c:pt idx="5">
                  <c:v>Количество привлеченных школьников</c:v>
                </c:pt>
                <c:pt idx="6">
                  <c:v>Количество публикаций в СМИ</c:v>
                </c:pt>
                <c:pt idx="7">
                  <c:v>Количество участников мероприятий по ИВО</c:v>
                </c:pt>
                <c:pt idx="8">
                  <c:v>Количество слушателей КПК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  <c:pt idx="5">
                  <c:v>50</c:v>
                </c:pt>
                <c:pt idx="6">
                  <c:v>9</c:v>
                </c:pt>
                <c:pt idx="7">
                  <c:v>50</c:v>
                </c:pt>
                <c:pt idx="8">
                  <c:v>200</c:v>
                </c:pt>
              </c:numCache>
            </c:numRef>
          </c:val>
        </c:ser>
        <c:axId val="66636416"/>
        <c:axId val="66691456"/>
      </c:barChart>
      <c:catAx>
        <c:axId val="66636416"/>
        <c:scaling>
          <c:orientation val="minMax"/>
        </c:scaling>
        <c:axPos val="l"/>
        <c:tickLblPos val="nextTo"/>
        <c:crossAx val="66691456"/>
        <c:crosses val="autoZero"/>
        <c:auto val="1"/>
        <c:lblAlgn val="ctr"/>
        <c:lblOffset val="100"/>
      </c:catAx>
      <c:valAx>
        <c:axId val="66691456"/>
        <c:scaling>
          <c:orientation val="minMax"/>
        </c:scaling>
        <c:axPos val="b"/>
        <c:majorGridlines/>
        <c:numFmt formatCode="General" sourceLinked="1"/>
        <c:tickLblPos val="nextTo"/>
        <c:crossAx val="666364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F6563-6945-4F3C-A6BE-D94D218FFE50}" type="doc">
      <dgm:prSet loTypeId="urn:microsoft.com/office/officeart/2005/8/layout/vList5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584D1E9-EDB5-48DC-A352-FAF7DFD20D41}">
      <dgm:prSet phldrT="[Текст]"/>
      <dgm:spPr/>
      <dgm:t>
        <a:bodyPr/>
        <a:lstStyle/>
        <a:p>
          <a:r>
            <a:rPr lang="ru-RU" b="1" i="1" dirty="0" smtClean="0">
              <a:solidFill>
                <a:srgbClr val="3333FF"/>
              </a:solidFill>
            </a:rPr>
            <a:t>консалтинг</a:t>
          </a:r>
          <a:endParaRPr lang="ru-RU" b="1" i="1" dirty="0">
            <a:solidFill>
              <a:srgbClr val="3333FF"/>
            </a:solidFill>
          </a:endParaRPr>
        </a:p>
      </dgm:t>
    </dgm:pt>
    <dgm:pt modelId="{4DDFB472-7435-475F-981C-6EC2D9E23910}" type="parTrans" cxnId="{31DFFCFA-471B-4407-8C55-A408A47FDF22}">
      <dgm:prSet/>
      <dgm:spPr/>
      <dgm:t>
        <a:bodyPr/>
        <a:lstStyle/>
        <a:p>
          <a:endParaRPr lang="ru-RU"/>
        </a:p>
      </dgm:t>
    </dgm:pt>
    <dgm:pt modelId="{D98777F5-12B0-4B4B-818A-A1F172325175}" type="sibTrans" cxnId="{31DFFCFA-471B-4407-8C55-A408A47FDF22}">
      <dgm:prSet/>
      <dgm:spPr/>
      <dgm:t>
        <a:bodyPr/>
        <a:lstStyle/>
        <a:p>
          <a:endParaRPr lang="ru-RU"/>
        </a:p>
      </dgm:t>
    </dgm:pt>
    <dgm:pt modelId="{0CEF3ECD-DA58-4718-8E42-A2FB1CAC9258}">
      <dgm:prSet phldrT="[Текст]"/>
      <dgm:spPr/>
      <dgm:t>
        <a:bodyPr/>
        <a:lstStyle/>
        <a:p>
          <a:r>
            <a:rPr lang="ru-RU" dirty="0" smtClean="0"/>
            <a:t>консалтинговое сопровождение ОО ВО на закреплённой территории</a:t>
          </a:r>
          <a:endParaRPr lang="ru-RU" dirty="0"/>
        </a:p>
      </dgm:t>
    </dgm:pt>
    <dgm:pt modelId="{30EFEC34-E16E-4350-B0DA-76F57D7C2DB0}" type="parTrans" cxnId="{2D5B25B6-6B76-4DA6-B609-211568913221}">
      <dgm:prSet/>
      <dgm:spPr/>
      <dgm:t>
        <a:bodyPr/>
        <a:lstStyle/>
        <a:p>
          <a:endParaRPr lang="ru-RU"/>
        </a:p>
      </dgm:t>
    </dgm:pt>
    <dgm:pt modelId="{96419170-5537-409E-BAF2-1A30BFBC97AB}" type="sibTrans" cxnId="{2D5B25B6-6B76-4DA6-B609-211568913221}">
      <dgm:prSet/>
      <dgm:spPr/>
      <dgm:t>
        <a:bodyPr/>
        <a:lstStyle/>
        <a:p>
          <a:endParaRPr lang="ru-RU"/>
        </a:p>
      </dgm:t>
    </dgm:pt>
    <dgm:pt modelId="{70AA08F8-0F19-42D9-BB5B-E1C61C0799FA}">
      <dgm:prSet phldrT="[Текст]"/>
      <dgm:spPr/>
      <dgm:t>
        <a:bodyPr/>
        <a:lstStyle/>
        <a:p>
          <a:r>
            <a:rPr lang="ru-RU" b="1" i="1" dirty="0" smtClean="0">
              <a:solidFill>
                <a:srgbClr val="3333FF"/>
              </a:solidFill>
            </a:rPr>
            <a:t>поддержка</a:t>
          </a:r>
          <a:endParaRPr lang="ru-RU" b="1" i="1" dirty="0">
            <a:solidFill>
              <a:srgbClr val="3333FF"/>
            </a:solidFill>
          </a:endParaRPr>
        </a:p>
      </dgm:t>
    </dgm:pt>
    <dgm:pt modelId="{33D1137C-E471-4901-B079-EACE5DDF354F}" type="parTrans" cxnId="{A4019109-66DE-41CD-AF16-03E0AD094154}">
      <dgm:prSet/>
      <dgm:spPr/>
      <dgm:t>
        <a:bodyPr/>
        <a:lstStyle/>
        <a:p>
          <a:endParaRPr lang="ru-RU"/>
        </a:p>
      </dgm:t>
    </dgm:pt>
    <dgm:pt modelId="{E8D4D18B-FB0E-4C76-91C2-628210A637EB}" type="sibTrans" cxnId="{A4019109-66DE-41CD-AF16-03E0AD094154}">
      <dgm:prSet/>
      <dgm:spPr/>
      <dgm:t>
        <a:bodyPr/>
        <a:lstStyle/>
        <a:p>
          <a:endParaRPr lang="ru-RU"/>
        </a:p>
      </dgm:t>
    </dgm:pt>
    <dgm:pt modelId="{4ECCC04C-D83C-409D-97A8-4E6C76CE1226}">
      <dgm:prSet phldrT="[Текст]"/>
      <dgm:spPr/>
      <dgm:t>
        <a:bodyPr/>
        <a:lstStyle/>
        <a:p>
          <a:r>
            <a:rPr lang="ru-RU" dirty="0" smtClean="0"/>
            <a:t>организационно-методическое поддержка процесса сопровождения профориентации, обучения и трудоустройства в ОО ВО на закреплённой территории</a:t>
          </a:r>
          <a:endParaRPr lang="ru-RU" b="1" dirty="0"/>
        </a:p>
      </dgm:t>
    </dgm:pt>
    <dgm:pt modelId="{D0162556-9AD8-476E-9F33-A9CA76196571}" type="parTrans" cxnId="{07C55D1F-7B2A-4FEE-BA86-2725731CF838}">
      <dgm:prSet/>
      <dgm:spPr/>
      <dgm:t>
        <a:bodyPr/>
        <a:lstStyle/>
        <a:p>
          <a:endParaRPr lang="ru-RU"/>
        </a:p>
      </dgm:t>
    </dgm:pt>
    <dgm:pt modelId="{5FDE077E-BF08-49EA-B1E2-02DF639430FE}" type="sibTrans" cxnId="{07C55D1F-7B2A-4FEE-BA86-2725731CF838}">
      <dgm:prSet/>
      <dgm:spPr/>
      <dgm:t>
        <a:bodyPr/>
        <a:lstStyle/>
        <a:p>
          <a:endParaRPr lang="ru-RU"/>
        </a:p>
      </dgm:t>
    </dgm:pt>
    <dgm:pt modelId="{63755C07-F497-4F51-9622-7F3CD66F3F33}">
      <dgm:prSet phldrT="[Текст]"/>
      <dgm:spPr/>
      <dgm:t>
        <a:bodyPr/>
        <a:lstStyle/>
        <a:p>
          <a:r>
            <a:rPr lang="ru-RU" b="1" i="1" dirty="0" smtClean="0">
              <a:solidFill>
                <a:srgbClr val="3333FF"/>
              </a:solidFill>
            </a:rPr>
            <a:t>мониторинг</a:t>
          </a:r>
          <a:endParaRPr lang="ru-RU" b="1" i="1" dirty="0">
            <a:solidFill>
              <a:srgbClr val="3333FF"/>
            </a:solidFill>
          </a:endParaRPr>
        </a:p>
      </dgm:t>
    </dgm:pt>
    <dgm:pt modelId="{F005AE1D-4F3B-485D-8148-0A81394201E5}" type="parTrans" cxnId="{49D1F375-26AE-4E07-B263-1A428A52DD0B}">
      <dgm:prSet/>
      <dgm:spPr/>
      <dgm:t>
        <a:bodyPr/>
        <a:lstStyle/>
        <a:p>
          <a:endParaRPr lang="ru-RU"/>
        </a:p>
      </dgm:t>
    </dgm:pt>
    <dgm:pt modelId="{CF31424B-F6DF-427D-A7E9-768BDE90BBC5}" type="sibTrans" cxnId="{49D1F375-26AE-4E07-B263-1A428A52DD0B}">
      <dgm:prSet/>
      <dgm:spPr/>
      <dgm:t>
        <a:bodyPr/>
        <a:lstStyle/>
        <a:p>
          <a:endParaRPr lang="ru-RU"/>
        </a:p>
      </dgm:t>
    </dgm:pt>
    <dgm:pt modelId="{2FEAA990-55F0-4300-A104-CE751F0AF0B4}">
      <dgm:prSet phldrT="[Текст]"/>
      <dgm:spPr/>
      <dgm:t>
        <a:bodyPr/>
        <a:lstStyle/>
        <a:p>
          <a:r>
            <a:rPr lang="ru-RU" dirty="0" smtClean="0"/>
            <a:t>мониторинг высшего инклюзивного образования в ОО ВО на закреплённой территории</a:t>
          </a:r>
          <a:endParaRPr lang="ru-RU" dirty="0"/>
        </a:p>
      </dgm:t>
    </dgm:pt>
    <dgm:pt modelId="{954D4300-9853-4EA7-92EA-1AE9DBC75EA5}" type="parTrans" cxnId="{A7F2BC1D-FC8A-4EAF-918C-96229CFB8C66}">
      <dgm:prSet/>
      <dgm:spPr/>
      <dgm:t>
        <a:bodyPr/>
        <a:lstStyle/>
        <a:p>
          <a:endParaRPr lang="ru-RU"/>
        </a:p>
      </dgm:t>
    </dgm:pt>
    <dgm:pt modelId="{ECCF28E2-2D8B-41D1-B5CA-16F1E3D77D80}" type="sibTrans" cxnId="{A7F2BC1D-FC8A-4EAF-918C-96229CFB8C66}">
      <dgm:prSet/>
      <dgm:spPr/>
      <dgm:t>
        <a:bodyPr/>
        <a:lstStyle/>
        <a:p>
          <a:endParaRPr lang="ru-RU"/>
        </a:p>
      </dgm:t>
    </dgm:pt>
    <dgm:pt modelId="{7D159218-BAE3-48FB-B2E5-2B51E28D34E6}">
      <dgm:prSet phldrT="[Текст]"/>
      <dgm:spPr/>
      <dgm:t>
        <a:bodyPr/>
        <a:lstStyle/>
        <a:p>
          <a:r>
            <a:rPr lang="ru-RU" b="1" i="1" dirty="0" smtClean="0">
              <a:solidFill>
                <a:srgbClr val="3333FF"/>
              </a:solidFill>
            </a:rPr>
            <a:t>повышение квалификации</a:t>
          </a:r>
          <a:endParaRPr lang="ru-RU" b="1" i="1" dirty="0">
            <a:solidFill>
              <a:srgbClr val="3333FF"/>
            </a:solidFill>
          </a:endParaRPr>
        </a:p>
      </dgm:t>
    </dgm:pt>
    <dgm:pt modelId="{4DB9D26A-C8BD-4011-8BED-6A0B9589C637}" type="parTrans" cxnId="{7A7EAD78-3017-4DBA-9E78-1EA1028CD732}">
      <dgm:prSet/>
      <dgm:spPr/>
      <dgm:t>
        <a:bodyPr/>
        <a:lstStyle/>
        <a:p>
          <a:endParaRPr lang="ru-RU"/>
        </a:p>
      </dgm:t>
    </dgm:pt>
    <dgm:pt modelId="{24FAF386-7388-480A-A0BC-10A25B5B709F}" type="sibTrans" cxnId="{7A7EAD78-3017-4DBA-9E78-1EA1028CD732}">
      <dgm:prSet/>
      <dgm:spPr/>
      <dgm:t>
        <a:bodyPr/>
        <a:lstStyle/>
        <a:p>
          <a:endParaRPr lang="ru-RU"/>
        </a:p>
      </dgm:t>
    </dgm:pt>
    <dgm:pt modelId="{0732C526-6741-49EC-A042-3928AA2B1442}">
      <dgm:prSet phldrT="[Текст]"/>
      <dgm:spPr/>
      <dgm:t>
        <a:bodyPr/>
        <a:lstStyle/>
        <a:p>
          <a:r>
            <a:rPr lang="ru-RU" dirty="0" smtClean="0"/>
            <a:t>повышение квалификации сотрудников ОО ВО на закрепленной территории</a:t>
          </a:r>
          <a:endParaRPr lang="ru-RU" dirty="0"/>
        </a:p>
      </dgm:t>
    </dgm:pt>
    <dgm:pt modelId="{C1B08234-6607-49F4-8481-69DBC6DAF404}" type="parTrans" cxnId="{2CB1C7E2-1778-4846-A83E-32AD10CF024F}">
      <dgm:prSet/>
      <dgm:spPr/>
      <dgm:t>
        <a:bodyPr/>
        <a:lstStyle/>
        <a:p>
          <a:endParaRPr lang="ru-RU"/>
        </a:p>
      </dgm:t>
    </dgm:pt>
    <dgm:pt modelId="{3F10E4F9-079B-4132-9D29-65C77DC5DABE}" type="sibTrans" cxnId="{2CB1C7E2-1778-4846-A83E-32AD10CF024F}">
      <dgm:prSet/>
      <dgm:spPr/>
      <dgm:t>
        <a:bodyPr/>
        <a:lstStyle/>
        <a:p>
          <a:endParaRPr lang="ru-RU"/>
        </a:p>
      </dgm:t>
    </dgm:pt>
    <dgm:pt modelId="{79406E41-5921-42D1-B12F-F3E3B4E46D86}">
      <dgm:prSet phldrT="[Текст]"/>
      <dgm:spPr/>
      <dgm:t>
        <a:bodyPr/>
        <a:lstStyle/>
        <a:p>
          <a:r>
            <a:rPr lang="ru-RU" b="1" i="1" dirty="0" smtClean="0">
              <a:solidFill>
                <a:srgbClr val="3333FF"/>
              </a:solidFill>
            </a:rPr>
            <a:t>сопровождение</a:t>
          </a:r>
          <a:endParaRPr lang="ru-RU" b="1" i="1" dirty="0">
            <a:solidFill>
              <a:srgbClr val="3333FF"/>
            </a:solidFill>
          </a:endParaRPr>
        </a:p>
      </dgm:t>
    </dgm:pt>
    <dgm:pt modelId="{C6CD62C2-B083-4107-AAED-117C77D4D48A}" type="parTrans" cxnId="{EB5CBD3B-D4CF-4D00-98A2-209D28B2D9D4}">
      <dgm:prSet/>
      <dgm:spPr/>
      <dgm:t>
        <a:bodyPr/>
        <a:lstStyle/>
        <a:p>
          <a:endParaRPr lang="ru-RU"/>
        </a:p>
      </dgm:t>
    </dgm:pt>
    <dgm:pt modelId="{CC9F5C98-98CE-4266-8F50-EFA2ABD962C3}" type="sibTrans" cxnId="{EB5CBD3B-D4CF-4D00-98A2-209D28B2D9D4}">
      <dgm:prSet/>
      <dgm:spPr/>
      <dgm:t>
        <a:bodyPr/>
        <a:lstStyle/>
        <a:p>
          <a:endParaRPr lang="ru-RU"/>
        </a:p>
      </dgm:t>
    </dgm:pt>
    <dgm:pt modelId="{17E09249-FD79-4D73-A4D0-7959159F3868}">
      <dgm:prSet phldrT="[Текст]"/>
      <dgm:spPr/>
      <dgm:t>
        <a:bodyPr/>
        <a:lstStyle/>
        <a:p>
          <a:r>
            <a:rPr lang="ru-RU" dirty="0" smtClean="0"/>
            <a:t>методическое сопровождение профориентации, обучения и трудоустройства в ОО ВО  на закреплённой территории.</a:t>
          </a:r>
          <a:endParaRPr lang="ru-RU" dirty="0"/>
        </a:p>
      </dgm:t>
    </dgm:pt>
    <dgm:pt modelId="{5E0061AC-F5C4-430B-AB6C-9F4975649FC3}" type="parTrans" cxnId="{99A1EB1A-FB98-4706-BB89-368AFEEDB205}">
      <dgm:prSet/>
      <dgm:spPr/>
      <dgm:t>
        <a:bodyPr/>
        <a:lstStyle/>
        <a:p>
          <a:endParaRPr lang="ru-RU"/>
        </a:p>
      </dgm:t>
    </dgm:pt>
    <dgm:pt modelId="{04BA7659-B195-4C44-B773-E663E486ACC5}" type="sibTrans" cxnId="{99A1EB1A-FB98-4706-BB89-368AFEEDB205}">
      <dgm:prSet/>
      <dgm:spPr/>
      <dgm:t>
        <a:bodyPr/>
        <a:lstStyle/>
        <a:p>
          <a:endParaRPr lang="ru-RU"/>
        </a:p>
      </dgm:t>
    </dgm:pt>
    <dgm:pt modelId="{F18C1BD6-D6C6-4D28-B5E3-A0D2A20998B9}" type="pres">
      <dgm:prSet presAssocID="{43FF6563-6945-4F3C-A6BE-D94D218FFE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333A52-2FDD-44EA-9805-866DE521C4F4}" type="pres">
      <dgm:prSet presAssocID="{0584D1E9-EDB5-48DC-A352-FAF7DFD20D41}" presName="linNode" presStyleCnt="0"/>
      <dgm:spPr/>
    </dgm:pt>
    <dgm:pt modelId="{58DCD6D0-9663-4FF8-9A96-DA7ED79E79E6}" type="pres">
      <dgm:prSet presAssocID="{0584D1E9-EDB5-48DC-A352-FAF7DFD20D4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81D61-E6DF-4293-BF5D-0FD12292071A}" type="pres">
      <dgm:prSet presAssocID="{0584D1E9-EDB5-48DC-A352-FAF7DFD20D4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70F82-E923-44A2-8654-83731A01A883}" type="pres">
      <dgm:prSet presAssocID="{D98777F5-12B0-4B4B-818A-A1F172325175}" presName="sp" presStyleCnt="0"/>
      <dgm:spPr/>
    </dgm:pt>
    <dgm:pt modelId="{45397CC1-CAFD-4D0B-A018-F425A5164324}" type="pres">
      <dgm:prSet presAssocID="{70AA08F8-0F19-42D9-BB5B-E1C61C0799FA}" presName="linNode" presStyleCnt="0"/>
      <dgm:spPr/>
    </dgm:pt>
    <dgm:pt modelId="{5667B121-0218-41E0-9BF6-B2EF1E809084}" type="pres">
      <dgm:prSet presAssocID="{70AA08F8-0F19-42D9-BB5B-E1C61C0799F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C6730-6853-4FDB-927D-38A1204F40F8}" type="pres">
      <dgm:prSet presAssocID="{70AA08F8-0F19-42D9-BB5B-E1C61C0799F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4D575-7A5E-474D-BFC2-7BB15B7A2645}" type="pres">
      <dgm:prSet presAssocID="{E8D4D18B-FB0E-4C76-91C2-628210A637EB}" presName="sp" presStyleCnt="0"/>
      <dgm:spPr/>
    </dgm:pt>
    <dgm:pt modelId="{152CB9E7-0511-4175-BC6E-E54B7BF70814}" type="pres">
      <dgm:prSet presAssocID="{63755C07-F497-4F51-9622-7F3CD66F3F33}" presName="linNode" presStyleCnt="0"/>
      <dgm:spPr/>
    </dgm:pt>
    <dgm:pt modelId="{557C7A24-F8C9-4BA9-B4C3-F15F93BB425E}" type="pres">
      <dgm:prSet presAssocID="{63755C07-F497-4F51-9622-7F3CD66F3F3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462DA-55C4-4C1D-8984-8D20BABCE7B2}" type="pres">
      <dgm:prSet presAssocID="{63755C07-F497-4F51-9622-7F3CD66F3F3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98894-D603-4137-994E-32E796309296}" type="pres">
      <dgm:prSet presAssocID="{CF31424B-F6DF-427D-A7E9-768BDE90BBC5}" presName="sp" presStyleCnt="0"/>
      <dgm:spPr/>
    </dgm:pt>
    <dgm:pt modelId="{D4AE3199-B957-4A96-959E-EFEDD3B4B2AE}" type="pres">
      <dgm:prSet presAssocID="{7D159218-BAE3-48FB-B2E5-2B51E28D34E6}" presName="linNode" presStyleCnt="0"/>
      <dgm:spPr/>
    </dgm:pt>
    <dgm:pt modelId="{12797564-65CC-4272-8C42-6C2AF4D5D866}" type="pres">
      <dgm:prSet presAssocID="{7D159218-BAE3-48FB-B2E5-2B51E28D34E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E9F82-6E67-421F-A4A0-5912EBE52B86}" type="pres">
      <dgm:prSet presAssocID="{7D159218-BAE3-48FB-B2E5-2B51E28D34E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7F9A3-F390-40B3-84DD-ED6E382F12D0}" type="pres">
      <dgm:prSet presAssocID="{24FAF386-7388-480A-A0BC-10A25B5B709F}" presName="sp" presStyleCnt="0"/>
      <dgm:spPr/>
    </dgm:pt>
    <dgm:pt modelId="{E47A41CB-4FC9-4FDF-A7C7-42A636D897A4}" type="pres">
      <dgm:prSet presAssocID="{79406E41-5921-42D1-B12F-F3E3B4E46D86}" presName="linNode" presStyleCnt="0"/>
      <dgm:spPr/>
    </dgm:pt>
    <dgm:pt modelId="{483E7722-4AD7-49E5-ADBB-56DA2849A4E5}" type="pres">
      <dgm:prSet presAssocID="{79406E41-5921-42D1-B12F-F3E3B4E46D8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87F6B-2EE4-49E7-9E6D-E8BF70A51BC3}" type="pres">
      <dgm:prSet presAssocID="{79406E41-5921-42D1-B12F-F3E3B4E46D8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19109-66DE-41CD-AF16-03E0AD094154}" srcId="{43FF6563-6945-4F3C-A6BE-D94D218FFE50}" destId="{70AA08F8-0F19-42D9-BB5B-E1C61C0799FA}" srcOrd="1" destOrd="0" parTransId="{33D1137C-E471-4901-B079-EACE5DDF354F}" sibTransId="{E8D4D18B-FB0E-4C76-91C2-628210A637EB}"/>
    <dgm:cxn modelId="{5D9B06D6-D68D-49AF-8E11-1947690A5C03}" type="presOf" srcId="{7D159218-BAE3-48FB-B2E5-2B51E28D34E6}" destId="{12797564-65CC-4272-8C42-6C2AF4D5D866}" srcOrd="0" destOrd="0" presId="urn:microsoft.com/office/officeart/2005/8/layout/vList5"/>
    <dgm:cxn modelId="{7A7EAD78-3017-4DBA-9E78-1EA1028CD732}" srcId="{43FF6563-6945-4F3C-A6BE-D94D218FFE50}" destId="{7D159218-BAE3-48FB-B2E5-2B51E28D34E6}" srcOrd="3" destOrd="0" parTransId="{4DB9D26A-C8BD-4011-8BED-6A0B9589C637}" sibTransId="{24FAF386-7388-480A-A0BC-10A25B5B709F}"/>
    <dgm:cxn modelId="{024AAFFC-67A0-48D7-A818-64ED4EDF335A}" type="presOf" srcId="{70AA08F8-0F19-42D9-BB5B-E1C61C0799FA}" destId="{5667B121-0218-41E0-9BF6-B2EF1E809084}" srcOrd="0" destOrd="0" presId="urn:microsoft.com/office/officeart/2005/8/layout/vList5"/>
    <dgm:cxn modelId="{86F575CA-DE17-4E2D-9169-160E2AE07F22}" type="presOf" srcId="{0CEF3ECD-DA58-4718-8E42-A2FB1CAC9258}" destId="{3DC81D61-E6DF-4293-BF5D-0FD12292071A}" srcOrd="0" destOrd="0" presId="urn:microsoft.com/office/officeart/2005/8/layout/vList5"/>
    <dgm:cxn modelId="{2BD71367-9AC6-44BF-B890-971210BD0538}" type="presOf" srcId="{0732C526-6741-49EC-A042-3928AA2B1442}" destId="{18EE9F82-6E67-421F-A4A0-5912EBE52B86}" srcOrd="0" destOrd="0" presId="urn:microsoft.com/office/officeart/2005/8/layout/vList5"/>
    <dgm:cxn modelId="{99A1EB1A-FB98-4706-BB89-368AFEEDB205}" srcId="{79406E41-5921-42D1-B12F-F3E3B4E46D86}" destId="{17E09249-FD79-4D73-A4D0-7959159F3868}" srcOrd="0" destOrd="0" parTransId="{5E0061AC-F5C4-430B-AB6C-9F4975649FC3}" sibTransId="{04BA7659-B195-4C44-B773-E663E486ACC5}"/>
    <dgm:cxn modelId="{49D1F375-26AE-4E07-B263-1A428A52DD0B}" srcId="{43FF6563-6945-4F3C-A6BE-D94D218FFE50}" destId="{63755C07-F497-4F51-9622-7F3CD66F3F33}" srcOrd="2" destOrd="0" parTransId="{F005AE1D-4F3B-485D-8148-0A81394201E5}" sibTransId="{CF31424B-F6DF-427D-A7E9-768BDE90BBC5}"/>
    <dgm:cxn modelId="{8A91FB98-1F39-45B8-829C-DCA678563F2B}" type="presOf" srcId="{17E09249-FD79-4D73-A4D0-7959159F3868}" destId="{F2287F6B-2EE4-49E7-9E6D-E8BF70A51BC3}" srcOrd="0" destOrd="0" presId="urn:microsoft.com/office/officeart/2005/8/layout/vList5"/>
    <dgm:cxn modelId="{76339428-44FD-466A-8F45-B77E975F6030}" type="presOf" srcId="{2FEAA990-55F0-4300-A104-CE751F0AF0B4}" destId="{252462DA-55C4-4C1D-8984-8D20BABCE7B2}" srcOrd="0" destOrd="0" presId="urn:microsoft.com/office/officeart/2005/8/layout/vList5"/>
    <dgm:cxn modelId="{31DFFCFA-471B-4407-8C55-A408A47FDF22}" srcId="{43FF6563-6945-4F3C-A6BE-D94D218FFE50}" destId="{0584D1E9-EDB5-48DC-A352-FAF7DFD20D41}" srcOrd="0" destOrd="0" parTransId="{4DDFB472-7435-475F-981C-6EC2D9E23910}" sibTransId="{D98777F5-12B0-4B4B-818A-A1F172325175}"/>
    <dgm:cxn modelId="{EB5CBD3B-D4CF-4D00-98A2-209D28B2D9D4}" srcId="{43FF6563-6945-4F3C-A6BE-D94D218FFE50}" destId="{79406E41-5921-42D1-B12F-F3E3B4E46D86}" srcOrd="4" destOrd="0" parTransId="{C6CD62C2-B083-4107-AAED-117C77D4D48A}" sibTransId="{CC9F5C98-98CE-4266-8F50-EFA2ABD962C3}"/>
    <dgm:cxn modelId="{01689109-BA88-449D-92CC-A191D05F206A}" type="presOf" srcId="{43FF6563-6945-4F3C-A6BE-D94D218FFE50}" destId="{F18C1BD6-D6C6-4D28-B5E3-A0D2A20998B9}" srcOrd="0" destOrd="0" presId="urn:microsoft.com/office/officeart/2005/8/layout/vList5"/>
    <dgm:cxn modelId="{07C55D1F-7B2A-4FEE-BA86-2725731CF838}" srcId="{70AA08F8-0F19-42D9-BB5B-E1C61C0799FA}" destId="{4ECCC04C-D83C-409D-97A8-4E6C76CE1226}" srcOrd="0" destOrd="0" parTransId="{D0162556-9AD8-476E-9F33-A9CA76196571}" sibTransId="{5FDE077E-BF08-49EA-B1E2-02DF639430FE}"/>
    <dgm:cxn modelId="{986126B9-D2CF-4105-B9C7-8664D2683D80}" type="presOf" srcId="{4ECCC04C-D83C-409D-97A8-4E6C76CE1226}" destId="{1B0C6730-6853-4FDB-927D-38A1204F40F8}" srcOrd="0" destOrd="0" presId="urn:microsoft.com/office/officeart/2005/8/layout/vList5"/>
    <dgm:cxn modelId="{D21F2839-C2F6-4CD1-A3D2-F53BC42587EC}" type="presOf" srcId="{63755C07-F497-4F51-9622-7F3CD66F3F33}" destId="{557C7A24-F8C9-4BA9-B4C3-F15F93BB425E}" srcOrd="0" destOrd="0" presId="urn:microsoft.com/office/officeart/2005/8/layout/vList5"/>
    <dgm:cxn modelId="{92D8E6F4-E6D8-45F1-ADE0-FF75C58A2E9B}" type="presOf" srcId="{79406E41-5921-42D1-B12F-F3E3B4E46D86}" destId="{483E7722-4AD7-49E5-ADBB-56DA2849A4E5}" srcOrd="0" destOrd="0" presId="urn:microsoft.com/office/officeart/2005/8/layout/vList5"/>
    <dgm:cxn modelId="{1420D64B-FDC6-4161-93A9-24C4FAA1411E}" type="presOf" srcId="{0584D1E9-EDB5-48DC-A352-FAF7DFD20D41}" destId="{58DCD6D0-9663-4FF8-9A96-DA7ED79E79E6}" srcOrd="0" destOrd="0" presId="urn:microsoft.com/office/officeart/2005/8/layout/vList5"/>
    <dgm:cxn modelId="{2CB1C7E2-1778-4846-A83E-32AD10CF024F}" srcId="{7D159218-BAE3-48FB-B2E5-2B51E28D34E6}" destId="{0732C526-6741-49EC-A042-3928AA2B1442}" srcOrd="0" destOrd="0" parTransId="{C1B08234-6607-49F4-8481-69DBC6DAF404}" sibTransId="{3F10E4F9-079B-4132-9D29-65C77DC5DABE}"/>
    <dgm:cxn modelId="{2D5B25B6-6B76-4DA6-B609-211568913221}" srcId="{0584D1E9-EDB5-48DC-A352-FAF7DFD20D41}" destId="{0CEF3ECD-DA58-4718-8E42-A2FB1CAC9258}" srcOrd="0" destOrd="0" parTransId="{30EFEC34-E16E-4350-B0DA-76F57D7C2DB0}" sibTransId="{96419170-5537-409E-BAF2-1A30BFBC97AB}"/>
    <dgm:cxn modelId="{A7F2BC1D-FC8A-4EAF-918C-96229CFB8C66}" srcId="{63755C07-F497-4F51-9622-7F3CD66F3F33}" destId="{2FEAA990-55F0-4300-A104-CE751F0AF0B4}" srcOrd="0" destOrd="0" parTransId="{954D4300-9853-4EA7-92EA-1AE9DBC75EA5}" sibTransId="{ECCF28E2-2D8B-41D1-B5CA-16F1E3D77D80}"/>
    <dgm:cxn modelId="{C3CAF547-2F30-43D0-B5A8-9AF0857299CD}" type="presParOf" srcId="{F18C1BD6-D6C6-4D28-B5E3-A0D2A20998B9}" destId="{9B333A52-2FDD-44EA-9805-866DE521C4F4}" srcOrd="0" destOrd="0" presId="urn:microsoft.com/office/officeart/2005/8/layout/vList5"/>
    <dgm:cxn modelId="{C18FCED2-650D-46D0-A9CE-2A42D2C57575}" type="presParOf" srcId="{9B333A52-2FDD-44EA-9805-866DE521C4F4}" destId="{58DCD6D0-9663-4FF8-9A96-DA7ED79E79E6}" srcOrd="0" destOrd="0" presId="urn:microsoft.com/office/officeart/2005/8/layout/vList5"/>
    <dgm:cxn modelId="{55EB8261-787F-4B88-B8FF-1547C13BEE9F}" type="presParOf" srcId="{9B333A52-2FDD-44EA-9805-866DE521C4F4}" destId="{3DC81D61-E6DF-4293-BF5D-0FD12292071A}" srcOrd="1" destOrd="0" presId="urn:microsoft.com/office/officeart/2005/8/layout/vList5"/>
    <dgm:cxn modelId="{66EF66C2-5948-49A1-9200-67A5D2777FDA}" type="presParOf" srcId="{F18C1BD6-D6C6-4D28-B5E3-A0D2A20998B9}" destId="{F4B70F82-E923-44A2-8654-83731A01A883}" srcOrd="1" destOrd="0" presId="urn:microsoft.com/office/officeart/2005/8/layout/vList5"/>
    <dgm:cxn modelId="{9DB913B8-506A-44E3-B5B9-1ED44B8F45D4}" type="presParOf" srcId="{F18C1BD6-D6C6-4D28-B5E3-A0D2A20998B9}" destId="{45397CC1-CAFD-4D0B-A018-F425A5164324}" srcOrd="2" destOrd="0" presId="urn:microsoft.com/office/officeart/2005/8/layout/vList5"/>
    <dgm:cxn modelId="{CE47C4F1-A98F-4F94-9E25-A9C8C080BE21}" type="presParOf" srcId="{45397CC1-CAFD-4D0B-A018-F425A5164324}" destId="{5667B121-0218-41E0-9BF6-B2EF1E809084}" srcOrd="0" destOrd="0" presId="urn:microsoft.com/office/officeart/2005/8/layout/vList5"/>
    <dgm:cxn modelId="{717CA6BA-8051-409B-B49F-30A50C3D74CB}" type="presParOf" srcId="{45397CC1-CAFD-4D0B-A018-F425A5164324}" destId="{1B0C6730-6853-4FDB-927D-38A1204F40F8}" srcOrd="1" destOrd="0" presId="urn:microsoft.com/office/officeart/2005/8/layout/vList5"/>
    <dgm:cxn modelId="{B1808D53-9C55-4707-B4B1-60FD4BD90C06}" type="presParOf" srcId="{F18C1BD6-D6C6-4D28-B5E3-A0D2A20998B9}" destId="{7644D575-7A5E-474D-BFC2-7BB15B7A2645}" srcOrd="3" destOrd="0" presId="urn:microsoft.com/office/officeart/2005/8/layout/vList5"/>
    <dgm:cxn modelId="{E03D64B5-AB92-4633-BC2A-9AAAC950B66A}" type="presParOf" srcId="{F18C1BD6-D6C6-4D28-B5E3-A0D2A20998B9}" destId="{152CB9E7-0511-4175-BC6E-E54B7BF70814}" srcOrd="4" destOrd="0" presId="urn:microsoft.com/office/officeart/2005/8/layout/vList5"/>
    <dgm:cxn modelId="{EF6E53C9-6C50-48FA-AA6D-59F40B7DCE35}" type="presParOf" srcId="{152CB9E7-0511-4175-BC6E-E54B7BF70814}" destId="{557C7A24-F8C9-4BA9-B4C3-F15F93BB425E}" srcOrd="0" destOrd="0" presId="urn:microsoft.com/office/officeart/2005/8/layout/vList5"/>
    <dgm:cxn modelId="{8FFC1B18-5F18-4ED0-8A58-B8E344A8B125}" type="presParOf" srcId="{152CB9E7-0511-4175-BC6E-E54B7BF70814}" destId="{252462DA-55C4-4C1D-8984-8D20BABCE7B2}" srcOrd="1" destOrd="0" presId="urn:microsoft.com/office/officeart/2005/8/layout/vList5"/>
    <dgm:cxn modelId="{BDAF50C8-F31F-45EF-A862-E5D92E845AD1}" type="presParOf" srcId="{F18C1BD6-D6C6-4D28-B5E3-A0D2A20998B9}" destId="{10198894-D603-4137-994E-32E796309296}" srcOrd="5" destOrd="0" presId="urn:microsoft.com/office/officeart/2005/8/layout/vList5"/>
    <dgm:cxn modelId="{F560952F-406A-4739-A7A9-CBA5D9057C11}" type="presParOf" srcId="{F18C1BD6-D6C6-4D28-B5E3-A0D2A20998B9}" destId="{D4AE3199-B957-4A96-959E-EFEDD3B4B2AE}" srcOrd="6" destOrd="0" presId="urn:microsoft.com/office/officeart/2005/8/layout/vList5"/>
    <dgm:cxn modelId="{697B5699-40BB-405E-A7FB-DD65587E4C41}" type="presParOf" srcId="{D4AE3199-B957-4A96-959E-EFEDD3B4B2AE}" destId="{12797564-65CC-4272-8C42-6C2AF4D5D866}" srcOrd="0" destOrd="0" presId="urn:microsoft.com/office/officeart/2005/8/layout/vList5"/>
    <dgm:cxn modelId="{9AD27BC3-39BE-4134-8463-AB80CEE44DA3}" type="presParOf" srcId="{D4AE3199-B957-4A96-959E-EFEDD3B4B2AE}" destId="{18EE9F82-6E67-421F-A4A0-5912EBE52B86}" srcOrd="1" destOrd="0" presId="urn:microsoft.com/office/officeart/2005/8/layout/vList5"/>
    <dgm:cxn modelId="{E3A2E5F0-6410-4598-AA3E-07875D8BA9E5}" type="presParOf" srcId="{F18C1BD6-D6C6-4D28-B5E3-A0D2A20998B9}" destId="{D797F9A3-F390-40B3-84DD-ED6E382F12D0}" srcOrd="7" destOrd="0" presId="urn:microsoft.com/office/officeart/2005/8/layout/vList5"/>
    <dgm:cxn modelId="{D6B1FD64-E637-4AF2-A412-5514F1777D78}" type="presParOf" srcId="{F18C1BD6-D6C6-4D28-B5E3-A0D2A20998B9}" destId="{E47A41CB-4FC9-4FDF-A7C7-42A636D897A4}" srcOrd="8" destOrd="0" presId="urn:microsoft.com/office/officeart/2005/8/layout/vList5"/>
    <dgm:cxn modelId="{5209CD84-F2A2-4745-8734-BE0123613E34}" type="presParOf" srcId="{E47A41CB-4FC9-4FDF-A7C7-42A636D897A4}" destId="{483E7722-4AD7-49E5-ADBB-56DA2849A4E5}" srcOrd="0" destOrd="0" presId="urn:microsoft.com/office/officeart/2005/8/layout/vList5"/>
    <dgm:cxn modelId="{4E9501EF-2108-49CD-AB58-8C9BF1392586}" type="presParOf" srcId="{E47A41CB-4FC9-4FDF-A7C7-42A636D897A4}" destId="{F2287F6B-2EE4-49E7-9E6D-E8BF70A51B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459FB6-7736-4CE6-8898-FBC17E8AE89E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A0569E-2974-4C09-9C8F-66C5462EB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2C7220-6C31-4324-B900-80C6B97503BD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4350"/>
            <a:ext cx="371316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403F7B-F49C-4969-A34E-DB25F9641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180013" y="6515100"/>
            <a:ext cx="396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5" tIns="45642" rIns="91285" bIns="45642" anchor="b"/>
          <a:lstStyle/>
          <a:p>
            <a:pPr algn="r"/>
            <a:fld id="{65FA375A-2510-49D7-84E6-B468DB02E22E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85" tIns="45642" rIns="91285" bIns="4564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Основными задачами, поставленными перед системой высшего образования являются:</a:t>
            </a:r>
            <a:endParaRPr lang="ru-RU" altLang="ru-RU" dirty="0" smtClean="0">
              <a:latin typeface="Arial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нормативное регулирование обеспечения доступности высшего образования для инвалидов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организация профессиональной ориентации инвалидов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организация обучения и сопровождения лиц с инвалидностью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содействие трудоустройству инвалидов - выпускников образовательных организаций высшего образования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создание системы сопровождения деятельности образовательных организаций высшего образования по реализации и развитию инклюзивного образования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/>
              <a:t>повышение информированности инвалидов о возможностях получения высшего образования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>
              <a:latin typeface="Arial" charset="0"/>
            </a:endParaRPr>
          </a:p>
          <a:p>
            <a:pPr>
              <a:defRPr/>
            </a:pPr>
            <a:r>
              <a:rPr lang="ru-RU" dirty="0" smtClean="0"/>
              <a:t>В рамках нормативного регулирования:</a:t>
            </a:r>
          </a:p>
          <a:p>
            <a:pPr algn="just">
              <a:defRPr/>
            </a:pPr>
            <a:r>
              <a:rPr lang="ru-RU" dirty="0" smtClean="0"/>
              <a:t>Внесены изменения во ФГОС ВО </a:t>
            </a:r>
          </a:p>
          <a:p>
            <a:pPr algn="just">
              <a:defRPr/>
            </a:pPr>
            <a:r>
              <a:rPr lang="ru-RU" dirty="0" smtClean="0"/>
              <a:t>Внесены специальные разделы в Порядок организации и осуществления образовательной деятельности по образовательным программам высшего образования,</a:t>
            </a:r>
          </a:p>
          <a:p>
            <a:pPr algn="just">
              <a:defRPr/>
            </a:pPr>
            <a:r>
              <a:rPr lang="ru-RU" dirty="0" smtClean="0"/>
              <a:t>Порядок приема на обучение и Порядок проведения государственной итоговой аттестации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Разработан Порядок обеспечения условий доступности для инвалидов объектов и предоставляемых услуг в сфере образования и оказания необходимой помощи инвалидами, внесены изменения в Правила размещения и обновления информации на официальном сайте вузов об условиях обучения инвалидов</a:t>
            </a:r>
            <a:endParaRPr lang="ru-RU" sz="900" dirty="0" smtClean="0"/>
          </a:p>
          <a:p>
            <a:pPr algn="just">
              <a:defRPr/>
            </a:pPr>
            <a:r>
              <a:rPr lang="ru-RU" dirty="0" smtClean="0"/>
              <a:t>Также, введен повышающий коэффициент к базовому нормативу финансирования для обучения инвалидов </a:t>
            </a:r>
          </a:p>
          <a:p>
            <a:pPr algn="just">
              <a:defRPr/>
            </a:pPr>
            <a:r>
              <a:rPr lang="ru-RU" dirty="0" smtClean="0"/>
              <a:t>В целях контроля деятельность вузов в показатели мониторинга эффективности деятельности вузов и Показатели </a:t>
            </a:r>
            <a:r>
              <a:rPr lang="ru-RU" dirty="0" err="1" smtClean="0"/>
              <a:t>самообследования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 включены показатели по созданию условий для получения высшего образования лицами с инвалидностью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7784B-FF16-4C2C-BB53-1B8D02BA726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1EF20A1E-5EE2-4352-934B-F33BEC9D7F60}" type="slidenum">
              <a:rPr 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17</a:t>
            </a:fld>
            <a:endParaRPr 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20D49A-17F9-4A31-888E-C0C30D533370}" type="slidenum">
              <a:rPr lang="ru-RU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16213" y="520700"/>
            <a:ext cx="3713162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7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0.jpg"/>
          <p:cNvPicPr>
            <a:picLocks noChangeAspect="1"/>
          </p:cNvPicPr>
          <p:nvPr userDrawn="1"/>
        </p:nvPicPr>
        <p:blipFill>
          <a:blip r:embed="rId2"/>
          <a:srcRect b="658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865B-0982-44E3-ADA5-9CF3BE5E18B0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8717-373E-4FDC-A12A-1BDE3AAB1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503E-70E7-4400-BBB6-B77876C57BC4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5063-BA0B-43DD-B6FD-F60430AA9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3EE9-A596-4DAA-B0BA-2538F7659974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13AA-CEF6-4833-9147-4385F0F38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1F5E-EF79-422D-801B-8A595E6FBB3A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507B-BDAB-4BBE-9609-65028DD4D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AB9D-7E15-4153-8AB4-66473BAB7ED1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F5F1-7558-4069-8CC7-4DC2D900E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074C-5F3C-4496-B410-B26C22B244D4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0B63-03B1-45E0-AA6A-4098183F0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1E16-5AA1-4B5D-A934-0960B3F6678E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B6A6-20A4-4112-AA1E-4E0FB886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19A0-0700-446E-850B-1D634F401009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3280-E718-4B22-94C1-61C9BDDA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B580-A76D-4877-A7A5-CC4F55AD4A62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A657-ABA2-4702-9896-D542B6734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CF34-6B7E-4AED-9F2A-49A1B6F2C107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CDE68-887F-4FB2-8B15-1969C952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71F2-AD79-4A26-B658-B5D7D117CF51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5F7B-B4A9-4362-8043-CA139FEED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9FD304-D53B-40C3-B305-5A00DADF9AB5}" type="datetime1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46703C-52F0-4DC2-9C58-1B1A6797D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ova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mailto:rumts_czfo_chgu@mail.ru" TargetMode="External"/><Relationship Id="rId4" Type="http://schemas.openxmlformats.org/officeDocument/2006/relationships/hyperlink" Target="mailto:lehanovao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vo.mininunive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chsu.ru/fakultety/ffkis/r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C1D1-0597-4CB9-8A0B-96DEF8C4AB54}" type="slidenum">
              <a:rPr lang="ru-RU">
                <a:latin typeface="Bookman Old Style" pitchFamily="18" charset="0"/>
              </a:rPr>
              <a:pPr>
                <a:defRPr/>
              </a:pPr>
              <a:t>1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25638"/>
            <a:ext cx="9906000" cy="2043112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/>
            <a:r>
              <a:rPr lang="ru-RU" sz="2800" b="1" smtClean="0">
                <a:solidFill>
                  <a:srgbClr val="FF3300"/>
                </a:solidFill>
              </a:rPr>
              <a:t>Роль Ресурсногоучебно-методическогоцентра Северо-Западного федеральногоокруга ЧГУ в создании специальных условий реализации образовательного процесса для лиц с ОВЗ и инвалидностью в ВУЗе </a:t>
            </a:r>
            <a:r>
              <a:rPr lang="ru-RU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9875" y="0"/>
            <a:ext cx="7096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ФГБОУ ВПО «Череповецкий государственный университет»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Ресурсный учебно-методический центр 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Северо-Западного Федерального округа 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по обучению инвалидов 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и лиц с ограниченными возможностями здоровья 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в Череповецком государственном университете 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 txBox="1">
            <a:spLocks/>
          </p:cNvSpPr>
          <p:nvPr/>
        </p:nvSpPr>
        <p:spPr>
          <a:xfrm>
            <a:off x="0" y="3860800"/>
            <a:ext cx="9906000" cy="2441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Денисова Ольга Александровна, </a:t>
            </a:r>
            <a:r>
              <a:rPr lang="ru-RU" sz="2000" dirty="0"/>
              <a:t>директор РУМЦ СЗФО, д. п. наук, профессор </a:t>
            </a:r>
          </a:p>
          <a:p>
            <a:pPr>
              <a:defRPr/>
            </a:pPr>
            <a:r>
              <a:rPr lang="ru-RU" sz="2000" dirty="0"/>
              <a:t>тел</a:t>
            </a:r>
            <a:r>
              <a:rPr lang="en-US" sz="2000" dirty="0"/>
              <a:t>. +7 921 732 09 11 e-mail: </a:t>
            </a:r>
            <a:r>
              <a:rPr lang="en-US" sz="2000" u="sng" dirty="0">
                <a:hlinkClick r:id="rId3"/>
              </a:rPr>
              <a:t>denisova@inbox.ru</a:t>
            </a:r>
            <a:endParaRPr lang="ru-RU" sz="2000" dirty="0"/>
          </a:p>
          <a:p>
            <a:pPr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Леханова</a:t>
            </a:r>
            <a:r>
              <a:rPr lang="ru-RU" sz="2000" b="1" dirty="0">
                <a:solidFill>
                  <a:srgbClr val="FF0000"/>
                </a:solidFill>
              </a:rPr>
              <a:t> Ольга Леонидовна</a:t>
            </a:r>
            <a:r>
              <a:rPr lang="ru-RU" sz="2000" dirty="0"/>
              <a:t>, зам. директора РУМЦ СЗФО, к.п.н., доцент,</a:t>
            </a:r>
          </a:p>
          <a:p>
            <a:pPr>
              <a:defRPr/>
            </a:pPr>
            <a:r>
              <a:rPr lang="ru-RU" sz="2000" dirty="0"/>
              <a:t>тел</a:t>
            </a:r>
            <a:r>
              <a:rPr lang="en-US" sz="2000" dirty="0"/>
              <a:t>. +7 921 135 38 97 e-mail: </a:t>
            </a:r>
            <a:r>
              <a:rPr lang="en-US" sz="2000" u="sng" dirty="0">
                <a:hlinkClick r:id="rId4"/>
              </a:rPr>
              <a:t>lehanovao@mail.ru</a:t>
            </a:r>
            <a:endParaRPr lang="ru-RU" sz="2000" dirty="0"/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РУМЦ СЗФО ЧГУ</a:t>
            </a:r>
            <a:r>
              <a:rPr lang="en-US" sz="2000" dirty="0"/>
              <a:t>:  </a:t>
            </a:r>
            <a:r>
              <a:rPr lang="ru-RU" sz="2000" dirty="0"/>
              <a:t>тел</a:t>
            </a:r>
            <a:r>
              <a:rPr lang="en-US" sz="2000" dirty="0"/>
              <a:t>.+7-8202-518-123   e-mail: </a:t>
            </a:r>
            <a:r>
              <a:rPr lang="en-US" sz="2000" u="sng" dirty="0">
                <a:hlinkClick r:id="rId5"/>
              </a:rPr>
              <a:t>rumts_czfo_chgu@mail.ru</a:t>
            </a:r>
            <a:endParaRPr lang="ru-RU" sz="2000" dirty="0"/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CALL</a:t>
            </a:r>
            <a:r>
              <a:rPr lang="ru-RU" sz="2000" b="1" dirty="0">
                <a:solidFill>
                  <a:srgbClr val="FF0000"/>
                </a:solidFill>
              </a:rPr>
              <a:t>-центр</a:t>
            </a:r>
            <a:r>
              <a:rPr lang="ru-RU" sz="2000" dirty="0"/>
              <a:t>: 8-800-550-19-35	   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/>
            </a:r>
            <a:br>
              <a:rPr lang="ru-RU" dirty="0">
                <a:latin typeface="+mj-lt"/>
                <a:ea typeface="+mj-ea"/>
                <a:cs typeface="+mj-cs"/>
              </a:rPr>
            </a:br>
            <a:endParaRPr lang="ru-RU" dirty="0">
              <a:latin typeface="+mj-lt"/>
              <a:ea typeface="+mj-ea"/>
              <a:cs typeface="+mj-cs"/>
            </a:endParaRPr>
          </a:p>
        </p:txBody>
      </p:sp>
      <p:pic>
        <p:nvPicPr>
          <p:cNvPr id="15365" name="Picture 2" descr="https://www.chsu.ru/documents/10157/206070246/%D0%A0%D0%A3%D0%9C%D0%A6+%D0%BD%D0%B0+%D1%81%D1%82%D1%80%D0%B0%D0%BD%D0%B8%D1%86%D1%83.jpg/0f9cfb17-99ed-4597-9bc9-6a7ab9cf4cae?t=15094323457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4438" y="5692775"/>
            <a:ext cx="48815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8ABD-AF90-4E0E-AA76-C2C5F91E2A5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73050" y="5619750"/>
            <a:ext cx="92170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lnSpc>
                <a:spcPct val="150000"/>
              </a:lnSpc>
            </a:pPr>
            <a:endParaRPr lang="ru-RU" sz="1400"/>
          </a:p>
          <a:p>
            <a:pPr>
              <a:lnSpc>
                <a:spcPct val="150000"/>
              </a:lnSpc>
            </a:pPr>
            <a:r>
              <a:rPr lang="ru-RU" sz="1400"/>
              <a:t>Руководитель организации-исполнителя:  ректор Дмитрий Владимирович Афанасьев    </a:t>
            </a:r>
          </a:p>
          <a:p>
            <a:pPr>
              <a:lnSpc>
                <a:spcPct val="150000"/>
              </a:lnSpc>
            </a:pPr>
            <a:r>
              <a:rPr lang="ru-RU" sz="1400"/>
              <a:t>Руководитель проекта: директор РУМЦ СЗФО ЧГУ, д.п.н., профессор Ольга Александровна Денисова</a:t>
            </a:r>
          </a:p>
        </p:txBody>
      </p:sp>
      <p:pic>
        <p:nvPicPr>
          <p:cNvPr id="26627" name="Picture 2" descr="http://www.bankgorodov.ru/public/maps/r_szf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35038"/>
            <a:ext cx="88963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Users\Ольга\Downloads\ЧГУ_логотип_гориз.jpg"/>
          <p:cNvPicPr>
            <a:picLocks noChangeAspect="1" noChangeArrowheads="1"/>
          </p:cNvPicPr>
          <p:nvPr/>
        </p:nvPicPr>
        <p:blipFill>
          <a:blip r:embed="rId3"/>
          <a:srcRect b="19112"/>
          <a:stretch>
            <a:fillRect/>
          </a:stretch>
        </p:blipFill>
        <p:spPr bwMode="auto">
          <a:xfrm>
            <a:off x="-15875" y="0"/>
            <a:ext cx="29654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1497013" y="5013325"/>
            <a:ext cx="2376487" cy="863600"/>
          </a:xfrm>
          <a:prstGeom prst="wedgeRectCallout">
            <a:avLst>
              <a:gd name="adj1" fmla="val -40813"/>
              <a:gd name="adj2" fmla="val -2234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0" name="Picture 2" descr="C:\Users\Ольга\Downloads\Лого.jpg"/>
          <p:cNvPicPr>
            <a:picLocks noChangeAspect="1" noChangeArrowheads="1"/>
          </p:cNvPicPr>
          <p:nvPr/>
        </p:nvPicPr>
        <p:blipFill>
          <a:blip r:embed="rId4"/>
          <a:srcRect l="2264" t="4922" b="8582"/>
          <a:stretch>
            <a:fillRect/>
          </a:stretch>
        </p:blipFill>
        <p:spPr bwMode="auto">
          <a:xfrm>
            <a:off x="1568450" y="5084763"/>
            <a:ext cx="2216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952750" y="142875"/>
            <a:ext cx="6500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400" b="1">
                <a:solidFill>
                  <a:srgbClr val="FF0000"/>
                </a:solidFill>
                <a:latin typeface="Arial Black" pitchFamily="34" charset="0"/>
              </a:rPr>
              <a:t>Результаты деятельности Ресурсного учебно-методического центра Северо-Западного федерального округа по обучению инвалидов и лиц с ограниченными возможностями здоровья в ЧГУ в 2017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106937" y="2512963"/>
          <a:ext cx="5400601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864096"/>
                <a:gridCol w="453650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РУМЦ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801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Содействие    оптимизации     деятельности    вузов    на   территории    СЗФО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по обеспечению доступности и качества высшего образования для инвалидов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Организационное, учебно-методическое, консалтинговое  и мониторинговое 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сопровождение профориентации, обучения и трудоустройства инвалидов и лиц  с ограниченными возможностями на базе образовательных организаций высшего образования на территории СЗФО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095375" y="1071563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5500" y="1714500"/>
            <a:ext cx="34290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Целевая группа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1600</a:t>
            </a:r>
            <a:r>
              <a:rPr lang="ru-RU" dirty="0">
                <a:latin typeface="+mn-lt"/>
              </a:rPr>
              <a:t> инвалидов - старшеклассников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236538" y="3608388"/>
            <a:ext cx="5545137" cy="26654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104F8-2093-4477-B998-AEB34A1A0F8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865438" y="404813"/>
            <a:ext cx="67675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Главный организационный результат – </a:t>
            </a:r>
          </a:p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объединенная вокруг РУМЦ сеть вузов-партнеров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2"/>
          <p:cNvSpPr/>
          <p:nvPr/>
        </p:nvSpPr>
        <p:spPr>
          <a:xfrm>
            <a:off x="7889875" y="2205038"/>
            <a:ext cx="1816100" cy="9223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 err="1">
                <a:solidFill>
                  <a:srgbClr val="C00000"/>
                </a:solidFill>
              </a:rPr>
              <a:t>Ухтинский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технический университет</a:t>
            </a:r>
          </a:p>
        </p:txBody>
      </p:sp>
      <p:sp>
        <p:nvSpPr>
          <p:cNvPr id="6" name="Скругленный прямоугольник 3"/>
          <p:cNvSpPr/>
          <p:nvPr/>
        </p:nvSpPr>
        <p:spPr>
          <a:xfrm>
            <a:off x="5961063" y="1125538"/>
            <a:ext cx="1800225" cy="935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Мурманский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технический университет </a:t>
            </a: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7905750" y="1125538"/>
            <a:ext cx="1800225" cy="9794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Мурманский</a:t>
            </a:r>
            <a:r>
              <a:rPr lang="ru-RU" sz="1600" dirty="0">
                <a:solidFill>
                  <a:schemeClr val="tx1"/>
                </a:solidFill>
              </a:rPr>
              <a:t> арктический государственный университет</a:t>
            </a:r>
          </a:p>
        </p:txBody>
      </p:sp>
      <p:sp>
        <p:nvSpPr>
          <p:cNvPr id="8" name="Скругленный прямоугольник 5"/>
          <p:cNvSpPr/>
          <p:nvPr/>
        </p:nvSpPr>
        <p:spPr>
          <a:xfrm>
            <a:off x="5961063" y="3933825"/>
            <a:ext cx="1785937" cy="927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Новгородский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 им. </a:t>
            </a:r>
            <a:r>
              <a:rPr lang="ru-RU" sz="1400" dirty="0">
                <a:solidFill>
                  <a:schemeClr val="tx1"/>
                </a:solidFill>
              </a:rPr>
              <a:t>Ярослава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Мудрого</a:t>
            </a:r>
          </a:p>
        </p:txBody>
      </p:sp>
      <p:sp>
        <p:nvSpPr>
          <p:cNvPr id="9" name="Скругленный прямоугольник 6"/>
          <p:cNvSpPr/>
          <p:nvPr/>
        </p:nvSpPr>
        <p:spPr>
          <a:xfrm>
            <a:off x="5961063" y="3155950"/>
            <a:ext cx="1800225" cy="70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Петрозаводский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</a:t>
            </a:r>
          </a:p>
        </p:txBody>
      </p:sp>
      <p:sp>
        <p:nvSpPr>
          <p:cNvPr id="10" name="Скругленный прямоугольник 8"/>
          <p:cNvSpPr/>
          <p:nvPr/>
        </p:nvSpPr>
        <p:spPr>
          <a:xfrm>
            <a:off x="7889875" y="5300663"/>
            <a:ext cx="1816100" cy="1441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Северный (Арктический) </a:t>
            </a:r>
            <a:r>
              <a:rPr lang="ru-RU" sz="1600" dirty="0">
                <a:solidFill>
                  <a:schemeClr val="tx1"/>
                </a:solidFill>
              </a:rPr>
              <a:t>федеральный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университет имени М. В. Ломоносова</a:t>
            </a:r>
          </a:p>
        </p:txBody>
      </p:sp>
      <p:sp>
        <p:nvSpPr>
          <p:cNvPr id="11" name="Скругленный прямоугольник 9"/>
          <p:cNvSpPr/>
          <p:nvPr/>
        </p:nvSpPr>
        <p:spPr>
          <a:xfrm>
            <a:off x="7889875" y="4411663"/>
            <a:ext cx="1816100" cy="8175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Вологодский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</a:t>
            </a:r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5961063" y="4941888"/>
            <a:ext cx="1800225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Псковский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университет</a:t>
            </a:r>
          </a:p>
        </p:txBody>
      </p:sp>
      <p:sp>
        <p:nvSpPr>
          <p:cNvPr id="13" name="Скругленный прямоугольник 11"/>
          <p:cNvSpPr/>
          <p:nvPr/>
        </p:nvSpPr>
        <p:spPr>
          <a:xfrm>
            <a:off x="5961063" y="5732463"/>
            <a:ext cx="1800225" cy="9747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Балтийский </a:t>
            </a:r>
            <a:r>
              <a:rPr lang="ru-RU" sz="1600" dirty="0">
                <a:solidFill>
                  <a:schemeClr val="tx1"/>
                </a:solidFill>
              </a:rPr>
              <a:t>федеральный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университет </a:t>
            </a:r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ru-RU" sz="1600" dirty="0">
                <a:solidFill>
                  <a:schemeClr val="tx1"/>
                </a:solidFill>
              </a:rPr>
              <a:t>им.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И. Канта</a:t>
            </a:r>
          </a:p>
        </p:txBody>
      </p:sp>
      <p:sp>
        <p:nvSpPr>
          <p:cNvPr id="14" name="Скругленный прямоугольник 12"/>
          <p:cNvSpPr/>
          <p:nvPr/>
        </p:nvSpPr>
        <p:spPr>
          <a:xfrm>
            <a:off x="5961063" y="2133600"/>
            <a:ext cx="1800225" cy="981075"/>
          </a:xfrm>
          <a:prstGeom prst="roundRect">
            <a:avLst>
              <a:gd name="adj" fmla="val 2417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Сыктывкарский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государственный </a:t>
            </a:r>
            <a:r>
              <a:rPr lang="ru-RU" sz="1600" dirty="0">
                <a:solidFill>
                  <a:schemeClr val="tx1"/>
                </a:solidFill>
              </a:rPr>
              <a:t>университет им.П.Сорокина</a:t>
            </a:r>
          </a:p>
        </p:txBody>
      </p:sp>
      <p:sp>
        <p:nvSpPr>
          <p:cNvPr id="15" name="Скругленный прямоугольник 13"/>
          <p:cNvSpPr/>
          <p:nvPr/>
        </p:nvSpPr>
        <p:spPr>
          <a:xfrm>
            <a:off x="7889875" y="3213100"/>
            <a:ext cx="1816100" cy="11255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rgbClr val="C00000"/>
                </a:solidFill>
              </a:rPr>
              <a:t>Вологодская</a:t>
            </a:r>
            <a:r>
              <a:rPr lang="ru-RU" sz="1600" dirty="0">
                <a:solidFill>
                  <a:schemeClr val="tx1"/>
                </a:solidFill>
              </a:rPr>
              <a:t> государственная </a:t>
            </a:r>
            <a:r>
              <a:rPr lang="ru-RU" sz="1200" dirty="0" err="1">
                <a:solidFill>
                  <a:schemeClr val="tx1"/>
                </a:solidFill>
              </a:rPr>
              <a:t>молочнохозяйственная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академия имени</a:t>
            </a:r>
          </a:p>
          <a:p>
            <a:pPr>
              <a:lnSpc>
                <a:spcPts val="18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В.В. Верещагина</a:t>
            </a:r>
          </a:p>
        </p:txBody>
      </p:sp>
      <p:grpSp>
        <p:nvGrpSpPr>
          <p:cNvPr id="3" name="Группа 15"/>
          <p:cNvGrpSpPr/>
          <p:nvPr/>
        </p:nvGrpSpPr>
        <p:grpSpPr>
          <a:xfrm>
            <a:off x="2001244" y="5166882"/>
            <a:ext cx="2041514" cy="998422"/>
            <a:chOff x="1967909" y="3685833"/>
            <a:chExt cx="3159472" cy="1408535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1967909" y="3685833"/>
              <a:ext cx="3159472" cy="14085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2452808" y="3892107"/>
              <a:ext cx="2234083" cy="99598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/>
                <a:t>Лаборатория функциональной диагностики и реабилитации</a:t>
              </a:r>
            </a:p>
          </p:txBody>
        </p:sp>
      </p:grpSp>
      <p:grpSp>
        <p:nvGrpSpPr>
          <p:cNvPr id="16" name="Группа 18"/>
          <p:cNvGrpSpPr/>
          <p:nvPr/>
        </p:nvGrpSpPr>
        <p:grpSpPr>
          <a:xfrm>
            <a:off x="200472" y="4077072"/>
            <a:ext cx="2808883" cy="1296144"/>
            <a:chOff x="0" y="1842434"/>
            <a:chExt cx="3159007" cy="1408535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20" name="Овал 19"/>
            <p:cNvSpPr/>
            <p:nvPr/>
          </p:nvSpPr>
          <p:spPr>
            <a:xfrm>
              <a:off x="0" y="1842434"/>
              <a:ext cx="3159007" cy="1408535"/>
            </a:xfrm>
            <a:prstGeom prst="ellipse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462626" y="2058458"/>
              <a:ext cx="2233755" cy="9959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/>
                <a:t>Центр коллективного использования специальных технических средств обучения</a:t>
              </a: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3026798" y="4056880"/>
            <a:ext cx="2643206" cy="1336527"/>
            <a:chOff x="4257351" y="1867491"/>
            <a:chExt cx="3159472" cy="1408535"/>
          </a:xfrm>
          <a:solidFill>
            <a:srgbClr val="FF9900"/>
          </a:solidFill>
        </p:grpSpPr>
        <p:sp>
          <p:nvSpPr>
            <p:cNvPr id="23" name="Овал 22"/>
            <p:cNvSpPr/>
            <p:nvPr/>
          </p:nvSpPr>
          <p:spPr>
            <a:xfrm>
              <a:off x="4257351" y="1867491"/>
              <a:ext cx="3159472" cy="1408535"/>
            </a:xfrm>
            <a:prstGeom prst="ellipse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4806118" y="2098267"/>
              <a:ext cx="2097947" cy="97148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1600" b="1" dirty="0"/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/>
                <a:t>Специальный коллективный центр доступа к библиотечным ресурсам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/>
            </a:p>
          </p:txBody>
        </p:sp>
      </p:grpSp>
      <p:grpSp>
        <p:nvGrpSpPr>
          <p:cNvPr id="22" name="Группа 24"/>
          <p:cNvGrpSpPr/>
          <p:nvPr/>
        </p:nvGrpSpPr>
        <p:grpSpPr>
          <a:xfrm>
            <a:off x="2216696" y="3650154"/>
            <a:ext cx="1571636" cy="642942"/>
            <a:chOff x="2170791" y="0"/>
            <a:chExt cx="3159472" cy="1408718"/>
          </a:xfrm>
          <a:scene3d>
            <a:camera prst="orthographicFront"/>
            <a:lightRig rig="flat" dir="t"/>
          </a:scene3d>
        </p:grpSpPr>
        <p:sp>
          <p:nvSpPr>
            <p:cNvPr id="26" name="Овал 25"/>
            <p:cNvSpPr/>
            <p:nvPr/>
          </p:nvSpPr>
          <p:spPr>
            <a:xfrm>
              <a:off x="2170791" y="0"/>
              <a:ext cx="3159472" cy="140871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2633485" y="206302"/>
              <a:ext cx="2234084" cy="996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0160" tIns="10160" rIns="10160" bIns="1016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600" b="1" dirty="0"/>
                <a:t>Call</a:t>
              </a:r>
              <a:r>
                <a:rPr lang="ru-RU" sz="1600" b="1" dirty="0"/>
                <a:t>-центр</a:t>
              </a:r>
            </a:p>
          </p:txBody>
        </p:sp>
      </p:grpSp>
      <p:sp>
        <p:nvSpPr>
          <p:cNvPr id="27667" name="TextBox 35"/>
          <p:cNvSpPr txBox="1">
            <a:spLocks noChangeArrowheads="1"/>
          </p:cNvSpPr>
          <p:nvPr/>
        </p:nvSpPr>
        <p:spPr bwMode="auto">
          <a:xfrm>
            <a:off x="128588" y="1125538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6600"/>
                </a:solidFill>
              </a:rPr>
              <a:t>Кадры</a:t>
            </a:r>
            <a:r>
              <a:rPr lang="ru-RU"/>
              <a:t>: </a:t>
            </a:r>
            <a:r>
              <a:rPr lang="ru-RU" b="1"/>
              <a:t>34</a:t>
            </a:r>
            <a:r>
              <a:rPr lang="ru-RU"/>
              <a:t> </a:t>
            </a:r>
            <a:r>
              <a:rPr lang="ru-RU" sz="1600"/>
              <a:t>преподавателя и сотрудника</a:t>
            </a:r>
          </a:p>
        </p:txBody>
      </p:sp>
      <p:sp>
        <p:nvSpPr>
          <p:cNvPr id="27668" name="TextBox 36"/>
          <p:cNvSpPr txBox="1">
            <a:spLocks noChangeArrowheads="1"/>
          </p:cNvSpPr>
          <p:nvPr/>
        </p:nvSpPr>
        <p:spPr bwMode="auto">
          <a:xfrm>
            <a:off x="128588" y="3068638"/>
            <a:ext cx="501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6600"/>
                </a:solidFill>
              </a:rPr>
              <a:t>Структура</a:t>
            </a:r>
            <a:r>
              <a:rPr lang="ru-RU" b="1"/>
              <a:t>: 4</a:t>
            </a:r>
            <a:r>
              <a:rPr lang="ru-RU"/>
              <a:t> </a:t>
            </a:r>
            <a:r>
              <a:rPr lang="ru-RU" sz="1600"/>
              <a:t>функциональных подразделения</a:t>
            </a:r>
            <a:endParaRPr lang="ru-RU"/>
          </a:p>
        </p:txBody>
      </p:sp>
      <p:sp>
        <p:nvSpPr>
          <p:cNvPr id="27669" name="TextBox 37"/>
          <p:cNvSpPr txBox="1">
            <a:spLocks noChangeArrowheads="1"/>
          </p:cNvSpPr>
          <p:nvPr/>
        </p:nvSpPr>
        <p:spPr bwMode="auto">
          <a:xfrm>
            <a:off x="2809875" y="200025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6600"/>
                </a:solidFill>
              </a:rPr>
              <a:t>Сеть</a:t>
            </a:r>
            <a:r>
              <a:rPr lang="ru-RU" b="1"/>
              <a:t>:</a:t>
            </a: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741488" y="1916113"/>
            <a:ext cx="1050925" cy="101123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671" name="Прямоугольник 39"/>
          <p:cNvSpPr>
            <a:spLocks noChangeArrowheads="1"/>
          </p:cNvSpPr>
          <p:nvPr/>
        </p:nvSpPr>
        <p:spPr bwMode="auto">
          <a:xfrm>
            <a:off x="3524250" y="1785938"/>
            <a:ext cx="1714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11</a:t>
            </a:r>
            <a:r>
              <a:rPr lang="ru-RU" sz="1600"/>
              <a:t> </a:t>
            </a:r>
            <a:r>
              <a:rPr lang="ru-RU" sz="1400"/>
              <a:t>вузов </a:t>
            </a:r>
          </a:p>
          <a:p>
            <a:pPr algn="ctr"/>
            <a:r>
              <a:rPr lang="ru-RU" sz="1400"/>
              <a:t>СЗФО</a:t>
            </a:r>
          </a:p>
          <a:p>
            <a:pPr algn="ctr"/>
            <a:r>
              <a:rPr lang="ru-RU" sz="1600"/>
              <a:t> </a:t>
            </a:r>
            <a:r>
              <a:rPr lang="ru-RU" b="1">
                <a:solidFill>
                  <a:srgbClr val="FF0000"/>
                </a:solidFill>
              </a:rPr>
              <a:t>373</a:t>
            </a:r>
            <a:r>
              <a:rPr lang="ru-RU" sz="1600"/>
              <a:t> </a:t>
            </a:r>
            <a:r>
              <a:rPr lang="ru-RU" sz="1400"/>
              <a:t>студента с инвалидностью</a:t>
            </a: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rot="5400000" flipH="1" flipV="1">
            <a:off x="5024438" y="1628775"/>
            <a:ext cx="936625" cy="504825"/>
          </a:xfrm>
          <a:prstGeom prst="bentConnector3">
            <a:avLst>
              <a:gd name="adj1" fmla="val 99768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5240338" y="2276475"/>
            <a:ext cx="576262" cy="288925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16200000" flipH="1">
            <a:off x="3908425" y="4113213"/>
            <a:ext cx="3240088" cy="576262"/>
          </a:xfrm>
          <a:prstGeom prst="bentConnector3">
            <a:avLst>
              <a:gd name="adj1" fmla="val 19610"/>
            </a:avLst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5" name="Скругленный прямоугольник 49"/>
          <p:cNvSpPr>
            <a:spLocks noChangeArrowheads="1"/>
          </p:cNvSpPr>
          <p:nvPr/>
        </p:nvSpPr>
        <p:spPr bwMode="auto">
          <a:xfrm>
            <a:off x="1497013" y="6170613"/>
            <a:ext cx="4248150" cy="7143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более</a:t>
            </a:r>
            <a:r>
              <a:rPr lang="ru-RU" sz="1600" b="1"/>
              <a:t> </a:t>
            </a:r>
            <a:r>
              <a:rPr lang="ru-RU" b="1"/>
              <a:t>30 </a:t>
            </a:r>
            <a:r>
              <a:rPr lang="ru-RU" sz="1600"/>
              <a:t>наименований</a:t>
            </a:r>
          </a:p>
          <a:p>
            <a:r>
              <a:rPr lang="ru-RU" sz="1600"/>
              <a:t>специального оборудования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208088" y="1484313"/>
            <a:ext cx="3097212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655763" y="3429000"/>
            <a:ext cx="3313112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78" name="Прямоугольник 54"/>
          <p:cNvSpPr>
            <a:spLocks noChangeArrowheads="1"/>
          </p:cNvSpPr>
          <p:nvPr/>
        </p:nvSpPr>
        <p:spPr bwMode="auto">
          <a:xfrm>
            <a:off x="265113" y="6237288"/>
            <a:ext cx="137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6600"/>
                </a:solidFill>
              </a:rPr>
              <a:t>Ресурсы</a:t>
            </a:r>
            <a:r>
              <a:rPr lang="ru-RU" b="1"/>
              <a:t>:</a:t>
            </a:r>
            <a:endParaRPr lang="ru-RU"/>
          </a:p>
        </p:txBody>
      </p:sp>
      <p:sp>
        <p:nvSpPr>
          <p:cNvPr id="27679" name="Прямоугольник 61"/>
          <p:cNvSpPr>
            <a:spLocks noChangeArrowheads="1"/>
          </p:cNvSpPr>
          <p:nvPr/>
        </p:nvSpPr>
        <p:spPr bwMode="auto">
          <a:xfrm>
            <a:off x="1857375" y="1557338"/>
            <a:ext cx="91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РУМЦ</a:t>
            </a:r>
            <a:endParaRPr lang="ru-RU"/>
          </a:p>
        </p:txBody>
      </p:sp>
      <p:cxnSp>
        <p:nvCxnSpPr>
          <p:cNvPr id="64" name="Прямая соединительная линия 63"/>
          <p:cNvCxnSpPr>
            <a:stCxn id="39" idx="1"/>
          </p:cNvCxnSpPr>
          <p:nvPr/>
        </p:nvCxnSpPr>
        <p:spPr>
          <a:xfrm flipH="1" flipV="1">
            <a:off x="704850" y="1557338"/>
            <a:ext cx="1190625" cy="508000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33425" y="2665413"/>
            <a:ext cx="1050925" cy="479425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9" idx="6"/>
          </p:cNvCxnSpPr>
          <p:nvPr/>
        </p:nvCxnSpPr>
        <p:spPr>
          <a:xfrm>
            <a:off x="2792413" y="2422525"/>
            <a:ext cx="803275" cy="6350"/>
          </a:xfrm>
          <a:prstGeom prst="line">
            <a:avLst/>
          </a:prstGeom>
          <a:ln w="28575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67125" y="2928938"/>
            <a:ext cx="135731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55763" y="6813550"/>
            <a:ext cx="2649537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08088" y="981075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400925" y="6345238"/>
            <a:ext cx="431800" cy="396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68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345613" y="6305550"/>
            <a:ext cx="431800" cy="395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54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29488" y="1682750"/>
            <a:ext cx="431800" cy="396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9345613" y="1808163"/>
            <a:ext cx="431800" cy="396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21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473950" y="2728913"/>
            <a:ext cx="431800" cy="39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35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9278938" y="2733675"/>
            <a:ext cx="431800" cy="395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24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458075" y="3546475"/>
            <a:ext cx="431800" cy="395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37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9345613" y="4864100"/>
            <a:ext cx="431800" cy="395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28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9482138" y="3994150"/>
            <a:ext cx="433387" cy="395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7473950" y="5313363"/>
            <a:ext cx="431800" cy="395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7531100" y="4545013"/>
            <a:ext cx="431800" cy="396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31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C5984-EB64-420E-9953-49C722A3C49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679950" y="260350"/>
            <a:ext cx="495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Выполнение целевых показателей </a:t>
            </a:r>
          </a:p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деятельности РУМЦ СЗФО (ЧГУ) </a:t>
            </a:r>
          </a:p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на 2017 г.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15925" y="1281113"/>
          <a:ext cx="8848725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208088" y="1039813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15925" y="5445125"/>
            <a:ext cx="4968875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9132F-5A1A-4888-A7C6-04EA1D9918F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125538"/>
          <a:ext cx="9634538" cy="55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338"/>
                <a:gridCol w="3183244"/>
                <a:gridCol w="3585508"/>
              </a:tblGrid>
              <a:tr h="431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Количественные показатели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Эффекты для регионов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8783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Проведение мониторинговых мероприятий по вопросам профориентации, обучения и трудоустройства инвалидов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с учётом специфики СЗФО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Проведено 4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вида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 мониторинга </a:t>
                      </a: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(более 100 опрошенных экспертов, 12 вузов СЗФО)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Получена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точная информация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для принятия управленческих решений и разработки вузовских программ развития ИВО и трудоустройства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, в том числе, выявлено 860 вакансий для инвалидов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62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Повышение квалификации сотрудников вузов территории СЗФО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246 слушателей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из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11 вузов-партнёров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 программе ДПО- КПК (17,2% от всех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сотрудников вузов)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В 11 вузах-партнерах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созданы центры ответственности и центры компетенций по ИВО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, в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соответствии со спецификой вуза и ситуации в регионе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8783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Разработка адаптированных учебно-методических материалов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с учётом направлений подготовки в вузах СЗФО</a:t>
                      </a:r>
                      <a:endParaRPr lang="ru-RU" sz="1600" b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Создано и опубликовано 16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наименований учебно-методических продуктов для обеспечения ИВО (УМК, учебные пособия, описания технологий, методические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разработки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Образовательный процесс в вузах-партнерах обеспечен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учебно-методической базой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в электронном и традиционном формате и модельной системой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психолого-педагогического сопровождения по 4 нозологическим группам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20" name="TextBox 3"/>
          <p:cNvSpPr txBox="1">
            <a:spLocks noChangeArrowheads="1"/>
          </p:cNvSpPr>
          <p:nvPr/>
        </p:nvSpPr>
        <p:spPr bwMode="auto">
          <a:xfrm>
            <a:off x="3152775" y="425450"/>
            <a:ext cx="6480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Основные эффекты деятельности </a:t>
            </a:r>
          </a:p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РУМЦ СЗФО (ЧГУ) в 2017 году (1)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08088" y="1039813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6B6AA-C28C-439F-910B-B3D0F3B19B8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" y="1125538"/>
          <a:ext cx="9721850" cy="561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210"/>
                <a:gridCol w="3211987"/>
                <a:gridCol w="3617883"/>
              </a:tblGrid>
              <a:tr h="482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Количественные показатели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Эффекты для регионов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17726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Оказание консалтинговой помощи ОО ВО  СЗФО по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вопросам профориентации,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обучения и трудоустройства инвалидов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Более 500  участников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вебинаров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семинаров , совещаний  с вузами-партнёрами</a:t>
                      </a: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8 мероприятий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регионального уровня на территории СЗФО</a:t>
                      </a: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Более 130 дистанционных консультаций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для родителей абитуриентов-инвалидов.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 результатам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олее 50 %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участников-инвалидов планируют поступление в вузы СЗФО,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ориентируясь на Атлас профессий и рынок квотируемых рабочих мест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726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Содействие адекватному профессиональному выбору и трудоустройству инвалидов и лиц с ОВЗ на территории СЗФО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Более 1500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участников  мероприятий РУМЦ по профориентации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Около 20 компаний и работодателей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Центры содействия  трудоустройству СЗФО 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Апробирована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эффективная модель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интерактивного взаимодействия работодателей, молодых инвалидов и вузов, центров занятости населения 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437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Пропаганда идей и ценностей ИВО через различные форматы деятельности с учётом специфики СЗФО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15 региональных СМИ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привлечено  к освещению публичных мероприятий РУМЦ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Позитивные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 публикации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содействовали повышению информированности населения и формированию инклюзивной культуры в регионах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4" name="TextBox 3"/>
          <p:cNvSpPr txBox="1">
            <a:spLocks noChangeArrowheads="1"/>
          </p:cNvSpPr>
          <p:nvPr/>
        </p:nvSpPr>
        <p:spPr bwMode="auto">
          <a:xfrm>
            <a:off x="3152775" y="425450"/>
            <a:ext cx="64801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Основные эффекты деятельности </a:t>
            </a:r>
          </a:p>
          <a:p>
            <a:pPr algn="r">
              <a:lnSpc>
                <a:spcPts val="18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</a:rPr>
              <a:t>РУМЦ СЗФО (ЧГУ) в 2017 году (2)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08088" y="1039813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75" y="404813"/>
            <a:ext cx="6524625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Содержательные выгоды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вузам -партнёрам 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632950" cy="57324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Повысить мониторинговые показатели вуза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Обеспечить прохождение аттестации ректора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Подготовить вуз к прохождению аккредитации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Представить опыт вуза в профессиональном сообществе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Поддержать куратора ИВО в вузе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Представить лучшие разработки (пособия , УМК, УММ, технологии, программы, проекты и др.)   на федеральном портале МОН РФ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Представлять лучшие практики вуза –партнёра в сети РУМЦ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Получить доступ к  методическим разработкам сети РУМЦ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Участвовать в формировании запроса к сети РУМЦ, МОН и </a:t>
            </a:r>
            <a:r>
              <a:rPr lang="ru-RU" dirty="0" err="1" smtClean="0"/>
              <a:t>Рособрнадзору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Получать консультации по вопросам сопровождения ИВО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Бесплатно повысить квалификацию своих сотрудников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Присутствовать за счёт средств РУМЦ на площадке ЧГУ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Проводить стажировки ППС на базе РУМЦ СЗФО ЧГУ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Масштабировать мероприятия по ИВО , по профориентации и трудоустройству на СЗФО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Получать поддержку (методическую, консалтинговую, экспертную) от РУМЦ СЗФО ЧГУ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Проводить масштабные мероприятия инвалидов в СЗФО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Использовать ресурсы вузов сети для повышения доступности и качества ИВО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Обеспечивать академическую и трудовую мобильность инвалидов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Реализовывать сетевые формы обучения инвалидов и лиц с ОВЗ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033AF-1E2C-40F3-9150-85CBDFEDCA29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213" y="260350"/>
            <a:ext cx="66817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Формальные выгоды вузам -партнёрам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D2AD2-0029-4266-BFAA-EC713DDEEB5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96963"/>
          <a:ext cx="9906000" cy="576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050"/>
                <a:gridCol w="2571768"/>
                <a:gridCol w="4167182"/>
              </a:tblGrid>
              <a:tr h="35440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Предложения РУМЦ СЗО ЧГУ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Мониторинговые показатели вуза-партнёра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Нормативный регламент</a:t>
                      </a:r>
                      <a:endParaRPr lang="ru-RU" dirty="0"/>
                    </a:p>
                  </a:txBody>
                  <a:tcPr/>
                </a:tc>
              </a:tr>
              <a:tr h="15695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Обученных преподавателей вуза-партнёра на курсах повышения квалификации по теме "Инклюзивное высшее образование" (с выдачей удостоверения установленного образца на 76  часов)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процесса обучения лиц с ОВЗ и инвалидностью в вузе кадрами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мероприятий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РФ по повышению показателей доступности значений показателей доступности для инвалидов объектов и предоставляемых на них услуг в сфере образования (Приказ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РФ от 02.12.2015 № 1399) и др.</a:t>
                      </a:r>
                      <a:endParaRPr lang="ru-RU" dirty="0"/>
                    </a:p>
                  </a:txBody>
                  <a:tcPr/>
                </a:tc>
              </a:tr>
              <a:tr h="81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онсультирование вузов-партнёров по вопросам разработки АОП и учебно-методического , психолого-педагогического сопровождения процесса образования инвалидов в вузе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деятельности вузов по обучению студентов с ОВЗ и инвалидностью нормативно-правовой документацией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обеспечения условий доступности для инвалидов объектов и предоставляемых услуг в сфере образования, а также оказания им при этом необходимой помощи (Приказ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РФ от 09.11.2015 № 1309)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Федеральной службы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надзору в сфере образования и науки от 12.03.2015  № 279 и др.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уч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4286250"/>
            <a:ext cx="35242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66688" y="785813"/>
            <a:ext cx="93059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88" tIns="54906" rIns="105588" bIns="54906"/>
          <a:lstStyle/>
          <a:p>
            <a:pPr algn="ctr" defTabSz="527050"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2400" b="1">
                <a:solidFill>
                  <a:srgbClr val="595959"/>
                </a:solidFill>
                <a:latin typeface="Arial Black" pitchFamily="34" charset="0"/>
              </a:rPr>
              <a:t>Спасибо за внимание!	</a:t>
            </a:r>
          </a:p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endParaRPr lang="ru-RU" sz="2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 t="27557" b="18266"/>
          <a:stretch>
            <a:fillRect/>
          </a:stretch>
        </p:blipFill>
        <p:spPr bwMode="auto">
          <a:xfrm>
            <a:off x="3524250" y="4286250"/>
            <a:ext cx="61849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1524000" y="1285875"/>
            <a:ext cx="65627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Контактный телефон: </a:t>
            </a:r>
            <a:r>
              <a:rPr lang="en-US"/>
              <a:t>                     </a:t>
            </a:r>
            <a:r>
              <a:rPr lang="ru-RU"/>
              <a:t>8</a:t>
            </a:r>
            <a:r>
              <a:rPr lang="en-US"/>
              <a:t>-</a:t>
            </a:r>
            <a:r>
              <a:rPr lang="ru-RU"/>
              <a:t>8202-518-123   </a:t>
            </a:r>
          </a:p>
          <a:p>
            <a:r>
              <a:rPr lang="ru-RU"/>
              <a:t>                                                          8-800-550-19-35 </a:t>
            </a:r>
            <a:endParaRPr lang="en-US"/>
          </a:p>
          <a:p>
            <a:r>
              <a:rPr lang="en-US"/>
              <a:t>				rumts_czfo_chgu@mail.ru</a:t>
            </a:r>
            <a:endParaRPr lang="ru-RU"/>
          </a:p>
          <a:p>
            <a:r>
              <a:rPr lang="ru-RU"/>
              <a:t>Денисова Ольга Александровна: </a:t>
            </a:r>
            <a:r>
              <a:rPr lang="en-US"/>
              <a:t>  </a:t>
            </a:r>
            <a:r>
              <a:rPr lang="ru-RU"/>
              <a:t>8-921-732-09-11</a:t>
            </a:r>
            <a:r>
              <a:rPr lang="en-US"/>
              <a:t>  </a:t>
            </a:r>
          </a:p>
          <a:p>
            <a:r>
              <a:rPr lang="en-US"/>
              <a:t>				denisova@inbox.ru</a:t>
            </a:r>
            <a:endParaRPr lang="ru-RU"/>
          </a:p>
          <a:p>
            <a:r>
              <a:rPr lang="ru-RU"/>
              <a:t>Леханова Ольга Леонидовна: </a:t>
            </a:r>
            <a:r>
              <a:rPr lang="en-US"/>
              <a:t>        </a:t>
            </a:r>
            <a:r>
              <a:rPr lang="ru-RU"/>
              <a:t>8-921-135-38-97</a:t>
            </a:r>
            <a:r>
              <a:rPr lang="en-US"/>
              <a:t>  </a:t>
            </a:r>
          </a:p>
          <a:p>
            <a:r>
              <a:rPr lang="en-US"/>
              <a:t>				lehanovao@mail.ru</a:t>
            </a:r>
            <a:endParaRPr lang="ru-RU"/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1238250" y="3500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27050">
              <a:spcBef>
                <a:spcPts val="425"/>
              </a:spcBef>
              <a:tabLst>
                <a:tab pos="0" algn="l"/>
                <a:tab pos="525463" algn="l"/>
                <a:tab pos="1052513" algn="l"/>
                <a:tab pos="1579563" algn="l"/>
                <a:tab pos="2106613" algn="l"/>
                <a:tab pos="2633663" algn="l"/>
                <a:tab pos="3160713" algn="l"/>
                <a:tab pos="3687763" algn="l"/>
                <a:tab pos="4214813" algn="l"/>
                <a:tab pos="4741863" algn="l"/>
                <a:tab pos="5268913" algn="l"/>
                <a:tab pos="5795963" algn="l"/>
                <a:tab pos="6323013" algn="l"/>
                <a:tab pos="6850063" algn="l"/>
                <a:tab pos="7377113" algn="l"/>
                <a:tab pos="7904163" algn="l"/>
                <a:tab pos="8431213" algn="l"/>
                <a:tab pos="8958263" algn="l"/>
                <a:tab pos="9485313" algn="l"/>
                <a:tab pos="10012363" algn="l"/>
                <a:tab pos="10539413" algn="l"/>
              </a:tabLst>
            </a:pPr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Добро пожаловать в РУМЦ СЗФО ЧГУ!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B3197-1B8B-456B-91DE-DBDCD03A648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9669" t="31152" r="6332" b="44400"/>
          <a:stretch>
            <a:fillRect/>
          </a:stretch>
        </p:blipFill>
        <p:spPr bwMode="auto">
          <a:xfrm>
            <a:off x="2663825" y="0"/>
            <a:ext cx="574516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b="21408"/>
          <a:stretch>
            <a:fillRect/>
          </a:stretch>
        </p:blipFill>
        <p:spPr bwMode="auto">
          <a:xfrm>
            <a:off x="338138" y="2276475"/>
            <a:ext cx="92725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 l="45135" t="69009" b="12775"/>
          <a:stretch>
            <a:fillRect/>
          </a:stretch>
        </p:blipFill>
        <p:spPr bwMode="auto">
          <a:xfrm>
            <a:off x="5673725" y="1152525"/>
            <a:ext cx="4232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325" y="0"/>
            <a:ext cx="10652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7F27-8076-494E-A43F-63698AB1EC2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0"/>
            <a:ext cx="78009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Группа 3"/>
          <p:cNvGrpSpPr>
            <a:grpSpLocks/>
          </p:cNvGrpSpPr>
          <p:nvPr/>
        </p:nvGrpSpPr>
        <p:grpSpPr bwMode="auto">
          <a:xfrm>
            <a:off x="82550" y="5300663"/>
            <a:ext cx="9823450" cy="1323975"/>
            <a:chOff x="122833" y="5229200"/>
            <a:chExt cx="9822723" cy="1323440"/>
          </a:xfrm>
        </p:grpSpPr>
        <p:sp>
          <p:nvSpPr>
            <p:cNvPr id="5" name="TextBox 4"/>
            <p:cNvSpPr txBox="1"/>
            <p:nvPr/>
          </p:nvSpPr>
          <p:spPr>
            <a:xfrm>
              <a:off x="1070501" y="5478336"/>
              <a:ext cx="858773" cy="523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</a:rPr>
                <a:t>8 %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9794" y="5445013"/>
              <a:ext cx="1012750" cy="523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</a:rPr>
                <a:t>30 %</a:t>
              </a:r>
            </a:p>
          </p:txBody>
        </p:sp>
        <p:sp>
          <p:nvSpPr>
            <p:cNvPr id="18438" name="TextBox 6"/>
            <p:cNvSpPr txBox="1">
              <a:spLocks noChangeArrowheads="1"/>
            </p:cNvSpPr>
            <p:nvPr/>
          </p:nvSpPr>
          <p:spPr bwMode="auto">
            <a:xfrm>
              <a:off x="1754645" y="5229201"/>
              <a:ext cx="29744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Доля инвалидов, получающих профобразование от общей численности инвалидов  в возрасте от 18 до 30 лет</a:t>
              </a:r>
            </a:p>
          </p:txBody>
        </p:sp>
        <p:sp>
          <p:nvSpPr>
            <p:cNvPr id="18439" name="TextBox 7"/>
            <p:cNvSpPr txBox="1">
              <a:spLocks noChangeArrowheads="1"/>
            </p:cNvSpPr>
            <p:nvPr/>
          </p:nvSpPr>
          <p:spPr bwMode="auto">
            <a:xfrm>
              <a:off x="6825208" y="5229200"/>
              <a:ext cx="312034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Доля получающих профобразование от общей численности молодежи в возрасте от 18 до 30 лет </a:t>
              </a:r>
            </a:p>
          </p:txBody>
        </p:sp>
        <p:pic>
          <p:nvPicPr>
            <p:cNvPr id="9" name="Picture 6" descr="https://image.freepik.com/free-icon/_318-1158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 l="19853" t="14188" r="14611" b="14455"/>
            <a:stretch/>
          </p:blipFill>
          <p:spPr bwMode="auto">
            <a:xfrm>
              <a:off x="5327905" y="5301209"/>
              <a:ext cx="639208" cy="801139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122833" y="5301209"/>
              <a:ext cx="910567" cy="815837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4484960" y="5518008"/>
              <a:ext cx="774643" cy="26183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6C4CB-3E03-4059-8E00-E7EBDDC63F2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2582" r="13492"/>
          <a:stretch>
            <a:fillRect/>
          </a:stretch>
        </p:blipFill>
        <p:spPr bwMode="auto">
          <a:xfrm>
            <a:off x="0" y="0"/>
            <a:ext cx="676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681788" y="0"/>
            <a:ext cx="3224212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ВАЖНО: </a:t>
            </a:r>
          </a:p>
          <a:p>
            <a:pPr>
              <a:buFontTx/>
              <a:buChar char="-"/>
            </a:pPr>
            <a:r>
              <a:rPr lang="ru-RU"/>
              <a:t>100% подготовка сотрудников по вопросам обучения инвалидов;</a:t>
            </a:r>
          </a:p>
          <a:p>
            <a:pPr>
              <a:buFontTx/>
              <a:buChar char="-"/>
            </a:pPr>
            <a:endParaRPr lang="ru-RU" sz="1100"/>
          </a:p>
          <a:p>
            <a:pPr>
              <a:buFontTx/>
              <a:buChar char="-"/>
            </a:pPr>
            <a:r>
              <a:rPr lang="ru-RU"/>
              <a:t>Соглашение с РУМЦ ( не менее 10 вузов закреплённой территории ежегодно);</a:t>
            </a:r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r>
              <a:rPr lang="ru-RU"/>
              <a:t>Наличие в вузах локальных актов, регламентирующих вопросы профориентации, образования, трудоустройства и постидпломного сопровождения;</a:t>
            </a:r>
          </a:p>
          <a:p>
            <a:pPr>
              <a:buFontTx/>
              <a:buChar char="-"/>
            </a:pPr>
            <a:endParaRPr lang="ru-RU" sz="1200"/>
          </a:p>
          <a:p>
            <a:pPr>
              <a:buFontTx/>
              <a:buChar char="-"/>
            </a:pPr>
            <a:r>
              <a:rPr lang="ru-RU"/>
              <a:t>Наличие специальных условий для АОПОП ;</a:t>
            </a:r>
          </a:p>
          <a:p>
            <a:endParaRPr lang="ru-RU" sz="1200"/>
          </a:p>
          <a:p>
            <a:r>
              <a:rPr lang="ru-RU"/>
              <a:t>-Доступная информация на сайте ОО ВО и заполнение форм на «Инклюзивное образование. Рф»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167313" y="274638"/>
            <a:ext cx="4243387" cy="5826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Исполнение: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906000" cy="578643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Плана мероприятий по реализации в субъектах Российской Федерации программ сопровождения инвалидов молодого возраста при получении ими профессионального образования и содействия в последующем трудоустройстве на 2016 - 2020 годы (Распоряжение Правительства РФ от 16.07.2016 г. № 1507-р);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Межведомственного комплексного плана мероприятий по обеспечению доступности профессионального образования для инвалидов и лиц с ограниченными возможностями здоровья на 2016-18 гг. (от 23.07.2016 г. № 3467п-П8)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Приказа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по созданию и функционированию сети Ресурсного учебно-методических центров (Приказ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20.10.2017 г. № 1021);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Приказа о проведении мониторинга эффективности образовательных организаций высшего образования (Приказ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13.03.2017 г. № 222);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Приказа о внесении изменений в показатели деятельности образовательной организации, подлежащей </a:t>
            </a:r>
            <a:r>
              <a:rPr lang="ru-RU" dirty="0" err="1" smtClean="0"/>
              <a:t>самообследованию</a:t>
            </a:r>
            <a:r>
              <a:rPr lang="ru-RU" dirty="0" smtClean="0"/>
              <a:t> (Приказ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15.02.2017 г. № 136);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Плана мероприятий </a:t>
            </a:r>
            <a:r>
              <a:rPr lang="ru-RU" dirty="0" err="1" smtClean="0"/>
              <a:t>Минобрнауки</a:t>
            </a:r>
            <a:r>
              <a:rPr lang="ru-RU" dirty="0" smtClean="0"/>
              <a:t>  РФ по повышению показателей доступности значений показателей доступности для инвалидов объектов и предоставляемых на них услуг в сфере образования (Приказ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02.12.2015 № 1399);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 (Приказ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09.11.2015 № 1309);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Порядка приема на обучение по образовательным программам высшего образования -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</a:t>
            </a:r>
            <a:r>
              <a:rPr lang="ru-RU" dirty="0" err="1" smtClean="0"/>
              <a:t>специалитета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магистратуры (Приказ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от 14.10.2015 № 1147)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D9ABC-31F4-4566-B4E9-AA80618DD8C7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3024188" y="274638"/>
            <a:ext cx="63865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7C80"/>
                </a:solidFill>
              </a:rPr>
              <a:t>Направления деятельности РУМЦ СЗФО ЧГУ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85860"/>
          <a:ext cx="966790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992188" y="0"/>
            <a:ext cx="8439150" cy="582613"/>
          </a:xfrm>
        </p:spPr>
        <p:txBody>
          <a:bodyPr/>
          <a:lstStyle/>
          <a:p>
            <a:pPr eaLnBrk="1" hangingPunct="1"/>
            <a:r>
              <a:rPr lang="ru-RU" sz="2400" b="1" smtClean="0"/>
              <a:t>НАПРАВЛЕНИЯ ДЕЯТЕЛЬНОСТИ вузов в сфере ИВО </a:t>
            </a:r>
          </a:p>
        </p:txBody>
      </p:sp>
      <p:cxnSp>
        <p:nvCxnSpPr>
          <p:cNvPr id="9" name="Straight Connector 13"/>
          <p:cNvCxnSpPr/>
          <p:nvPr/>
        </p:nvCxnSpPr>
        <p:spPr>
          <a:xfrm>
            <a:off x="0" y="549275"/>
            <a:ext cx="9680575" cy="0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531" name="Группа 13"/>
          <p:cNvGrpSpPr>
            <a:grpSpLocks/>
          </p:cNvGrpSpPr>
          <p:nvPr/>
        </p:nvGrpSpPr>
        <p:grpSpPr bwMode="auto">
          <a:xfrm>
            <a:off x="200025" y="549275"/>
            <a:ext cx="9194800" cy="4486275"/>
            <a:chOff x="360996" y="1196692"/>
            <a:chExt cx="9194643" cy="4945053"/>
          </a:xfrm>
        </p:grpSpPr>
        <p:sp>
          <p:nvSpPr>
            <p:cNvPr id="22535" name="TextBox 4"/>
            <p:cNvSpPr txBox="1">
              <a:spLocks noChangeArrowheads="1"/>
            </p:cNvSpPr>
            <p:nvPr/>
          </p:nvSpPr>
          <p:spPr bwMode="auto">
            <a:xfrm>
              <a:off x="3534354" y="4008688"/>
              <a:ext cx="82549" cy="348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1139" tIns="20569" rIns="41139" bIns="20569">
              <a:spAutoFit/>
            </a:bodyPr>
            <a:lstStyle/>
            <a:p>
              <a:endParaRPr lang="ru-RU"/>
            </a:p>
          </p:txBody>
        </p:sp>
        <p:sp>
          <p:nvSpPr>
            <p:cNvPr id="22536" name="Прямоугольник 12"/>
            <p:cNvSpPr>
              <a:spLocks noChangeArrowheads="1"/>
            </p:cNvSpPr>
            <p:nvPr/>
          </p:nvSpPr>
          <p:spPr bwMode="auto">
            <a:xfrm>
              <a:off x="360996" y="1557159"/>
              <a:ext cx="6435615" cy="404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2537" name="TextBox 2"/>
            <p:cNvSpPr txBox="1">
              <a:spLocks noChangeArrowheads="1"/>
            </p:cNvSpPr>
            <p:nvPr/>
          </p:nvSpPr>
          <p:spPr bwMode="auto">
            <a:xfrm>
              <a:off x="1053134" y="1196692"/>
              <a:ext cx="8502505" cy="4945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нормативное регулирование обеспечения доступности высшего образования для инвалидов</a:t>
              </a:r>
            </a:p>
            <a:p>
              <a:r>
                <a:rPr lang="ru-RU"/>
                <a:t>организация профессиональной ориентации инвалидов  </a:t>
              </a:r>
            </a:p>
            <a:p>
              <a:endParaRPr lang="ru-RU"/>
            </a:p>
            <a:p>
              <a:r>
                <a:rPr lang="ru-RU"/>
                <a:t>организация обучения и сопровождения лиц с инвалидностью</a:t>
              </a:r>
            </a:p>
            <a:p>
              <a:endParaRPr lang="ru-RU"/>
            </a:p>
            <a:p>
              <a:r>
                <a:rPr lang="ru-RU"/>
                <a:t>содействие трудоустройству инвалидов – выпускников образовательных организаций высшего образования</a:t>
              </a:r>
            </a:p>
            <a:p>
              <a:endParaRPr lang="ru-RU"/>
            </a:p>
            <a:p>
              <a:r>
                <a:rPr lang="ru-RU"/>
                <a:t>вхождение в систему РУМЦ и участие в системной деятельности образовательных  организаций высшего образования по реализации и развитию инклюзивного образования</a:t>
              </a:r>
            </a:p>
            <a:p>
              <a:endParaRPr lang="ru-RU"/>
            </a:p>
            <a:p>
              <a:r>
                <a:rPr lang="ru-RU"/>
                <a:t>повышение информированности инвалидов о возможностях получения высшего образования</a:t>
              </a:r>
            </a:p>
            <a:p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84830" y="5230078"/>
              <a:ext cx="155572" cy="1434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4830" y="4148676"/>
              <a:ext cx="155572" cy="1452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5781" y="1340179"/>
              <a:ext cx="155572" cy="1452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3717" y="2752302"/>
              <a:ext cx="155572" cy="1434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3717" y="2132858"/>
              <a:ext cx="155572" cy="1434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84830" y="3357747"/>
              <a:ext cx="155572" cy="1434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-231775" y="4797425"/>
            <a:ext cx="9906000" cy="37623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000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СОДЕЙСТВИЕ ТРУДОУСТРОЙСТВУ ВЫПУСКНИКОВ С ИНВАЛИДНОСТЬЮ</a:t>
            </a: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631825" y="5157788"/>
            <a:ext cx="8137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Формирование банков данных вакансий  			</a:t>
            </a:r>
          </a:p>
          <a:p>
            <a:r>
              <a:rPr lang="ru-RU"/>
              <a:t>Формирование индивидуальных планов трудоустройства	</a:t>
            </a:r>
          </a:p>
          <a:p>
            <a:r>
              <a:rPr lang="ru-RU"/>
              <a:t>Встречи с работодателями	                    		</a:t>
            </a:r>
          </a:p>
          <a:p>
            <a:r>
              <a:rPr lang="ru-RU"/>
              <a:t>Организация практик на специальные рабочие места	</a:t>
            </a:r>
          </a:p>
          <a:p>
            <a:r>
              <a:rPr lang="ru-RU"/>
              <a:t> Содействие в трудоустройстве на квотируемые рабочие места 	</a:t>
            </a:r>
          </a:p>
        </p:txBody>
      </p:sp>
      <p:cxnSp>
        <p:nvCxnSpPr>
          <p:cNvPr id="18" name="Straight Connector 13"/>
          <p:cNvCxnSpPr/>
          <p:nvPr/>
        </p:nvCxnSpPr>
        <p:spPr>
          <a:xfrm>
            <a:off x="225425" y="5157788"/>
            <a:ext cx="9680575" cy="0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1C512-32EE-4ADD-B0A7-125DF1B9E2CD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4578" name="Picture 2" descr="http://www.bankgorodov.ru/public/maps/r_szf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2498725"/>
            <a:ext cx="76168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Ольга\Downloads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3" y="1302990"/>
            <a:ext cx="2664296" cy="9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3" descr="C:\Users\Ольга\Downloads\ЧГУ_логотип_гориз.jpg"/>
          <p:cNvPicPr>
            <a:picLocks noChangeAspect="1" noChangeArrowheads="1"/>
          </p:cNvPicPr>
          <p:nvPr/>
        </p:nvPicPr>
        <p:blipFill>
          <a:blip r:embed="rId4"/>
          <a:srcRect b="12531"/>
          <a:stretch>
            <a:fillRect/>
          </a:stretch>
        </p:blipFill>
        <p:spPr bwMode="auto">
          <a:xfrm>
            <a:off x="0" y="0"/>
            <a:ext cx="29654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0113" y="188913"/>
            <a:ext cx="58642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2936875" y="1412875"/>
            <a:ext cx="6969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/>
              <a:t>Руководитель организации-исполнителя:  </a:t>
            </a:r>
          </a:p>
          <a:p>
            <a:pPr algn="r">
              <a:lnSpc>
                <a:spcPct val="150000"/>
              </a:lnSpc>
            </a:pPr>
            <a:r>
              <a:rPr lang="ru-RU" sz="1400">
                <a:solidFill>
                  <a:srgbClr val="C00000"/>
                </a:solidFill>
              </a:rPr>
              <a:t>ректор Дмитрий Владимирович Афанасьев    </a:t>
            </a:r>
          </a:p>
          <a:p>
            <a:pPr algn="r">
              <a:lnSpc>
                <a:spcPct val="150000"/>
              </a:lnSpc>
            </a:pPr>
            <a:r>
              <a:rPr lang="ru-RU" sz="1400"/>
              <a:t>Руководитель проекта: </a:t>
            </a:r>
          </a:p>
          <a:p>
            <a:pPr algn="r">
              <a:lnSpc>
                <a:spcPct val="150000"/>
              </a:lnSpc>
            </a:pPr>
            <a:r>
              <a:rPr lang="ru-RU" sz="1400"/>
              <a:t>директор РУМЦ СЗФО ЧГУ, д.п.н., профессор </a:t>
            </a:r>
            <a:r>
              <a:rPr lang="ru-RU" sz="1400">
                <a:solidFill>
                  <a:srgbClr val="C00000"/>
                </a:solidFill>
              </a:rPr>
              <a:t>Ольга Александровна Денисова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2952750" y="274638"/>
            <a:ext cx="64579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информационная открытость проекта РУМЦ СЗФО ЧГУ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238125" y="1357313"/>
            <a:ext cx="4171950" cy="264318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Сайт информационной поддержки инклюзивного высшего образования (</a:t>
            </a:r>
            <a:r>
              <a:rPr lang="ru-RU" sz="2400" smtClean="0">
                <a:latin typeface="Arial" charset="0"/>
                <a:hlinkClick r:id="rId2"/>
              </a:rPr>
              <a:t>http://ivo.mininuniver.ru/</a:t>
            </a:r>
            <a:r>
              <a:rPr lang="ru-RU" sz="2400" smtClean="0">
                <a:latin typeface="Arial" charset="0"/>
              </a:rPr>
              <a:t>)</a:t>
            </a: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3000375"/>
            <a:ext cx="44529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881563" y="1571625"/>
            <a:ext cx="5221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/>
              <a:t> </a:t>
            </a:r>
            <a:r>
              <a:rPr lang="ru-RU" sz="2400"/>
              <a:t>Сайт ЧГУ </a:t>
            </a:r>
          </a:p>
          <a:p>
            <a:r>
              <a:rPr lang="en-US" sz="2400">
                <a:hlinkClick r:id="rId4"/>
              </a:rPr>
              <a:t>https://www.chsu.ru/fakultety/ffkis/rc</a:t>
            </a:r>
            <a:r>
              <a:rPr lang="ru-RU" sz="2400"/>
              <a:t>  </a:t>
            </a:r>
            <a:endParaRPr lang="ru-RU" sz="200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28938"/>
            <a:ext cx="42148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3470275" y="3244850"/>
            <a:ext cx="296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выгоды вузам -партнёрам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10447</TotalTime>
  <Words>1431</Words>
  <Application>Microsoft Office PowerPoint</Application>
  <PresentationFormat>Лист A4 (210x297 мм)</PresentationFormat>
  <Paragraphs>215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Arial</vt:lpstr>
      <vt:lpstr>Calibri</vt:lpstr>
      <vt:lpstr>Bookman Old Style</vt:lpstr>
      <vt:lpstr>Arial Black</vt:lpstr>
      <vt:lpstr>Wingdings</vt:lpstr>
      <vt:lpstr>Arial Unicode MS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Роль Ресурсногоучебно-методическогоцентра Северо-Западного федеральногоокруга ЧГУ в создании специальных условий реализации образовательного процесса для лиц с ОВЗ и инвалидностью в ВУЗе  </vt:lpstr>
      <vt:lpstr>Слайд 2</vt:lpstr>
      <vt:lpstr>Слайд 3</vt:lpstr>
      <vt:lpstr>Слайд 4</vt:lpstr>
      <vt:lpstr>Исполнение:</vt:lpstr>
      <vt:lpstr>Направления деятельности РУМЦ СЗФО ЧГУ</vt:lpstr>
      <vt:lpstr>НАПРАВЛЕНИЯ ДЕЯТЕЛЬНОСТИ вузов в сфере ИВО </vt:lpstr>
      <vt:lpstr>Слайд 8</vt:lpstr>
      <vt:lpstr>информационная открытость проекта РУМЦ СЗФО ЧГУ</vt:lpstr>
      <vt:lpstr>Слайд 10</vt:lpstr>
      <vt:lpstr>Слайд 11</vt:lpstr>
      <vt:lpstr>Слайд 12</vt:lpstr>
      <vt:lpstr>Слайд 13</vt:lpstr>
      <vt:lpstr>Слайд 14</vt:lpstr>
      <vt:lpstr>Содержательные выгоды  вузам -партнёрам :</vt:lpstr>
      <vt:lpstr>Формальные выгоды вузам -партнёрам</vt:lpstr>
      <vt:lpstr>Слайд 17</vt:lpstr>
    </vt:vector>
  </TitlesOfParts>
  <Company>ГОУ ВПО ЧГУ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WiZaRd</cp:lastModifiedBy>
  <cp:revision>976</cp:revision>
  <dcterms:created xsi:type="dcterms:W3CDTF">2010-07-28T13:49:31Z</dcterms:created>
  <dcterms:modified xsi:type="dcterms:W3CDTF">2018-04-20T15:46:59Z</dcterms:modified>
</cp:coreProperties>
</file>