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64" r:id="rId3"/>
    <p:sldId id="261" r:id="rId4"/>
    <p:sldId id="262" r:id="rId5"/>
    <p:sldId id="263" r:id="rId6"/>
    <p:sldId id="258" r:id="rId7"/>
    <p:sldId id="265" r:id="rId8"/>
    <p:sldId id="269" r:id="rId9"/>
    <p:sldId id="266" r:id="rId10"/>
    <p:sldId id="268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  <a:srgbClr val="CC0000"/>
    <a:srgbClr val="FF505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66" d="100"/>
          <a:sy n="66" d="100"/>
        </p:scale>
        <p:origin x="-1650" y="-22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AAEE9C5-274A-4BB0-8059-051B8D601F1A}" type="datetimeFigureOut">
              <a:rPr lang="ru-RU" smtClean="0"/>
              <a:pPr/>
              <a:t>25.04.2018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3BE421C-CE35-4CD0-B1EF-71A5FEA0B0D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692682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54C664-7370-4938-8A82-025CA182F780}" type="slidenum">
              <a:rPr lang="ru-RU" smtClean="0"/>
              <a:pPr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8899021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54C664-7370-4938-8A82-025CA182F780}" type="slidenum">
              <a:rPr lang="ru-RU" smtClean="0"/>
              <a:pPr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8899021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54C664-7370-4938-8A82-025CA182F780}" type="slidenum">
              <a:rPr lang="ru-RU" smtClean="0"/>
              <a:pPr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8899021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54C664-7370-4938-8A82-025CA182F780}" type="slidenum">
              <a:rPr lang="ru-RU" smtClean="0"/>
              <a:pPr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8899021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54C664-7370-4938-8A82-025CA182F780}" type="slidenum">
              <a:rPr lang="ru-RU" smtClean="0"/>
              <a:pPr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8899021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54C664-7370-4938-8A82-025CA182F780}" type="slidenum">
              <a:rPr lang="ru-RU" smtClean="0"/>
              <a:pPr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8899021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54C664-7370-4938-8A82-025CA182F780}" type="slidenum">
              <a:rPr lang="ru-RU" smtClean="0"/>
              <a:pPr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8899021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54C664-7370-4938-8A82-025CA182F780}" type="slidenum">
              <a:rPr lang="ru-RU" smtClean="0"/>
              <a:pPr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8899021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54C664-7370-4938-8A82-025CA182F780}" type="slidenum">
              <a:rPr lang="ru-RU" smtClean="0"/>
              <a:pPr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889902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25.04.2018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25.04.2018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25.04.2018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25.04.2018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25.04.2018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25.04.2018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25.04.2018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25.04.2018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25.04.2018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25.04.2018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25.04.2018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25.04.2018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gif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6.png"/><Relationship Id="rId5" Type="http://schemas.openxmlformats.org/officeDocument/2006/relationships/image" Target="../media/image5.png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0.png"/><Relationship Id="rId5" Type="http://schemas.openxmlformats.org/officeDocument/2006/relationships/image" Target="../media/image5.png"/><Relationship Id="rId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gi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png"/><Relationship Id="rId4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gi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png"/><Relationship Id="rId4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gi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png"/><Relationship Id="rId4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gi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png"/><Relationship Id="rId4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gif"/><Relationship Id="rId7" Type="http://schemas.openxmlformats.org/officeDocument/2006/relationships/image" Target="../media/image1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1.png"/><Relationship Id="rId5" Type="http://schemas.openxmlformats.org/officeDocument/2006/relationships/image" Target="../media/image5.png"/><Relationship Id="rId4" Type="http://schemas.openxmlformats.org/officeDocument/2006/relationships/image" Target="../media/image1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1.png"/><Relationship Id="rId4" Type="http://schemas.openxmlformats.org/officeDocument/2006/relationships/image" Target="../media/image9.gi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gif"/><Relationship Id="rId7" Type="http://schemas.openxmlformats.org/officeDocument/2006/relationships/image" Target="../media/image15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4.png"/><Relationship Id="rId5" Type="http://schemas.openxmlformats.org/officeDocument/2006/relationships/image" Target="../media/image5.png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0" name="Picture 6" descr="C:\Users\Денис\Desktop\Рисунок1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14413" y="214290"/>
            <a:ext cx="2155371" cy="785818"/>
          </a:xfrm>
          <a:prstGeom prst="rect">
            <a:avLst/>
          </a:prstGeom>
          <a:noFill/>
        </p:spPr>
      </p:pic>
      <p:pic>
        <p:nvPicPr>
          <p:cNvPr id="1035" name="Picture 11" descr="C:\Users\Денис\Desktop\СЛЕПОЙ БЕЛЫЙ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500826" y="6214898"/>
            <a:ext cx="1285883" cy="643102"/>
          </a:xfrm>
          <a:prstGeom prst="rect">
            <a:avLst/>
          </a:prstGeom>
          <a:noFill/>
        </p:spPr>
      </p:pic>
      <p:pic>
        <p:nvPicPr>
          <p:cNvPr id="1036" name="Picture 12" descr="C:\Users\Денис\Desktop\ИНВАЛИД БЕЛЫЙ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071934" y="6284298"/>
            <a:ext cx="571504" cy="573702"/>
          </a:xfrm>
          <a:prstGeom prst="rect">
            <a:avLst/>
          </a:prstGeom>
          <a:noFill/>
        </p:spPr>
      </p:pic>
      <p:pic>
        <p:nvPicPr>
          <p:cNvPr id="1037" name="Picture 13" descr="C:\Users\Денис\Desktop\СЛУХ БЕЛЫЙ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017075" y="6289991"/>
            <a:ext cx="554529" cy="568008"/>
          </a:xfrm>
          <a:prstGeom prst="rect">
            <a:avLst/>
          </a:prstGeom>
          <a:noFill/>
        </p:spPr>
      </p:pic>
      <p:cxnSp>
        <p:nvCxnSpPr>
          <p:cNvPr id="20" name="Прямая соединительная линия 19"/>
          <p:cNvCxnSpPr/>
          <p:nvPr/>
        </p:nvCxnSpPr>
        <p:spPr>
          <a:xfrm>
            <a:off x="0" y="1071546"/>
            <a:ext cx="9144000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6" name="Picture 2" descr="C:\Users\Денис\Desktop\ЧГУ_лого_рус_гориз_прозрачный фон.pn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357818" y="264750"/>
            <a:ext cx="2286016" cy="671306"/>
          </a:xfrm>
          <a:prstGeom prst="rect">
            <a:avLst/>
          </a:prstGeom>
          <a:noFill/>
        </p:spPr>
      </p:pic>
      <p:pic>
        <p:nvPicPr>
          <p:cNvPr id="1032" name="Picture 8" descr="C:\Users\Денис\Desktop\1.pn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428596" y="4714884"/>
            <a:ext cx="2214578" cy="1150173"/>
          </a:xfrm>
          <a:prstGeom prst="rect">
            <a:avLst/>
          </a:prstGeom>
          <a:noFill/>
        </p:spPr>
      </p:pic>
      <p:pic>
        <p:nvPicPr>
          <p:cNvPr id="1033" name="Picture 9" descr="C:\Users\Денис\Desktop\2.png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6643702" y="1357298"/>
            <a:ext cx="2075215" cy="1077793"/>
          </a:xfrm>
          <a:prstGeom prst="rect">
            <a:avLst/>
          </a:prstGeom>
          <a:noFill/>
        </p:spPr>
      </p:pic>
      <p:pic>
        <p:nvPicPr>
          <p:cNvPr id="3" name="Picture 6" descr="C:\Users\Денис\Desktop\Заголовок.png"/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-928726" y="714356"/>
            <a:ext cx="10572824" cy="5947214"/>
          </a:xfrm>
          <a:prstGeom prst="rect">
            <a:avLst/>
          </a:prstGeom>
          <a:noFill/>
        </p:spPr>
      </p:pic>
      <p:sp>
        <p:nvSpPr>
          <p:cNvPr id="17" name="Прямоугольник 16"/>
          <p:cNvSpPr/>
          <p:nvPr/>
        </p:nvSpPr>
        <p:spPr>
          <a:xfrm>
            <a:off x="0" y="6429396"/>
            <a:ext cx="9144000" cy="428604"/>
          </a:xfrm>
          <a:prstGeom prst="rect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TextBox 3"/>
          <p:cNvSpPr txBox="1"/>
          <p:nvPr/>
        </p:nvSpPr>
        <p:spPr>
          <a:xfrm>
            <a:off x="3959424" y="5229067"/>
            <a:ext cx="5184576" cy="1200329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srgbClr val="FF0000"/>
                </a:solidFill>
              </a:rPr>
              <a:t>Букин Д.А.</a:t>
            </a:r>
            <a:r>
              <a:rPr lang="en-US" b="1" dirty="0" smtClean="0">
                <a:solidFill>
                  <a:srgbClr val="FF0000"/>
                </a:solidFill>
              </a:rPr>
              <a:t>,</a:t>
            </a:r>
            <a:r>
              <a:rPr lang="ru-RU" b="1" dirty="0" smtClean="0">
                <a:solidFill>
                  <a:srgbClr val="FF0000"/>
                </a:solidFill>
              </a:rPr>
              <a:t> специалист </a:t>
            </a:r>
            <a:r>
              <a:rPr lang="en-US" b="1" dirty="0" smtClean="0">
                <a:solidFill>
                  <a:srgbClr val="FF0000"/>
                </a:solidFill>
              </a:rPr>
              <a:t>CALL-</a:t>
            </a:r>
            <a:r>
              <a:rPr lang="ru-RU" b="1" dirty="0" smtClean="0">
                <a:solidFill>
                  <a:srgbClr val="FF0000"/>
                </a:solidFill>
              </a:rPr>
              <a:t>ЦЕНТРА РУМЦ СЗФО по обучению инвалидов и лиц с ограниченными возможностями здоровья в Череповецком государственном университете</a:t>
            </a:r>
            <a:endParaRPr lang="ru-RU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172307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0" name="Прямая соединительная линия 19"/>
          <p:cNvCxnSpPr/>
          <p:nvPr/>
        </p:nvCxnSpPr>
        <p:spPr>
          <a:xfrm>
            <a:off x="0" y="1142984"/>
            <a:ext cx="9144000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Скругленный прямоугольник 4"/>
          <p:cNvSpPr/>
          <p:nvPr/>
        </p:nvSpPr>
        <p:spPr>
          <a:xfrm>
            <a:off x="837525" y="2293747"/>
            <a:ext cx="2639402" cy="542319"/>
          </a:xfrm>
          <a:prstGeom prst="rect">
            <a:avLst/>
          </a:prstGeom>
          <a:scene3d>
            <a:camera prst="orthographicFront"/>
            <a:lightRig rig="flat" dir="t"/>
          </a:scene3d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spcFirstLastPara="0" vert="horz" wrap="square" lIns="68580" tIns="68580" rIns="68580" bIns="68580" numCol="1" spcCol="1270" anchor="ctr" anchorCtr="0">
            <a:noAutofit/>
          </a:bodyPr>
          <a:lstStyle/>
          <a:p>
            <a:pPr marL="285750" lvl="0" indent="-285750" defTabSz="8001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Blip>
                <a:blip r:embed="rId3"/>
              </a:buBlip>
            </a:pPr>
            <a:endParaRPr lang="ru-RU" sz="1800" kern="1200" dirty="0" smtClean="0"/>
          </a:p>
        </p:txBody>
      </p:sp>
      <p:pic>
        <p:nvPicPr>
          <p:cNvPr id="2050" name="Picture 2" descr="C:\Users\Денис\Desktop\Рисунок1.pn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928662" y="95997"/>
            <a:ext cx="2500330" cy="988267"/>
          </a:xfrm>
          <a:prstGeom prst="rect">
            <a:avLst/>
          </a:prstGeom>
          <a:noFill/>
        </p:spPr>
      </p:pic>
      <p:pic>
        <p:nvPicPr>
          <p:cNvPr id="28" name="Picture 2" descr="C:\Users\Денис\Desktop\ЧГУ_лого_рус_гориз_прозрачный фон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572133" y="214290"/>
            <a:ext cx="2542813" cy="746717"/>
          </a:xfrm>
          <a:prstGeom prst="rect">
            <a:avLst/>
          </a:prstGeom>
          <a:noFill/>
        </p:spPr>
      </p:pic>
      <p:sp>
        <p:nvSpPr>
          <p:cNvPr id="32" name="TextBox 31"/>
          <p:cNvSpPr txBox="1"/>
          <p:nvPr/>
        </p:nvSpPr>
        <p:spPr>
          <a:xfrm>
            <a:off x="428596" y="1428736"/>
            <a:ext cx="27860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chemeClr val="bg1"/>
                </a:solidFill>
              </a:rPr>
              <a:t>CALL-</a:t>
            </a:r>
            <a:r>
              <a:rPr lang="ru-RU" sz="2400" b="1" dirty="0" smtClean="0">
                <a:solidFill>
                  <a:schemeClr val="bg1"/>
                </a:solidFill>
              </a:rPr>
              <a:t>ЦЕНТР</a:t>
            </a:r>
            <a:endParaRPr lang="ru-RU" sz="2400" b="1" dirty="0">
              <a:solidFill>
                <a:schemeClr val="bg1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0" y="6429396"/>
            <a:ext cx="9144000" cy="428604"/>
          </a:xfrm>
          <a:prstGeom prst="rect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3" name="Picture 2" descr="C:\Users\Денис\Desktop\white-board.png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571472" y="1714488"/>
            <a:ext cx="7791796" cy="4402557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0328480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0" name="Прямая соединительная линия 19"/>
          <p:cNvCxnSpPr/>
          <p:nvPr/>
        </p:nvCxnSpPr>
        <p:spPr>
          <a:xfrm>
            <a:off x="0" y="1142984"/>
            <a:ext cx="9144000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Блок-схема: объединение 23"/>
          <p:cNvSpPr/>
          <p:nvPr/>
        </p:nvSpPr>
        <p:spPr>
          <a:xfrm>
            <a:off x="5500662" y="1142984"/>
            <a:ext cx="3643338" cy="1428760"/>
          </a:xfrm>
          <a:prstGeom prst="flowChartMerge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5" name="Скругленный прямоугольник 4"/>
          <p:cNvSpPr/>
          <p:nvPr/>
        </p:nvSpPr>
        <p:spPr>
          <a:xfrm>
            <a:off x="837525" y="2293747"/>
            <a:ext cx="2639402" cy="542319"/>
          </a:xfrm>
          <a:prstGeom prst="rect">
            <a:avLst/>
          </a:prstGeom>
          <a:scene3d>
            <a:camera prst="orthographicFront"/>
            <a:lightRig rig="flat" dir="t"/>
          </a:scene3d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spcFirstLastPara="0" vert="horz" wrap="square" lIns="68580" tIns="68580" rIns="68580" bIns="68580" numCol="1" spcCol="1270" anchor="ctr" anchorCtr="0">
            <a:noAutofit/>
          </a:bodyPr>
          <a:lstStyle/>
          <a:p>
            <a:pPr marL="285750" lvl="0" indent="-285750" defTabSz="8001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Blip>
                <a:blip r:embed="rId3"/>
              </a:buBlip>
            </a:pPr>
            <a:endParaRPr lang="ru-RU" sz="1800" kern="1200" dirty="0" smtClean="0"/>
          </a:p>
        </p:txBody>
      </p:sp>
      <p:pic>
        <p:nvPicPr>
          <p:cNvPr id="2050" name="Picture 2" descr="C:\Users\Денис\Desktop\Рисунок1.pn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928662" y="95997"/>
            <a:ext cx="2500330" cy="988267"/>
          </a:xfrm>
          <a:prstGeom prst="rect">
            <a:avLst/>
          </a:prstGeom>
          <a:noFill/>
        </p:spPr>
      </p:pic>
      <p:pic>
        <p:nvPicPr>
          <p:cNvPr id="28" name="Picture 2" descr="C:\Users\Денис\Desktop\ЧГУ_лого_рус_гориз_прозрачный фон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572133" y="214290"/>
            <a:ext cx="2542813" cy="746717"/>
          </a:xfrm>
          <a:prstGeom prst="rect">
            <a:avLst/>
          </a:prstGeom>
          <a:noFill/>
        </p:spPr>
      </p:pic>
      <p:pic>
        <p:nvPicPr>
          <p:cNvPr id="2053" name="Picture 5" descr="C:\Users\Денис\Desktop\Презентация\Без имени-1.png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163307" y="2285992"/>
            <a:ext cx="8623535" cy="4572008"/>
          </a:xfrm>
          <a:prstGeom prst="rect">
            <a:avLst/>
          </a:prstGeom>
          <a:noFill/>
        </p:spPr>
      </p:pic>
      <p:sp>
        <p:nvSpPr>
          <p:cNvPr id="25" name="TextBox 24"/>
          <p:cNvSpPr txBox="1"/>
          <p:nvPr/>
        </p:nvSpPr>
        <p:spPr>
          <a:xfrm>
            <a:off x="6000760" y="1214422"/>
            <a:ext cx="271464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dirty="0" smtClean="0">
                <a:solidFill>
                  <a:schemeClr val="bg1"/>
                </a:solidFill>
              </a:rPr>
              <a:t>Описание реализации</a:t>
            </a:r>
          </a:p>
          <a:p>
            <a:pPr algn="ctr"/>
            <a:r>
              <a:rPr lang="ru-RU" sz="2000" dirty="0" smtClean="0">
                <a:solidFill>
                  <a:schemeClr val="bg1"/>
                </a:solidFill>
              </a:rPr>
              <a:t>практики</a:t>
            </a:r>
            <a:endParaRPr lang="ru-RU" sz="2000" dirty="0">
              <a:solidFill>
                <a:schemeClr val="bg1"/>
              </a:solidFill>
            </a:endParaRPr>
          </a:p>
        </p:txBody>
      </p:sp>
      <p:sp>
        <p:nvSpPr>
          <p:cNvPr id="27" name="Прямоугольник 26"/>
          <p:cNvSpPr/>
          <p:nvPr/>
        </p:nvSpPr>
        <p:spPr>
          <a:xfrm>
            <a:off x="0" y="1357298"/>
            <a:ext cx="2714612" cy="571504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2" name="TextBox 31"/>
          <p:cNvSpPr txBox="1"/>
          <p:nvPr/>
        </p:nvSpPr>
        <p:spPr>
          <a:xfrm>
            <a:off x="428596" y="1428736"/>
            <a:ext cx="27860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chemeClr val="bg1"/>
                </a:solidFill>
              </a:rPr>
              <a:t>CALL-</a:t>
            </a:r>
            <a:r>
              <a:rPr lang="ru-RU" sz="2400" b="1" dirty="0" smtClean="0">
                <a:solidFill>
                  <a:schemeClr val="bg1"/>
                </a:solidFill>
              </a:rPr>
              <a:t>ЦЕНТР</a:t>
            </a:r>
            <a:endParaRPr lang="ru-RU" sz="2400" b="1" dirty="0">
              <a:solidFill>
                <a:schemeClr val="bg1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0" y="6429396"/>
            <a:ext cx="9144000" cy="428604"/>
          </a:xfrm>
          <a:prstGeom prst="rect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328480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0" name="Прямая соединительная линия 19"/>
          <p:cNvCxnSpPr/>
          <p:nvPr/>
        </p:nvCxnSpPr>
        <p:spPr>
          <a:xfrm>
            <a:off x="0" y="1142984"/>
            <a:ext cx="9144000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Блок-схема: объединение 23"/>
          <p:cNvSpPr/>
          <p:nvPr/>
        </p:nvSpPr>
        <p:spPr>
          <a:xfrm>
            <a:off x="5500662" y="1142984"/>
            <a:ext cx="3643338" cy="1428760"/>
          </a:xfrm>
          <a:prstGeom prst="flowChartMerge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5" name="Скругленный прямоугольник 4"/>
          <p:cNvSpPr/>
          <p:nvPr/>
        </p:nvSpPr>
        <p:spPr>
          <a:xfrm>
            <a:off x="837525" y="2293747"/>
            <a:ext cx="2639402" cy="542319"/>
          </a:xfrm>
          <a:prstGeom prst="rect">
            <a:avLst/>
          </a:prstGeom>
          <a:scene3d>
            <a:camera prst="orthographicFront"/>
            <a:lightRig rig="flat" dir="t"/>
          </a:scene3d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spcFirstLastPara="0" vert="horz" wrap="square" lIns="68580" tIns="68580" rIns="68580" bIns="68580" numCol="1" spcCol="1270" anchor="ctr" anchorCtr="0">
            <a:noAutofit/>
          </a:bodyPr>
          <a:lstStyle/>
          <a:p>
            <a:pPr marL="285750" lvl="0" indent="-285750" defTabSz="8001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Blip>
                <a:blip r:embed="rId3"/>
              </a:buBlip>
            </a:pPr>
            <a:endParaRPr lang="ru-RU" sz="1800" kern="1200" dirty="0" smtClean="0"/>
          </a:p>
        </p:txBody>
      </p:sp>
      <p:pic>
        <p:nvPicPr>
          <p:cNvPr id="2050" name="Picture 2" descr="C:\Users\Денис\Desktop\Рисунок1.pn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928662" y="95997"/>
            <a:ext cx="2500330" cy="988267"/>
          </a:xfrm>
          <a:prstGeom prst="rect">
            <a:avLst/>
          </a:prstGeom>
          <a:noFill/>
        </p:spPr>
      </p:pic>
      <p:pic>
        <p:nvPicPr>
          <p:cNvPr id="28" name="Picture 2" descr="C:\Users\Денис\Desktop\ЧГУ_лого_рус_гориз_прозрачный фон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572133" y="214290"/>
            <a:ext cx="2542813" cy="746717"/>
          </a:xfrm>
          <a:prstGeom prst="rect">
            <a:avLst/>
          </a:prstGeom>
          <a:noFill/>
        </p:spPr>
      </p:pic>
      <p:sp>
        <p:nvSpPr>
          <p:cNvPr id="25" name="TextBox 24"/>
          <p:cNvSpPr txBox="1"/>
          <p:nvPr/>
        </p:nvSpPr>
        <p:spPr>
          <a:xfrm>
            <a:off x="6000760" y="1214422"/>
            <a:ext cx="271464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dirty="0" smtClean="0">
                <a:solidFill>
                  <a:schemeClr val="bg1"/>
                </a:solidFill>
              </a:rPr>
              <a:t>Описание реализации</a:t>
            </a:r>
          </a:p>
          <a:p>
            <a:pPr algn="ctr"/>
            <a:r>
              <a:rPr lang="ru-RU" sz="2000" dirty="0" smtClean="0">
                <a:solidFill>
                  <a:schemeClr val="bg1"/>
                </a:solidFill>
              </a:rPr>
              <a:t>практики</a:t>
            </a:r>
            <a:endParaRPr lang="ru-RU" sz="2000" dirty="0">
              <a:solidFill>
                <a:schemeClr val="bg1"/>
              </a:solidFill>
            </a:endParaRPr>
          </a:p>
        </p:txBody>
      </p:sp>
      <p:sp>
        <p:nvSpPr>
          <p:cNvPr id="27" name="Прямоугольник 26"/>
          <p:cNvSpPr/>
          <p:nvPr/>
        </p:nvSpPr>
        <p:spPr>
          <a:xfrm>
            <a:off x="0" y="1357298"/>
            <a:ext cx="2714612" cy="571504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2" name="TextBox 31"/>
          <p:cNvSpPr txBox="1"/>
          <p:nvPr/>
        </p:nvSpPr>
        <p:spPr>
          <a:xfrm>
            <a:off x="428596" y="1428736"/>
            <a:ext cx="27860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chemeClr val="bg1"/>
                </a:solidFill>
              </a:rPr>
              <a:t>CALL-</a:t>
            </a:r>
            <a:r>
              <a:rPr lang="ru-RU" sz="2400" b="1" dirty="0" smtClean="0">
                <a:solidFill>
                  <a:schemeClr val="bg1"/>
                </a:solidFill>
              </a:rPr>
              <a:t>ЦЕНТР</a:t>
            </a:r>
            <a:endParaRPr lang="ru-RU" sz="2400" b="1" dirty="0">
              <a:solidFill>
                <a:schemeClr val="bg1"/>
              </a:solidFill>
            </a:endParaRPr>
          </a:p>
        </p:txBody>
      </p:sp>
      <p:sp>
        <p:nvSpPr>
          <p:cNvPr id="23553" name="Rectangle 1"/>
          <p:cNvSpPr>
            <a:spLocks noChangeArrowheads="1"/>
          </p:cNvSpPr>
          <p:nvPr/>
        </p:nvSpPr>
        <p:spPr bwMode="auto">
          <a:xfrm>
            <a:off x="0" y="2786058"/>
            <a:ext cx="9144000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sz="2000" b="1" dirty="0" smtClean="0">
                <a:solidFill>
                  <a:srgbClr val="FF0000"/>
                </a:solidFill>
                <a:ea typeface="Calibri" pitchFamily="34" charset="0"/>
                <a:cs typeface="Arial" pitchFamily="34" charset="0"/>
              </a:rPr>
              <a:t>Ц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ea typeface="Calibri" pitchFamily="34" charset="0"/>
                <a:cs typeface="Arial" pitchFamily="34" charset="0"/>
              </a:rPr>
              <a:t>ель создания Call-Центра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Arial" pitchFamily="34" charset="0"/>
              </a:rPr>
              <a:t>– </a:t>
            </a:r>
            <a:r>
              <a:rPr lang="ru-RU" sz="2000" dirty="0" smtClean="0"/>
              <a:t>организация, развитие и распространение     системы информирования и консультирования по вопросам инклюзивного образования.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  <p:sp>
        <p:nvSpPr>
          <p:cNvPr id="23554" name="Rectangle 2"/>
          <p:cNvSpPr>
            <a:spLocks noChangeArrowheads="1"/>
          </p:cNvSpPr>
          <p:nvPr/>
        </p:nvSpPr>
        <p:spPr bwMode="auto">
          <a:xfrm>
            <a:off x="0" y="4000504"/>
            <a:ext cx="8929718" cy="22467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ea typeface="Calibri" pitchFamily="34" charset="0"/>
                <a:cs typeface="Arial" pitchFamily="34" charset="0"/>
              </a:rPr>
              <a:t>Основная цель деятельности Call-Центра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Arial" pitchFamily="34" charset="0"/>
              </a:rPr>
              <a:t>– это обработка обращений и информирование в режиме реального времени лиц с инвалидностью и ограниченными возможностями здоровья, преподавателей вузов, педагогов и других заинтересованных лиц о путях решения возникающих проблем в процессе профессионального самоопределения, выбора образовательной организации для получения профессии, трудоустройства и других жизненных ситуаций в компетенции РУМЦ.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0" y="6429396"/>
            <a:ext cx="9144000" cy="428604"/>
          </a:xfrm>
          <a:prstGeom prst="rect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6" name="Прямая соединительная линия 15"/>
          <p:cNvCxnSpPr/>
          <p:nvPr/>
        </p:nvCxnSpPr>
        <p:spPr>
          <a:xfrm>
            <a:off x="0" y="2714620"/>
            <a:ext cx="914400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0" y="4000504"/>
            <a:ext cx="914400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328480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0" name="Прямая соединительная линия 19"/>
          <p:cNvCxnSpPr/>
          <p:nvPr/>
        </p:nvCxnSpPr>
        <p:spPr>
          <a:xfrm>
            <a:off x="0" y="1142984"/>
            <a:ext cx="9144000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Блок-схема: объединение 23"/>
          <p:cNvSpPr/>
          <p:nvPr/>
        </p:nvSpPr>
        <p:spPr>
          <a:xfrm>
            <a:off x="5500662" y="1142984"/>
            <a:ext cx="3643338" cy="1428760"/>
          </a:xfrm>
          <a:prstGeom prst="flowChartMerge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5" name="Скругленный прямоугольник 4"/>
          <p:cNvSpPr/>
          <p:nvPr/>
        </p:nvSpPr>
        <p:spPr>
          <a:xfrm>
            <a:off x="837525" y="2293747"/>
            <a:ext cx="2639402" cy="542319"/>
          </a:xfrm>
          <a:prstGeom prst="rect">
            <a:avLst/>
          </a:prstGeom>
          <a:scene3d>
            <a:camera prst="orthographicFront"/>
            <a:lightRig rig="flat" dir="t"/>
          </a:scene3d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spcFirstLastPara="0" vert="horz" wrap="square" lIns="68580" tIns="68580" rIns="68580" bIns="68580" numCol="1" spcCol="1270" anchor="ctr" anchorCtr="0">
            <a:noAutofit/>
          </a:bodyPr>
          <a:lstStyle/>
          <a:p>
            <a:pPr marL="285750" lvl="0" indent="-285750" defTabSz="8001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Blip>
                <a:blip r:embed="rId3"/>
              </a:buBlip>
            </a:pPr>
            <a:endParaRPr lang="ru-RU" sz="1800" kern="1200" dirty="0" smtClean="0"/>
          </a:p>
        </p:txBody>
      </p:sp>
      <p:pic>
        <p:nvPicPr>
          <p:cNvPr id="2050" name="Picture 2" descr="C:\Users\Денис\Desktop\Рисунок1.pn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928662" y="95997"/>
            <a:ext cx="2500330" cy="988267"/>
          </a:xfrm>
          <a:prstGeom prst="rect">
            <a:avLst/>
          </a:prstGeom>
          <a:noFill/>
        </p:spPr>
      </p:pic>
      <p:pic>
        <p:nvPicPr>
          <p:cNvPr id="28" name="Picture 2" descr="C:\Users\Денис\Desktop\ЧГУ_лого_рус_гориз_прозрачный фон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572133" y="214290"/>
            <a:ext cx="2542813" cy="746717"/>
          </a:xfrm>
          <a:prstGeom prst="rect">
            <a:avLst/>
          </a:prstGeom>
          <a:noFill/>
        </p:spPr>
      </p:pic>
      <p:sp>
        <p:nvSpPr>
          <p:cNvPr id="25" name="TextBox 24"/>
          <p:cNvSpPr txBox="1"/>
          <p:nvPr/>
        </p:nvSpPr>
        <p:spPr>
          <a:xfrm>
            <a:off x="6000760" y="1214422"/>
            <a:ext cx="271464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dirty="0" smtClean="0">
                <a:solidFill>
                  <a:schemeClr val="bg1"/>
                </a:solidFill>
              </a:rPr>
              <a:t>Описание реализации</a:t>
            </a:r>
          </a:p>
          <a:p>
            <a:pPr algn="ctr"/>
            <a:r>
              <a:rPr lang="ru-RU" sz="2000" dirty="0" smtClean="0">
                <a:solidFill>
                  <a:schemeClr val="bg1"/>
                </a:solidFill>
              </a:rPr>
              <a:t>практики</a:t>
            </a:r>
            <a:endParaRPr lang="ru-RU" sz="2000" dirty="0">
              <a:solidFill>
                <a:schemeClr val="bg1"/>
              </a:solidFill>
            </a:endParaRPr>
          </a:p>
        </p:txBody>
      </p:sp>
      <p:sp>
        <p:nvSpPr>
          <p:cNvPr id="27" name="Прямоугольник 26"/>
          <p:cNvSpPr/>
          <p:nvPr/>
        </p:nvSpPr>
        <p:spPr>
          <a:xfrm>
            <a:off x="0" y="1357298"/>
            <a:ext cx="2714612" cy="571504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2" name="TextBox 31"/>
          <p:cNvSpPr txBox="1"/>
          <p:nvPr/>
        </p:nvSpPr>
        <p:spPr>
          <a:xfrm>
            <a:off x="428596" y="1428736"/>
            <a:ext cx="27860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chemeClr val="bg1"/>
                </a:solidFill>
              </a:rPr>
              <a:t>CALL-</a:t>
            </a:r>
            <a:r>
              <a:rPr lang="ru-RU" sz="2400" b="1" dirty="0" smtClean="0">
                <a:solidFill>
                  <a:schemeClr val="bg1"/>
                </a:solidFill>
              </a:rPr>
              <a:t>ЦЕНТР</a:t>
            </a:r>
            <a:endParaRPr lang="ru-RU" sz="2400" b="1" dirty="0">
              <a:solidFill>
                <a:schemeClr val="bg1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0" y="6429396"/>
            <a:ext cx="9144000" cy="428604"/>
          </a:xfrm>
          <a:prstGeom prst="rect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TextBox 11"/>
          <p:cNvSpPr txBox="1"/>
          <p:nvPr/>
        </p:nvSpPr>
        <p:spPr>
          <a:xfrm>
            <a:off x="0" y="2357430"/>
            <a:ext cx="735808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solidFill>
                  <a:srgbClr val="FF0000"/>
                </a:solidFill>
              </a:rPr>
              <a:t>Задачи деятельности </a:t>
            </a:r>
            <a:r>
              <a:rPr lang="en-US" sz="2000" b="1" dirty="0" smtClean="0">
                <a:solidFill>
                  <a:srgbClr val="FF0000"/>
                </a:solidFill>
              </a:rPr>
              <a:t>CALL-</a:t>
            </a:r>
            <a:r>
              <a:rPr lang="ru-RU" sz="2000" b="1" dirty="0" smtClean="0">
                <a:solidFill>
                  <a:srgbClr val="FF0000"/>
                </a:solidFill>
              </a:rPr>
              <a:t>Центра: </a:t>
            </a:r>
            <a:endParaRPr lang="ru-RU" sz="2000" b="1" dirty="0">
              <a:solidFill>
                <a:srgbClr val="FF0000"/>
              </a:solidFill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0" y="2967335"/>
            <a:ext cx="6858000" cy="646331"/>
          </a:xfrm>
          <a:prstGeom prst="rect">
            <a:avLst/>
          </a:prstGeom>
          <a:ln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r>
              <a:rPr lang="ru-RU" dirty="0" smtClean="0"/>
              <a:t>прием запросов от субъектов образовательных организаций высшего образования*</a:t>
            </a:r>
            <a:endParaRPr lang="ru-RU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0" y="3786190"/>
            <a:ext cx="6858016" cy="646331"/>
          </a:xfrm>
          <a:prstGeom prst="rect">
            <a:avLst/>
          </a:prstGeom>
          <a:ln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r>
              <a:rPr lang="ru-RU" dirty="0" smtClean="0"/>
              <a:t>организация подготовки ответа по запросам субъектов образовательных организаций высшего образования*</a:t>
            </a:r>
            <a:endParaRPr lang="ru-RU" dirty="0"/>
          </a:p>
        </p:txBody>
      </p:sp>
      <p:sp>
        <p:nvSpPr>
          <p:cNvPr id="16" name="Прямоугольник 15"/>
          <p:cNvSpPr/>
          <p:nvPr/>
        </p:nvSpPr>
        <p:spPr>
          <a:xfrm>
            <a:off x="0" y="4572008"/>
            <a:ext cx="6858016" cy="646331"/>
          </a:xfrm>
          <a:prstGeom prst="rect">
            <a:avLst/>
          </a:prstGeom>
          <a:ln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r>
              <a:rPr lang="ru-RU" dirty="0" smtClean="0"/>
              <a:t>сбор информации по сопровождению субъектов образовательных организаций высшего образования*</a:t>
            </a:r>
            <a:endParaRPr lang="ru-RU" dirty="0"/>
          </a:p>
        </p:txBody>
      </p:sp>
      <p:sp>
        <p:nvSpPr>
          <p:cNvPr id="25601" name="Rectangle 1"/>
          <p:cNvSpPr>
            <a:spLocks noChangeArrowheads="1"/>
          </p:cNvSpPr>
          <p:nvPr/>
        </p:nvSpPr>
        <p:spPr bwMode="auto">
          <a:xfrm>
            <a:off x="0" y="5643578"/>
            <a:ext cx="7806244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1400" dirty="0" smtClean="0">
                <a:ea typeface="Calibri" pitchFamily="34" charset="0"/>
                <a:cs typeface="Arial" pitchFamily="34" charset="0"/>
              </a:rPr>
              <a:t>*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Arial" pitchFamily="34" charset="0"/>
              </a:rPr>
              <a:t>расположенных на закреплённой за РУМЦ территории, по обучению инвалидов и лиц с ограниченными возможностями здоровья;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28480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0" name="Прямая соединительная линия 19"/>
          <p:cNvCxnSpPr/>
          <p:nvPr/>
        </p:nvCxnSpPr>
        <p:spPr>
          <a:xfrm>
            <a:off x="0" y="1142984"/>
            <a:ext cx="9144000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Блок-схема: объединение 23"/>
          <p:cNvSpPr/>
          <p:nvPr/>
        </p:nvSpPr>
        <p:spPr>
          <a:xfrm>
            <a:off x="5500662" y="1142984"/>
            <a:ext cx="3643338" cy="1428760"/>
          </a:xfrm>
          <a:prstGeom prst="flowChartMerge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5" name="Скругленный прямоугольник 4"/>
          <p:cNvSpPr/>
          <p:nvPr/>
        </p:nvSpPr>
        <p:spPr>
          <a:xfrm>
            <a:off x="837525" y="2293747"/>
            <a:ext cx="2639402" cy="542319"/>
          </a:xfrm>
          <a:prstGeom prst="rect">
            <a:avLst/>
          </a:prstGeom>
          <a:scene3d>
            <a:camera prst="orthographicFront"/>
            <a:lightRig rig="flat" dir="t"/>
          </a:scene3d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spcFirstLastPara="0" vert="horz" wrap="square" lIns="68580" tIns="68580" rIns="68580" bIns="68580" numCol="1" spcCol="1270" anchor="ctr" anchorCtr="0">
            <a:noAutofit/>
          </a:bodyPr>
          <a:lstStyle/>
          <a:p>
            <a:pPr marL="285750" lvl="0" indent="-285750" defTabSz="8001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Blip>
                <a:blip r:embed="rId3"/>
              </a:buBlip>
            </a:pPr>
            <a:endParaRPr lang="ru-RU" sz="1800" kern="1200" dirty="0" smtClean="0"/>
          </a:p>
        </p:txBody>
      </p:sp>
      <p:pic>
        <p:nvPicPr>
          <p:cNvPr id="2050" name="Picture 2" descr="C:\Users\Денис\Desktop\Рисунок1.pn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928662" y="95997"/>
            <a:ext cx="2500330" cy="988267"/>
          </a:xfrm>
          <a:prstGeom prst="rect">
            <a:avLst/>
          </a:prstGeom>
          <a:noFill/>
        </p:spPr>
      </p:pic>
      <p:pic>
        <p:nvPicPr>
          <p:cNvPr id="28" name="Picture 2" descr="C:\Users\Денис\Desktop\ЧГУ_лого_рус_гориз_прозрачный фон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572133" y="214290"/>
            <a:ext cx="2542813" cy="746717"/>
          </a:xfrm>
          <a:prstGeom prst="rect">
            <a:avLst/>
          </a:prstGeom>
          <a:noFill/>
        </p:spPr>
      </p:pic>
      <p:sp>
        <p:nvSpPr>
          <p:cNvPr id="25" name="TextBox 24"/>
          <p:cNvSpPr txBox="1"/>
          <p:nvPr/>
        </p:nvSpPr>
        <p:spPr>
          <a:xfrm>
            <a:off x="6000760" y="1214422"/>
            <a:ext cx="271464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dirty="0" smtClean="0">
                <a:solidFill>
                  <a:schemeClr val="bg1"/>
                </a:solidFill>
              </a:rPr>
              <a:t>Описание реализации</a:t>
            </a:r>
          </a:p>
          <a:p>
            <a:pPr algn="ctr"/>
            <a:r>
              <a:rPr lang="ru-RU" sz="2000" dirty="0" smtClean="0">
                <a:solidFill>
                  <a:schemeClr val="bg1"/>
                </a:solidFill>
              </a:rPr>
              <a:t>практики</a:t>
            </a:r>
            <a:endParaRPr lang="ru-RU" sz="2000" dirty="0">
              <a:solidFill>
                <a:schemeClr val="bg1"/>
              </a:solidFill>
            </a:endParaRPr>
          </a:p>
        </p:txBody>
      </p:sp>
      <p:sp>
        <p:nvSpPr>
          <p:cNvPr id="27" name="Прямоугольник 26"/>
          <p:cNvSpPr/>
          <p:nvPr/>
        </p:nvSpPr>
        <p:spPr>
          <a:xfrm>
            <a:off x="0" y="1357298"/>
            <a:ext cx="2714612" cy="571504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2" name="TextBox 31"/>
          <p:cNvSpPr txBox="1"/>
          <p:nvPr/>
        </p:nvSpPr>
        <p:spPr>
          <a:xfrm>
            <a:off x="428596" y="1428736"/>
            <a:ext cx="27860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chemeClr val="bg1"/>
                </a:solidFill>
              </a:rPr>
              <a:t>CALL-</a:t>
            </a:r>
            <a:r>
              <a:rPr lang="ru-RU" sz="2400" b="1" dirty="0" smtClean="0">
                <a:solidFill>
                  <a:schemeClr val="bg1"/>
                </a:solidFill>
              </a:rPr>
              <a:t>ЦЕНТР</a:t>
            </a:r>
            <a:endParaRPr lang="ru-RU" sz="2400" b="1" dirty="0">
              <a:solidFill>
                <a:schemeClr val="bg1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0" y="6500834"/>
            <a:ext cx="9144000" cy="357166"/>
          </a:xfrm>
          <a:prstGeom prst="rect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рямоугольник 11"/>
          <p:cNvSpPr/>
          <p:nvPr/>
        </p:nvSpPr>
        <p:spPr>
          <a:xfrm>
            <a:off x="0" y="2214554"/>
            <a:ext cx="3961662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000" b="1" dirty="0" smtClean="0">
                <a:solidFill>
                  <a:srgbClr val="FF0000"/>
                </a:solidFill>
              </a:rPr>
              <a:t>Основные функции Call-Центра: </a:t>
            </a:r>
            <a:endParaRPr lang="ru-RU" sz="2000" b="1" dirty="0">
              <a:solidFill>
                <a:srgbClr val="FF0000"/>
              </a:solidFill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-1" y="2690336"/>
            <a:ext cx="9162661" cy="923330"/>
          </a:xfrm>
          <a:prstGeom prst="rect">
            <a:avLst/>
          </a:prstGeom>
          <a:ln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r>
              <a:rPr lang="ru-RU" dirty="0" smtClean="0"/>
              <a:t>консультирование и информирование заинтересованных лиц по вопросам повышения качества и доступности высшего образования для инвалидов и лиц с ограниченными возможностями здоровья</a:t>
            </a:r>
            <a:endParaRPr lang="ru-RU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0" y="3714752"/>
            <a:ext cx="9144000" cy="923330"/>
          </a:xfrm>
          <a:prstGeom prst="rect">
            <a:avLst/>
          </a:prstGeom>
          <a:ln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r>
              <a:rPr lang="ru-RU" dirty="0" smtClean="0"/>
              <a:t>формирование базы данных входящих звонков и обращений лиц по вопросам организации высшего инклюзивного образования лиц с инвалидностью и лиц с ограниченными возможностями здоровья</a:t>
            </a:r>
            <a:endParaRPr lang="ru-RU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0" y="4786322"/>
            <a:ext cx="9144000" cy="646331"/>
          </a:xfrm>
          <a:prstGeom prst="rect">
            <a:avLst/>
          </a:prstGeom>
          <a:ln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r>
              <a:rPr lang="ru-RU" dirty="0" smtClean="0"/>
              <a:t>участие в развитии системы информирования и консультирования субъектов инклюзивного образования</a:t>
            </a:r>
            <a:endParaRPr lang="ru-RU" dirty="0"/>
          </a:p>
        </p:txBody>
      </p:sp>
      <p:sp>
        <p:nvSpPr>
          <p:cNvPr id="16" name="Прямоугольник 15"/>
          <p:cNvSpPr/>
          <p:nvPr/>
        </p:nvSpPr>
        <p:spPr>
          <a:xfrm>
            <a:off x="0" y="5500702"/>
            <a:ext cx="9144000" cy="923330"/>
          </a:xfrm>
          <a:prstGeom prst="rect">
            <a:avLst/>
          </a:prstGeom>
          <a:ln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r>
              <a:rPr lang="ru-RU" dirty="0" smtClean="0"/>
              <a:t>участие в организации, введении и совершенствовании функционирования единых информационных ресурсов по вопросам организации высшего инклюзивного образования для лиц с инвалидностью.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328480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0" name="Прямая соединительная линия 19"/>
          <p:cNvCxnSpPr/>
          <p:nvPr/>
        </p:nvCxnSpPr>
        <p:spPr>
          <a:xfrm>
            <a:off x="0" y="1142984"/>
            <a:ext cx="9144000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Блок-схема: объединение 23"/>
          <p:cNvSpPr/>
          <p:nvPr/>
        </p:nvSpPr>
        <p:spPr>
          <a:xfrm>
            <a:off x="5500662" y="1142984"/>
            <a:ext cx="3643338" cy="1428760"/>
          </a:xfrm>
          <a:prstGeom prst="flowChartMerge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5" name="Скругленный прямоугольник 4"/>
          <p:cNvSpPr/>
          <p:nvPr/>
        </p:nvSpPr>
        <p:spPr>
          <a:xfrm>
            <a:off x="837525" y="2293747"/>
            <a:ext cx="2639402" cy="542319"/>
          </a:xfrm>
          <a:prstGeom prst="rect">
            <a:avLst/>
          </a:prstGeom>
          <a:scene3d>
            <a:camera prst="orthographicFront"/>
            <a:lightRig rig="flat" dir="t"/>
          </a:scene3d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spcFirstLastPara="0" vert="horz" wrap="square" lIns="68580" tIns="68580" rIns="68580" bIns="68580" numCol="1" spcCol="1270" anchor="ctr" anchorCtr="0">
            <a:noAutofit/>
          </a:bodyPr>
          <a:lstStyle/>
          <a:p>
            <a:pPr marL="285750" lvl="0" indent="-285750" defTabSz="8001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Blip>
                <a:blip r:embed="rId3"/>
              </a:buBlip>
            </a:pPr>
            <a:endParaRPr lang="ru-RU" sz="1800" kern="1200" dirty="0" smtClean="0"/>
          </a:p>
        </p:txBody>
      </p:sp>
      <p:pic>
        <p:nvPicPr>
          <p:cNvPr id="2050" name="Picture 2" descr="C:\Users\Денис\Desktop\Рисунок1.pn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928662" y="95997"/>
            <a:ext cx="2500330" cy="988267"/>
          </a:xfrm>
          <a:prstGeom prst="rect">
            <a:avLst/>
          </a:prstGeom>
          <a:noFill/>
        </p:spPr>
      </p:pic>
      <p:pic>
        <p:nvPicPr>
          <p:cNvPr id="28" name="Picture 2" descr="C:\Users\Денис\Desktop\ЧГУ_лого_рус_гориз_прозрачный фон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572133" y="214290"/>
            <a:ext cx="2542813" cy="746717"/>
          </a:xfrm>
          <a:prstGeom prst="rect">
            <a:avLst/>
          </a:prstGeom>
          <a:noFill/>
        </p:spPr>
      </p:pic>
      <p:sp>
        <p:nvSpPr>
          <p:cNvPr id="25" name="TextBox 24"/>
          <p:cNvSpPr txBox="1"/>
          <p:nvPr/>
        </p:nvSpPr>
        <p:spPr>
          <a:xfrm>
            <a:off x="6000760" y="1214422"/>
            <a:ext cx="271464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dirty="0" smtClean="0">
                <a:solidFill>
                  <a:schemeClr val="bg1"/>
                </a:solidFill>
              </a:rPr>
              <a:t>Описание реализации</a:t>
            </a:r>
          </a:p>
          <a:p>
            <a:pPr algn="ctr"/>
            <a:r>
              <a:rPr lang="ru-RU" sz="2000" dirty="0" smtClean="0">
                <a:solidFill>
                  <a:schemeClr val="bg1"/>
                </a:solidFill>
              </a:rPr>
              <a:t>практики</a:t>
            </a:r>
            <a:endParaRPr lang="ru-RU" sz="2000" dirty="0">
              <a:solidFill>
                <a:schemeClr val="bg1"/>
              </a:solidFill>
            </a:endParaRPr>
          </a:p>
        </p:txBody>
      </p:sp>
      <p:sp>
        <p:nvSpPr>
          <p:cNvPr id="27" name="Прямоугольник 26"/>
          <p:cNvSpPr/>
          <p:nvPr/>
        </p:nvSpPr>
        <p:spPr>
          <a:xfrm>
            <a:off x="0" y="1357298"/>
            <a:ext cx="2714612" cy="571504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2" name="TextBox 31"/>
          <p:cNvSpPr txBox="1"/>
          <p:nvPr/>
        </p:nvSpPr>
        <p:spPr>
          <a:xfrm>
            <a:off x="428596" y="1428736"/>
            <a:ext cx="27860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chemeClr val="bg1"/>
                </a:solidFill>
              </a:rPr>
              <a:t>CALL-</a:t>
            </a:r>
            <a:r>
              <a:rPr lang="ru-RU" sz="2400" b="1" dirty="0" smtClean="0">
                <a:solidFill>
                  <a:schemeClr val="bg1"/>
                </a:solidFill>
              </a:rPr>
              <a:t>ЦЕНТР</a:t>
            </a:r>
            <a:endParaRPr lang="ru-RU" sz="2400" b="1" dirty="0">
              <a:solidFill>
                <a:schemeClr val="bg1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0" y="6429396"/>
            <a:ext cx="9144000" cy="428604"/>
          </a:xfrm>
          <a:prstGeom prst="rect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4" name="TextBox 33"/>
          <p:cNvSpPr txBox="1"/>
          <p:nvPr/>
        </p:nvSpPr>
        <p:spPr>
          <a:xfrm>
            <a:off x="0" y="2214554"/>
            <a:ext cx="635795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solidFill>
                  <a:srgbClr val="FF0000"/>
                </a:solidFill>
              </a:rPr>
              <a:t>Схема работы </a:t>
            </a:r>
            <a:r>
              <a:rPr lang="en-US" sz="2000" b="1" dirty="0" smtClean="0">
                <a:solidFill>
                  <a:srgbClr val="FF0000"/>
                </a:solidFill>
              </a:rPr>
              <a:t>CALL-</a:t>
            </a:r>
            <a:r>
              <a:rPr lang="ru-RU" sz="2000" b="1" dirty="0" smtClean="0">
                <a:solidFill>
                  <a:srgbClr val="FF0000"/>
                </a:solidFill>
              </a:rPr>
              <a:t>Центр</a:t>
            </a:r>
            <a:endParaRPr lang="ru-RU" sz="2000" b="1" dirty="0">
              <a:solidFill>
                <a:srgbClr val="FF0000"/>
              </a:solidFill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2928926" y="2643182"/>
            <a:ext cx="3071834" cy="369332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Обращение в </a:t>
            </a:r>
            <a:r>
              <a:rPr lang="en-US" dirty="0" smtClean="0"/>
              <a:t>CALL-</a:t>
            </a:r>
            <a:r>
              <a:rPr lang="ru-RU" dirty="0" smtClean="0"/>
              <a:t>ЦЕНТР</a:t>
            </a:r>
            <a:endParaRPr lang="ru-RU" dirty="0"/>
          </a:p>
        </p:txBody>
      </p:sp>
      <p:sp>
        <p:nvSpPr>
          <p:cNvPr id="37" name="TextBox 36"/>
          <p:cNvSpPr txBox="1"/>
          <p:nvPr/>
        </p:nvSpPr>
        <p:spPr>
          <a:xfrm>
            <a:off x="1000100" y="3571876"/>
            <a:ext cx="7000924" cy="369332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Ответ на вопрос специалистом </a:t>
            </a:r>
            <a:r>
              <a:rPr lang="en-US" dirty="0" smtClean="0"/>
              <a:t>CALL-</a:t>
            </a:r>
            <a:r>
              <a:rPr lang="ru-RU" dirty="0" smtClean="0"/>
              <a:t>ЦЕНТРА </a:t>
            </a:r>
            <a:endParaRPr lang="ru-RU" dirty="0"/>
          </a:p>
        </p:txBody>
      </p:sp>
      <p:sp>
        <p:nvSpPr>
          <p:cNvPr id="39" name="TextBox 38"/>
          <p:cNvSpPr txBox="1"/>
          <p:nvPr/>
        </p:nvSpPr>
        <p:spPr>
          <a:xfrm>
            <a:off x="428596" y="4286256"/>
            <a:ext cx="8286808" cy="92333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На вопрос вне компетенции специалиста </a:t>
            </a:r>
            <a:r>
              <a:rPr lang="en-US" dirty="0" smtClean="0"/>
              <a:t>CALL-</a:t>
            </a:r>
            <a:r>
              <a:rPr lang="ru-RU" dirty="0" smtClean="0"/>
              <a:t>Центра формируется информационный запрос. О сроках выполнения запроса уведомляем обратившегося. </a:t>
            </a:r>
            <a:endParaRPr lang="ru-RU" dirty="0"/>
          </a:p>
        </p:txBody>
      </p:sp>
      <p:sp>
        <p:nvSpPr>
          <p:cNvPr id="2059" name="Rectangle 11"/>
          <p:cNvSpPr>
            <a:spLocks noChangeArrowheads="1"/>
          </p:cNvSpPr>
          <p:nvPr/>
        </p:nvSpPr>
        <p:spPr bwMode="auto">
          <a:xfrm>
            <a:off x="285720" y="5572140"/>
            <a:ext cx="8599085" cy="584775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Регистрация и запись основных сведений о вопросе обратившегося в журнале регистрации. 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1" name="Стрелка вниз 40"/>
          <p:cNvSpPr/>
          <p:nvPr/>
        </p:nvSpPr>
        <p:spPr>
          <a:xfrm>
            <a:off x="4000496" y="3140041"/>
            <a:ext cx="642942" cy="357190"/>
          </a:xfrm>
          <a:prstGeom prst="down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6" name="Выгнутая вправо стрелка 45"/>
          <p:cNvSpPr/>
          <p:nvPr/>
        </p:nvSpPr>
        <p:spPr>
          <a:xfrm>
            <a:off x="8001024" y="3643314"/>
            <a:ext cx="857224" cy="1357322"/>
          </a:xfrm>
          <a:prstGeom prst="curvedLef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47" name="Стрелка вниз 46"/>
          <p:cNvSpPr/>
          <p:nvPr/>
        </p:nvSpPr>
        <p:spPr>
          <a:xfrm>
            <a:off x="4071934" y="5214950"/>
            <a:ext cx="642942" cy="428628"/>
          </a:xfrm>
          <a:prstGeom prst="down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328480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оугольник 15"/>
          <p:cNvSpPr/>
          <p:nvPr/>
        </p:nvSpPr>
        <p:spPr>
          <a:xfrm>
            <a:off x="0" y="2571744"/>
            <a:ext cx="7572396" cy="3500462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20" name="Прямая соединительная линия 19"/>
          <p:cNvCxnSpPr/>
          <p:nvPr/>
        </p:nvCxnSpPr>
        <p:spPr>
          <a:xfrm>
            <a:off x="0" y="1142984"/>
            <a:ext cx="9144000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Блок-схема: объединение 23"/>
          <p:cNvSpPr/>
          <p:nvPr/>
        </p:nvSpPr>
        <p:spPr>
          <a:xfrm>
            <a:off x="5500662" y="1142984"/>
            <a:ext cx="3643338" cy="1428760"/>
          </a:xfrm>
          <a:prstGeom prst="flowChartMerge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5" name="Скругленный прямоугольник 4"/>
          <p:cNvSpPr/>
          <p:nvPr/>
        </p:nvSpPr>
        <p:spPr>
          <a:xfrm>
            <a:off x="837525" y="2293747"/>
            <a:ext cx="2639402" cy="542319"/>
          </a:xfrm>
          <a:prstGeom prst="rect">
            <a:avLst/>
          </a:prstGeom>
          <a:scene3d>
            <a:camera prst="orthographicFront"/>
            <a:lightRig rig="flat" dir="t"/>
          </a:scene3d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spcFirstLastPara="0" vert="horz" wrap="square" lIns="68580" tIns="68580" rIns="68580" bIns="68580" numCol="1" spcCol="1270" anchor="ctr" anchorCtr="0">
            <a:noAutofit/>
          </a:bodyPr>
          <a:lstStyle/>
          <a:p>
            <a:pPr marL="285750" lvl="0" indent="-285750" defTabSz="8001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Blip>
                <a:blip r:embed="rId3"/>
              </a:buBlip>
            </a:pPr>
            <a:endParaRPr lang="ru-RU" sz="1800" kern="1200" dirty="0" smtClean="0"/>
          </a:p>
        </p:txBody>
      </p:sp>
      <p:pic>
        <p:nvPicPr>
          <p:cNvPr id="2050" name="Picture 2" descr="C:\Users\Денис\Desktop\Рисунок1.pn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928662" y="95997"/>
            <a:ext cx="2500330" cy="988267"/>
          </a:xfrm>
          <a:prstGeom prst="rect">
            <a:avLst/>
          </a:prstGeom>
          <a:noFill/>
        </p:spPr>
      </p:pic>
      <p:pic>
        <p:nvPicPr>
          <p:cNvPr id="28" name="Picture 2" descr="C:\Users\Денис\Desktop\ЧГУ_лого_рус_гориз_прозрачный фон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572133" y="214290"/>
            <a:ext cx="2542813" cy="746717"/>
          </a:xfrm>
          <a:prstGeom prst="rect">
            <a:avLst/>
          </a:prstGeom>
          <a:noFill/>
        </p:spPr>
      </p:pic>
      <p:sp>
        <p:nvSpPr>
          <p:cNvPr id="25" name="TextBox 24"/>
          <p:cNvSpPr txBox="1"/>
          <p:nvPr/>
        </p:nvSpPr>
        <p:spPr>
          <a:xfrm>
            <a:off x="6000760" y="1214422"/>
            <a:ext cx="271464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dirty="0" smtClean="0">
                <a:solidFill>
                  <a:schemeClr val="bg1"/>
                </a:solidFill>
              </a:rPr>
              <a:t>Описание реализации</a:t>
            </a:r>
          </a:p>
          <a:p>
            <a:pPr algn="ctr"/>
            <a:r>
              <a:rPr lang="ru-RU" sz="2000" dirty="0" smtClean="0">
                <a:solidFill>
                  <a:schemeClr val="bg1"/>
                </a:solidFill>
              </a:rPr>
              <a:t>практики</a:t>
            </a:r>
            <a:endParaRPr lang="ru-RU" sz="2000" dirty="0">
              <a:solidFill>
                <a:schemeClr val="bg1"/>
              </a:solidFill>
            </a:endParaRPr>
          </a:p>
        </p:txBody>
      </p:sp>
      <p:sp>
        <p:nvSpPr>
          <p:cNvPr id="27" name="Прямоугольник 26"/>
          <p:cNvSpPr/>
          <p:nvPr/>
        </p:nvSpPr>
        <p:spPr>
          <a:xfrm>
            <a:off x="0" y="1357298"/>
            <a:ext cx="2714612" cy="571504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2" name="TextBox 31"/>
          <p:cNvSpPr txBox="1"/>
          <p:nvPr/>
        </p:nvSpPr>
        <p:spPr>
          <a:xfrm>
            <a:off x="428596" y="1428736"/>
            <a:ext cx="27860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chemeClr val="bg1"/>
                </a:solidFill>
              </a:rPr>
              <a:t>CALL-</a:t>
            </a:r>
            <a:r>
              <a:rPr lang="ru-RU" sz="2400" b="1" dirty="0" smtClean="0">
                <a:solidFill>
                  <a:schemeClr val="bg1"/>
                </a:solidFill>
              </a:rPr>
              <a:t>ЦЕНТР</a:t>
            </a:r>
            <a:endParaRPr lang="ru-RU" sz="2400" b="1" dirty="0">
              <a:solidFill>
                <a:schemeClr val="bg1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0" y="6429396"/>
            <a:ext cx="9144000" cy="428604"/>
          </a:xfrm>
          <a:prstGeom prst="rect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 dirty="0"/>
          </a:p>
        </p:txBody>
      </p:sp>
      <p:sp>
        <p:nvSpPr>
          <p:cNvPr id="13" name="TextBox 12"/>
          <p:cNvSpPr txBox="1"/>
          <p:nvPr/>
        </p:nvSpPr>
        <p:spPr>
          <a:xfrm>
            <a:off x="1000100" y="2571744"/>
            <a:ext cx="664370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solidFill>
                  <a:srgbClr val="FF0000"/>
                </a:solidFill>
              </a:rPr>
              <a:t>Разработанный  пакет документов  регламентирующий деятельность С</a:t>
            </a:r>
            <a:r>
              <a:rPr lang="en-US" sz="2000" b="1" dirty="0" smtClean="0">
                <a:solidFill>
                  <a:srgbClr val="FF0000"/>
                </a:solidFill>
              </a:rPr>
              <a:t>ALL-</a:t>
            </a:r>
            <a:r>
              <a:rPr lang="ru-RU" sz="2000" b="1" dirty="0" smtClean="0">
                <a:solidFill>
                  <a:srgbClr val="FF0000"/>
                </a:solidFill>
              </a:rPr>
              <a:t>Центра:</a:t>
            </a:r>
            <a:endParaRPr lang="ru-RU" sz="2000" b="1" dirty="0">
              <a:solidFill>
                <a:srgbClr val="FF0000"/>
              </a:solidFill>
            </a:endParaRPr>
          </a:p>
        </p:txBody>
      </p:sp>
      <p:pic>
        <p:nvPicPr>
          <p:cNvPr id="1026" name="Picture 2" descr="C:\Users\Денис\Desktop\Без имени-2.pn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-428660" y="2500306"/>
            <a:ext cx="1905014" cy="1071570"/>
          </a:xfrm>
          <a:prstGeom prst="rect">
            <a:avLst/>
          </a:prstGeom>
          <a:noFill/>
        </p:spPr>
      </p:pic>
      <p:sp>
        <p:nvSpPr>
          <p:cNvPr id="17" name="Прямоугольник 16"/>
          <p:cNvSpPr/>
          <p:nvPr/>
        </p:nvSpPr>
        <p:spPr>
          <a:xfrm>
            <a:off x="785786" y="3357562"/>
            <a:ext cx="7429552" cy="428628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/>
        </p:nvSpPr>
        <p:spPr>
          <a:xfrm>
            <a:off x="1071538" y="3357562"/>
            <a:ext cx="571504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 smtClean="0"/>
              <a:t>Положение о Call-Центре РУМЦ</a:t>
            </a:r>
            <a:endParaRPr lang="ru-RU" sz="2000" b="1" dirty="0"/>
          </a:p>
        </p:txBody>
      </p:sp>
      <p:sp>
        <p:nvSpPr>
          <p:cNvPr id="19" name="Прямоугольник 18"/>
          <p:cNvSpPr/>
          <p:nvPr/>
        </p:nvSpPr>
        <p:spPr>
          <a:xfrm>
            <a:off x="785786" y="3929066"/>
            <a:ext cx="7429552" cy="428628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Прямоугольник 20"/>
          <p:cNvSpPr/>
          <p:nvPr/>
        </p:nvSpPr>
        <p:spPr>
          <a:xfrm>
            <a:off x="1071538" y="3929066"/>
            <a:ext cx="250171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000" b="1" dirty="0" smtClean="0"/>
              <a:t>Штатное расписание</a:t>
            </a:r>
            <a:endParaRPr lang="ru-RU" sz="2000" b="1" dirty="0"/>
          </a:p>
        </p:txBody>
      </p:sp>
      <p:sp>
        <p:nvSpPr>
          <p:cNvPr id="23" name="Прямоугольник 22"/>
          <p:cNvSpPr/>
          <p:nvPr/>
        </p:nvSpPr>
        <p:spPr>
          <a:xfrm>
            <a:off x="785786" y="4572008"/>
            <a:ext cx="7429552" cy="428628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Прямоугольник 21"/>
          <p:cNvSpPr/>
          <p:nvPr/>
        </p:nvSpPr>
        <p:spPr>
          <a:xfrm>
            <a:off x="1071538" y="4572008"/>
            <a:ext cx="292067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000" b="1" dirty="0" smtClean="0"/>
              <a:t>Регламент деятельности</a:t>
            </a:r>
            <a:endParaRPr lang="ru-RU" sz="2000" b="1" dirty="0"/>
          </a:p>
        </p:txBody>
      </p:sp>
      <p:sp>
        <p:nvSpPr>
          <p:cNvPr id="26" name="Прямоугольник 25"/>
          <p:cNvSpPr/>
          <p:nvPr/>
        </p:nvSpPr>
        <p:spPr>
          <a:xfrm>
            <a:off x="928662" y="5214950"/>
            <a:ext cx="592935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 smtClean="0">
                <a:solidFill>
                  <a:srgbClr val="FF0000"/>
                </a:solidFill>
              </a:rPr>
              <a:t>Создан  раздел Call-Центр РУМЦ на официальном сайте ЧГУ</a:t>
            </a:r>
            <a:endParaRPr lang="ru-RU" sz="2000" b="1" dirty="0">
              <a:solidFill>
                <a:srgbClr val="FF0000"/>
              </a:solidFill>
            </a:endParaRPr>
          </a:p>
        </p:txBody>
      </p:sp>
      <p:pic>
        <p:nvPicPr>
          <p:cNvPr id="1027" name="Picture 3" descr="C:\Users\Денис\Desktop\Без имени-2.png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-785850" y="4857760"/>
            <a:ext cx="2551243" cy="1435074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0328480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student\Desktop\Безымянный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78827" y="1221154"/>
            <a:ext cx="5192199" cy="52082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20" name="Прямая соединительная линия 19"/>
          <p:cNvCxnSpPr/>
          <p:nvPr/>
        </p:nvCxnSpPr>
        <p:spPr>
          <a:xfrm>
            <a:off x="0" y="1142984"/>
            <a:ext cx="9144000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Блок-схема: объединение 23"/>
          <p:cNvSpPr/>
          <p:nvPr/>
        </p:nvSpPr>
        <p:spPr>
          <a:xfrm rot="5400000">
            <a:off x="6607951" y="2250273"/>
            <a:ext cx="3643338" cy="1428760"/>
          </a:xfrm>
          <a:prstGeom prst="flowChartMerge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5" name="Скругленный прямоугольник 4"/>
          <p:cNvSpPr/>
          <p:nvPr/>
        </p:nvSpPr>
        <p:spPr>
          <a:xfrm>
            <a:off x="837525" y="2293747"/>
            <a:ext cx="2639402" cy="542319"/>
          </a:xfrm>
          <a:prstGeom prst="rect">
            <a:avLst/>
          </a:prstGeom>
          <a:scene3d>
            <a:camera prst="orthographicFront"/>
            <a:lightRig rig="flat" dir="t"/>
          </a:scene3d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spcFirstLastPara="0" vert="horz" wrap="square" lIns="68580" tIns="68580" rIns="68580" bIns="68580" numCol="1" spcCol="1270" anchor="ctr" anchorCtr="0">
            <a:noAutofit/>
          </a:bodyPr>
          <a:lstStyle/>
          <a:p>
            <a:pPr marL="285750" lvl="0" indent="-285750" defTabSz="8001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Blip>
                <a:blip r:embed="rId4"/>
              </a:buBlip>
            </a:pPr>
            <a:endParaRPr lang="ru-RU" sz="1800" kern="1200" dirty="0" smtClean="0"/>
          </a:p>
        </p:txBody>
      </p:sp>
      <p:pic>
        <p:nvPicPr>
          <p:cNvPr id="2050" name="Picture 2" descr="C:\Users\Денис\Desktop\Рисунок1.pn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928662" y="95997"/>
            <a:ext cx="2500330" cy="988267"/>
          </a:xfrm>
          <a:prstGeom prst="rect">
            <a:avLst/>
          </a:prstGeom>
          <a:noFill/>
        </p:spPr>
      </p:pic>
      <p:pic>
        <p:nvPicPr>
          <p:cNvPr id="28" name="Picture 2" descr="C:\Users\Денис\Desktop\ЧГУ_лого_рус_гориз_прозрачный фон.pn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572133" y="214290"/>
            <a:ext cx="2542813" cy="746717"/>
          </a:xfrm>
          <a:prstGeom prst="rect">
            <a:avLst/>
          </a:prstGeom>
          <a:noFill/>
        </p:spPr>
      </p:pic>
      <p:sp>
        <p:nvSpPr>
          <p:cNvPr id="25" name="TextBox 24"/>
          <p:cNvSpPr txBox="1"/>
          <p:nvPr/>
        </p:nvSpPr>
        <p:spPr>
          <a:xfrm rot="16200000">
            <a:off x="7464804" y="2641487"/>
            <a:ext cx="27146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>
                <a:solidFill>
                  <a:schemeClr val="bg1"/>
                </a:solidFill>
              </a:rPr>
              <a:t>Описание реализации</a:t>
            </a:r>
          </a:p>
          <a:p>
            <a:pPr algn="ctr"/>
            <a:r>
              <a:rPr lang="ru-RU" dirty="0" smtClean="0">
                <a:solidFill>
                  <a:schemeClr val="bg1"/>
                </a:solidFill>
              </a:rPr>
              <a:t>практики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27" name="Прямоугольник 26"/>
          <p:cNvSpPr/>
          <p:nvPr/>
        </p:nvSpPr>
        <p:spPr>
          <a:xfrm>
            <a:off x="0" y="1428736"/>
            <a:ext cx="1979712" cy="500066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2" name="TextBox 31"/>
          <p:cNvSpPr txBox="1"/>
          <p:nvPr/>
        </p:nvSpPr>
        <p:spPr>
          <a:xfrm>
            <a:off x="161662" y="1447936"/>
            <a:ext cx="27860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chemeClr val="bg1"/>
                </a:solidFill>
              </a:rPr>
              <a:t>CALL-</a:t>
            </a:r>
            <a:r>
              <a:rPr lang="ru-RU" sz="2400" b="1" dirty="0" smtClean="0">
                <a:solidFill>
                  <a:schemeClr val="bg1"/>
                </a:solidFill>
              </a:rPr>
              <a:t>ЦЕНТР</a:t>
            </a:r>
            <a:endParaRPr lang="ru-RU" sz="2400" b="1" dirty="0">
              <a:solidFill>
                <a:schemeClr val="bg1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0" y="6429396"/>
            <a:ext cx="9144000" cy="428604"/>
          </a:xfrm>
          <a:prstGeom prst="rect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Стрелка вправо 1"/>
          <p:cNvSpPr/>
          <p:nvPr/>
        </p:nvSpPr>
        <p:spPr>
          <a:xfrm>
            <a:off x="1710332" y="3573247"/>
            <a:ext cx="785065" cy="504056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4" name="Прямая соединительная линия 3"/>
          <p:cNvCxnSpPr/>
          <p:nvPr/>
        </p:nvCxnSpPr>
        <p:spPr>
          <a:xfrm>
            <a:off x="2540672" y="3825275"/>
            <a:ext cx="88832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692527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оугольник 15"/>
          <p:cNvSpPr/>
          <p:nvPr/>
        </p:nvSpPr>
        <p:spPr>
          <a:xfrm>
            <a:off x="0" y="2571744"/>
            <a:ext cx="7572396" cy="3500462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20" name="Прямая соединительная линия 19"/>
          <p:cNvCxnSpPr/>
          <p:nvPr/>
        </p:nvCxnSpPr>
        <p:spPr>
          <a:xfrm>
            <a:off x="0" y="1142984"/>
            <a:ext cx="9144000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Блок-схема: объединение 23"/>
          <p:cNvSpPr/>
          <p:nvPr/>
        </p:nvSpPr>
        <p:spPr>
          <a:xfrm>
            <a:off x="5500662" y="1142984"/>
            <a:ext cx="3643338" cy="1428760"/>
          </a:xfrm>
          <a:prstGeom prst="flowChartMerge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5" name="Скругленный прямоугольник 4"/>
          <p:cNvSpPr/>
          <p:nvPr/>
        </p:nvSpPr>
        <p:spPr>
          <a:xfrm>
            <a:off x="837525" y="2293747"/>
            <a:ext cx="2639402" cy="542319"/>
          </a:xfrm>
          <a:prstGeom prst="rect">
            <a:avLst/>
          </a:prstGeom>
          <a:scene3d>
            <a:camera prst="orthographicFront"/>
            <a:lightRig rig="flat" dir="t"/>
          </a:scene3d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spcFirstLastPara="0" vert="horz" wrap="square" lIns="68580" tIns="68580" rIns="68580" bIns="68580" numCol="1" spcCol="1270" anchor="ctr" anchorCtr="0">
            <a:noAutofit/>
          </a:bodyPr>
          <a:lstStyle/>
          <a:p>
            <a:pPr marL="285750" lvl="0" indent="-285750" defTabSz="8001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Blip>
                <a:blip r:embed="rId3"/>
              </a:buBlip>
            </a:pPr>
            <a:endParaRPr lang="ru-RU" sz="1800" kern="1200" dirty="0" smtClean="0"/>
          </a:p>
        </p:txBody>
      </p:sp>
      <p:pic>
        <p:nvPicPr>
          <p:cNvPr id="2050" name="Picture 2" descr="C:\Users\Денис\Desktop\Рисунок1.pn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928662" y="95997"/>
            <a:ext cx="2500330" cy="988267"/>
          </a:xfrm>
          <a:prstGeom prst="rect">
            <a:avLst/>
          </a:prstGeom>
          <a:noFill/>
        </p:spPr>
      </p:pic>
      <p:pic>
        <p:nvPicPr>
          <p:cNvPr id="28" name="Picture 2" descr="C:\Users\Денис\Desktop\ЧГУ_лого_рус_гориз_прозрачный фон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572133" y="214290"/>
            <a:ext cx="2542813" cy="746717"/>
          </a:xfrm>
          <a:prstGeom prst="rect">
            <a:avLst/>
          </a:prstGeom>
          <a:noFill/>
        </p:spPr>
      </p:pic>
      <p:sp>
        <p:nvSpPr>
          <p:cNvPr id="25" name="TextBox 24"/>
          <p:cNvSpPr txBox="1"/>
          <p:nvPr/>
        </p:nvSpPr>
        <p:spPr>
          <a:xfrm>
            <a:off x="6000760" y="1214422"/>
            <a:ext cx="271464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dirty="0" smtClean="0">
                <a:solidFill>
                  <a:schemeClr val="bg1"/>
                </a:solidFill>
              </a:rPr>
              <a:t>Описание реализации</a:t>
            </a:r>
          </a:p>
          <a:p>
            <a:pPr algn="ctr"/>
            <a:r>
              <a:rPr lang="ru-RU" sz="2000" dirty="0" smtClean="0">
                <a:solidFill>
                  <a:schemeClr val="bg1"/>
                </a:solidFill>
              </a:rPr>
              <a:t>практики</a:t>
            </a:r>
            <a:endParaRPr lang="ru-RU" sz="2000" dirty="0">
              <a:solidFill>
                <a:schemeClr val="bg1"/>
              </a:solidFill>
            </a:endParaRPr>
          </a:p>
        </p:txBody>
      </p:sp>
      <p:sp>
        <p:nvSpPr>
          <p:cNvPr id="27" name="Прямоугольник 26"/>
          <p:cNvSpPr/>
          <p:nvPr/>
        </p:nvSpPr>
        <p:spPr>
          <a:xfrm>
            <a:off x="0" y="1357298"/>
            <a:ext cx="2714612" cy="571504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2" name="TextBox 31"/>
          <p:cNvSpPr txBox="1"/>
          <p:nvPr/>
        </p:nvSpPr>
        <p:spPr>
          <a:xfrm>
            <a:off x="428596" y="1428736"/>
            <a:ext cx="27860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chemeClr val="bg1"/>
                </a:solidFill>
              </a:rPr>
              <a:t>CALL-</a:t>
            </a:r>
            <a:r>
              <a:rPr lang="ru-RU" sz="2400" b="1" dirty="0" smtClean="0">
                <a:solidFill>
                  <a:schemeClr val="bg1"/>
                </a:solidFill>
              </a:rPr>
              <a:t>ЦЕНТР</a:t>
            </a:r>
            <a:endParaRPr lang="ru-RU" sz="2400" b="1" dirty="0">
              <a:solidFill>
                <a:schemeClr val="bg1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0" y="6429396"/>
            <a:ext cx="9144000" cy="428604"/>
          </a:xfrm>
          <a:prstGeom prst="rect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 dirty="0"/>
          </a:p>
        </p:txBody>
      </p:sp>
      <p:sp>
        <p:nvSpPr>
          <p:cNvPr id="13" name="TextBox 12"/>
          <p:cNvSpPr txBox="1"/>
          <p:nvPr/>
        </p:nvSpPr>
        <p:spPr>
          <a:xfrm>
            <a:off x="1000100" y="2714620"/>
            <a:ext cx="664370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solidFill>
                  <a:srgbClr val="FF0000"/>
                </a:solidFill>
              </a:rPr>
              <a:t>Для информационного сопровождения</a:t>
            </a:r>
            <a:r>
              <a:rPr lang="en-US" sz="2000" b="1" dirty="0" smtClean="0">
                <a:solidFill>
                  <a:srgbClr val="FF0000"/>
                </a:solidFill>
              </a:rPr>
              <a:t>  </a:t>
            </a:r>
            <a:r>
              <a:rPr lang="ru-RU" sz="2000" b="1" dirty="0" smtClean="0">
                <a:solidFill>
                  <a:srgbClr val="FF0000"/>
                </a:solidFill>
              </a:rPr>
              <a:t>сделано: </a:t>
            </a:r>
            <a:endParaRPr lang="ru-RU" sz="2000" b="1" dirty="0">
              <a:solidFill>
                <a:srgbClr val="FF0000"/>
              </a:solidFill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785786" y="3357562"/>
            <a:ext cx="7429552" cy="428628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/>
        </p:nvSpPr>
        <p:spPr>
          <a:xfrm>
            <a:off x="1071538" y="3357562"/>
            <a:ext cx="571504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 smtClean="0"/>
              <a:t>Выделенный телефонный номер для обращений</a:t>
            </a:r>
            <a:endParaRPr lang="ru-RU" sz="2000" b="1" dirty="0"/>
          </a:p>
        </p:txBody>
      </p:sp>
      <p:sp>
        <p:nvSpPr>
          <p:cNvPr id="19" name="Прямоугольник 18"/>
          <p:cNvSpPr/>
          <p:nvPr/>
        </p:nvSpPr>
        <p:spPr>
          <a:xfrm>
            <a:off x="785786" y="3929066"/>
            <a:ext cx="7429552" cy="428628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Прямоугольник 20"/>
          <p:cNvSpPr/>
          <p:nvPr/>
        </p:nvSpPr>
        <p:spPr>
          <a:xfrm>
            <a:off x="1071538" y="3929066"/>
            <a:ext cx="540173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000" b="1" dirty="0" smtClean="0"/>
              <a:t>Возможность  оставления обращения на сайте</a:t>
            </a:r>
            <a:endParaRPr lang="ru-RU" sz="2000" b="1" dirty="0"/>
          </a:p>
        </p:txBody>
      </p:sp>
      <p:sp>
        <p:nvSpPr>
          <p:cNvPr id="23" name="Прямоугольник 22"/>
          <p:cNvSpPr/>
          <p:nvPr/>
        </p:nvSpPr>
        <p:spPr>
          <a:xfrm>
            <a:off x="785786" y="4572008"/>
            <a:ext cx="7429552" cy="428628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Прямоугольник 21"/>
          <p:cNvSpPr/>
          <p:nvPr/>
        </p:nvSpPr>
        <p:spPr>
          <a:xfrm>
            <a:off x="1071538" y="4572008"/>
            <a:ext cx="671985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000" b="1" dirty="0" smtClean="0"/>
              <a:t>Информация о call-центре представлена вузам-партнерам</a:t>
            </a:r>
            <a:endParaRPr lang="ru-RU" sz="2000" b="1" dirty="0"/>
          </a:p>
        </p:txBody>
      </p:sp>
      <p:pic>
        <p:nvPicPr>
          <p:cNvPr id="2" name="Picture 2" descr="C:\Users\Денис\Desktop\Без имени-2.pn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0" y="2643182"/>
            <a:ext cx="1103320" cy="620618"/>
          </a:xfrm>
          <a:prstGeom prst="rect">
            <a:avLst/>
          </a:prstGeom>
          <a:noFill/>
        </p:spPr>
      </p:pic>
      <p:sp>
        <p:nvSpPr>
          <p:cNvPr id="34" name="Прямоугольник 33"/>
          <p:cNvSpPr/>
          <p:nvPr/>
        </p:nvSpPr>
        <p:spPr>
          <a:xfrm>
            <a:off x="1071538" y="5286388"/>
            <a:ext cx="585791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 smtClean="0">
                <a:solidFill>
                  <a:srgbClr val="FF0000"/>
                </a:solidFill>
              </a:rPr>
              <a:t>Подготовлены кейсы ответов на вопросы по обращениям в call-центр РУМЦ СЗФО ЧГУ</a:t>
            </a:r>
            <a:endParaRPr lang="ru-RU" sz="2000" b="1" dirty="0">
              <a:solidFill>
                <a:srgbClr val="FF0000"/>
              </a:solidFill>
            </a:endParaRPr>
          </a:p>
        </p:txBody>
      </p:sp>
      <p:pic>
        <p:nvPicPr>
          <p:cNvPr id="2051" name="Picture 3" descr="C:\Users\Денис\Desktop\w256h2561380453883Briefcase256x25632.pn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285720" y="5286388"/>
            <a:ext cx="646111" cy="646111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0328480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252</TotalTime>
  <Words>381</Words>
  <Application>Microsoft Office PowerPoint</Application>
  <PresentationFormat>Экран (4:3)</PresentationFormat>
  <Paragraphs>62</Paragraphs>
  <Slides>10</Slides>
  <Notes>9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Денис</dc:creator>
  <cp:lastModifiedBy>student</cp:lastModifiedBy>
  <cp:revision>28</cp:revision>
  <dcterms:created xsi:type="dcterms:W3CDTF">2018-04-24T14:44:57Z</dcterms:created>
  <dcterms:modified xsi:type="dcterms:W3CDTF">2018-04-25T12:27:44Z</dcterms:modified>
</cp:coreProperties>
</file>