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1" r:id="rId4"/>
    <p:sldId id="262" r:id="rId5"/>
    <p:sldId id="263" r:id="rId6"/>
    <p:sldId id="258" r:id="rId7"/>
    <p:sldId id="265" r:id="rId8"/>
    <p:sldId id="269" r:id="rId9"/>
    <p:sldId id="266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5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EE9C5-274A-4BB0-8059-051B8D601F1A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E421C-CE35-4CD0-B1EF-71A5FEA0B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26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4C664-7370-4938-8A82-025CA182F7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90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4C664-7370-4938-8A82-025CA182F78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90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4C664-7370-4938-8A82-025CA182F78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90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4C664-7370-4938-8A82-025CA182F78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90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4C664-7370-4938-8A82-025CA182F78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90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4C664-7370-4938-8A82-025CA182F78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90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4C664-7370-4938-8A82-025CA182F78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90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4C664-7370-4938-8A82-025CA182F78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90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4C664-7370-4938-8A82-025CA182F78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90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Денис\Desktop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3" y="214290"/>
            <a:ext cx="2155371" cy="785818"/>
          </a:xfrm>
          <a:prstGeom prst="rect">
            <a:avLst/>
          </a:prstGeom>
          <a:noFill/>
        </p:spPr>
      </p:pic>
      <p:pic>
        <p:nvPicPr>
          <p:cNvPr id="1035" name="Picture 11" descr="C:\Users\Денис\Desktop\СЛЕПОЙ БЕЛ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6214898"/>
            <a:ext cx="1285883" cy="643102"/>
          </a:xfrm>
          <a:prstGeom prst="rect">
            <a:avLst/>
          </a:prstGeom>
          <a:noFill/>
        </p:spPr>
      </p:pic>
      <p:pic>
        <p:nvPicPr>
          <p:cNvPr id="1036" name="Picture 12" descr="C:\Users\Денис\Desktop\ИНВАЛИД БЕЛЫЙ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6284298"/>
            <a:ext cx="571504" cy="573702"/>
          </a:xfrm>
          <a:prstGeom prst="rect">
            <a:avLst/>
          </a:prstGeom>
          <a:noFill/>
        </p:spPr>
      </p:pic>
      <p:pic>
        <p:nvPicPr>
          <p:cNvPr id="1037" name="Picture 13" descr="C:\Users\Денис\Desktop\СЛУХ БЕЛЫЙ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7075" y="6289991"/>
            <a:ext cx="554529" cy="568008"/>
          </a:xfrm>
          <a:prstGeom prst="rect">
            <a:avLst/>
          </a:prstGeom>
          <a:noFill/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0" y="1071546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Денис\Desktop\ЧГУ_лого_рус_гориз_прозрачный фон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57818" y="264750"/>
            <a:ext cx="2286016" cy="671306"/>
          </a:xfrm>
          <a:prstGeom prst="rect">
            <a:avLst/>
          </a:prstGeom>
          <a:noFill/>
        </p:spPr>
      </p:pic>
      <p:pic>
        <p:nvPicPr>
          <p:cNvPr id="1032" name="Picture 8" descr="C:\Users\Денис\Desktop\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4714884"/>
            <a:ext cx="2214578" cy="1150173"/>
          </a:xfrm>
          <a:prstGeom prst="rect">
            <a:avLst/>
          </a:prstGeom>
          <a:noFill/>
        </p:spPr>
      </p:pic>
      <p:pic>
        <p:nvPicPr>
          <p:cNvPr id="1033" name="Picture 9" descr="C:\Users\Денис\Desktop\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43702" y="1357298"/>
            <a:ext cx="2075215" cy="1077793"/>
          </a:xfrm>
          <a:prstGeom prst="rect">
            <a:avLst/>
          </a:prstGeom>
          <a:noFill/>
        </p:spPr>
      </p:pic>
      <p:pic>
        <p:nvPicPr>
          <p:cNvPr id="3" name="Picture 6" descr="C:\Users\Денис\Desktop\Заголовок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-928726" y="714356"/>
            <a:ext cx="10572824" cy="5947214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0" y="6429396"/>
            <a:ext cx="9144000" cy="42860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9424" y="5229067"/>
            <a:ext cx="5184576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Букин Д.А.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>
                <a:solidFill>
                  <a:srgbClr val="FF0000"/>
                </a:solidFill>
              </a:rPr>
              <a:t> специалист </a:t>
            </a:r>
            <a:r>
              <a:rPr lang="en-US" b="1" dirty="0" smtClean="0">
                <a:solidFill>
                  <a:srgbClr val="FF0000"/>
                </a:solidFill>
              </a:rPr>
              <a:t>CALL-</a:t>
            </a:r>
            <a:r>
              <a:rPr lang="ru-RU" b="1" dirty="0" smtClean="0">
                <a:solidFill>
                  <a:srgbClr val="FF0000"/>
                </a:solidFill>
              </a:rPr>
              <a:t>ЦЕНТРА РУМЦ СЗФО по обучению инвалидов и лиц с ограниченными возможностями здоровья в Череповецком государственном университете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23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/>
        </p:nvCxnSpPr>
        <p:spPr>
          <a:xfrm>
            <a:off x="0" y="1142984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4"/>
          <p:cNvSpPr/>
          <p:nvPr/>
        </p:nvSpPr>
        <p:spPr>
          <a:xfrm>
            <a:off x="837525" y="2293747"/>
            <a:ext cx="2639402" cy="54231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285750" lvl="0" indent="-28575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Blip>
                <a:blip r:embed="rId3"/>
              </a:buBlip>
            </a:pPr>
            <a:endParaRPr lang="ru-RU" sz="1800" kern="1200" dirty="0" smtClean="0"/>
          </a:p>
        </p:txBody>
      </p:sp>
      <p:pic>
        <p:nvPicPr>
          <p:cNvPr id="2050" name="Picture 2" descr="C:\Users\Денис\Desktop\Рисунок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95997"/>
            <a:ext cx="2500330" cy="988267"/>
          </a:xfrm>
          <a:prstGeom prst="rect">
            <a:avLst/>
          </a:prstGeom>
          <a:noFill/>
        </p:spPr>
      </p:pic>
      <p:pic>
        <p:nvPicPr>
          <p:cNvPr id="28" name="Picture 2" descr="C:\Users\Денис\Desktop\ЧГУ_лого_рус_гориз_прозрачный фон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3" y="214290"/>
            <a:ext cx="2542813" cy="746717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428596" y="1428736"/>
            <a:ext cx="278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CALL-</a:t>
            </a:r>
            <a:r>
              <a:rPr lang="ru-RU" sz="2400" b="1" dirty="0" smtClean="0">
                <a:solidFill>
                  <a:schemeClr val="bg1"/>
                </a:solidFill>
              </a:rPr>
              <a:t>ЦЕНТР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0" y="6429396"/>
            <a:ext cx="9144000" cy="42860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C:\Users\Денис\Desktop\white-board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1714488"/>
            <a:ext cx="7791796" cy="44025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284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/>
        </p:nvCxnSpPr>
        <p:spPr>
          <a:xfrm>
            <a:off x="0" y="1142984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объединение 23"/>
          <p:cNvSpPr/>
          <p:nvPr/>
        </p:nvSpPr>
        <p:spPr>
          <a:xfrm>
            <a:off x="5500662" y="1142984"/>
            <a:ext cx="3643338" cy="1428760"/>
          </a:xfrm>
          <a:prstGeom prst="flowChartMerg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4"/>
          <p:cNvSpPr/>
          <p:nvPr/>
        </p:nvSpPr>
        <p:spPr>
          <a:xfrm>
            <a:off x="837525" y="2293747"/>
            <a:ext cx="2639402" cy="54231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285750" lvl="0" indent="-28575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Blip>
                <a:blip r:embed="rId3"/>
              </a:buBlip>
            </a:pPr>
            <a:endParaRPr lang="ru-RU" sz="1800" kern="1200" dirty="0" smtClean="0"/>
          </a:p>
        </p:txBody>
      </p:sp>
      <p:pic>
        <p:nvPicPr>
          <p:cNvPr id="2050" name="Picture 2" descr="C:\Users\Денис\Desktop\Рисунок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95997"/>
            <a:ext cx="2500330" cy="988267"/>
          </a:xfrm>
          <a:prstGeom prst="rect">
            <a:avLst/>
          </a:prstGeom>
          <a:noFill/>
        </p:spPr>
      </p:pic>
      <p:pic>
        <p:nvPicPr>
          <p:cNvPr id="28" name="Picture 2" descr="C:\Users\Денис\Desktop\ЧГУ_лого_рус_гориз_прозрачный фон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3" y="214290"/>
            <a:ext cx="2542813" cy="746717"/>
          </a:xfrm>
          <a:prstGeom prst="rect">
            <a:avLst/>
          </a:prstGeom>
          <a:noFill/>
        </p:spPr>
      </p:pic>
      <p:pic>
        <p:nvPicPr>
          <p:cNvPr id="2053" name="Picture 5" descr="C:\Users\Денис\Desktop\Презентация\Без имени-1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3307" y="2285992"/>
            <a:ext cx="8623535" cy="4572008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6000760" y="1214422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Описание реализации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практики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1357298"/>
            <a:ext cx="2714612" cy="57150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28596" y="1428736"/>
            <a:ext cx="278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CALL-</a:t>
            </a:r>
            <a:r>
              <a:rPr lang="ru-RU" sz="2400" b="1" dirty="0" smtClean="0">
                <a:solidFill>
                  <a:schemeClr val="bg1"/>
                </a:solidFill>
              </a:rPr>
              <a:t>ЦЕНТР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0" y="6429396"/>
            <a:ext cx="9144000" cy="42860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84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/>
        </p:nvCxnSpPr>
        <p:spPr>
          <a:xfrm>
            <a:off x="0" y="1142984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объединение 23"/>
          <p:cNvSpPr/>
          <p:nvPr/>
        </p:nvSpPr>
        <p:spPr>
          <a:xfrm>
            <a:off x="5500662" y="1142984"/>
            <a:ext cx="3643338" cy="1428760"/>
          </a:xfrm>
          <a:prstGeom prst="flowChartMerg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4"/>
          <p:cNvSpPr/>
          <p:nvPr/>
        </p:nvSpPr>
        <p:spPr>
          <a:xfrm>
            <a:off x="837525" y="2293747"/>
            <a:ext cx="2639402" cy="54231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285750" lvl="0" indent="-28575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Blip>
                <a:blip r:embed="rId3"/>
              </a:buBlip>
            </a:pPr>
            <a:endParaRPr lang="ru-RU" sz="1800" kern="1200" dirty="0" smtClean="0"/>
          </a:p>
        </p:txBody>
      </p:sp>
      <p:pic>
        <p:nvPicPr>
          <p:cNvPr id="2050" name="Picture 2" descr="C:\Users\Денис\Desktop\Рисунок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95997"/>
            <a:ext cx="2500330" cy="988267"/>
          </a:xfrm>
          <a:prstGeom prst="rect">
            <a:avLst/>
          </a:prstGeom>
          <a:noFill/>
        </p:spPr>
      </p:pic>
      <p:pic>
        <p:nvPicPr>
          <p:cNvPr id="28" name="Picture 2" descr="C:\Users\Денис\Desktop\ЧГУ_лого_рус_гориз_прозрачный фон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3" y="214290"/>
            <a:ext cx="2542813" cy="746717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6000760" y="1214422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Описание реализации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практики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1357298"/>
            <a:ext cx="2714612" cy="57150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28596" y="1428736"/>
            <a:ext cx="278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CALL-</a:t>
            </a:r>
            <a:r>
              <a:rPr lang="ru-RU" sz="2400" b="1" dirty="0" smtClean="0">
                <a:solidFill>
                  <a:schemeClr val="bg1"/>
                </a:solidFill>
              </a:rPr>
              <a:t>ЦЕНТР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2786058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Ц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Arial" pitchFamily="34" charset="0"/>
              </a:rPr>
              <a:t>ель создания Call-Центра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– </a:t>
            </a:r>
            <a:r>
              <a:rPr lang="ru-RU" sz="2000" dirty="0" smtClean="0"/>
              <a:t>организация, развитие и распространение     системы информирования и консультирования по вопросам инклюзивного образования.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4000504"/>
            <a:ext cx="892971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Arial" pitchFamily="34" charset="0"/>
              </a:rPr>
              <a:t>Основная цель деятельности Call-Центра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– это обработка обращений и информирование в режиме реального времени лиц с инвалидностью и ограниченными возможностями здоровья, преподавателей вузов, педагогов и других заинтересованных лиц о путях решения возникающих проблем в процессе профессионального самоопределения, выбора образовательной организации для получения профессии, трудоустройства и других жизненных ситуаций в компетенции РУМЦ.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6429396"/>
            <a:ext cx="9144000" cy="42860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0" y="2714620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4000504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84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/>
        </p:nvCxnSpPr>
        <p:spPr>
          <a:xfrm>
            <a:off x="0" y="1142984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объединение 23"/>
          <p:cNvSpPr/>
          <p:nvPr/>
        </p:nvSpPr>
        <p:spPr>
          <a:xfrm>
            <a:off x="5500662" y="1142984"/>
            <a:ext cx="3643338" cy="1428760"/>
          </a:xfrm>
          <a:prstGeom prst="flowChartMerg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4"/>
          <p:cNvSpPr/>
          <p:nvPr/>
        </p:nvSpPr>
        <p:spPr>
          <a:xfrm>
            <a:off x="837525" y="2293747"/>
            <a:ext cx="2639402" cy="54231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285750" lvl="0" indent="-28575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Blip>
                <a:blip r:embed="rId3"/>
              </a:buBlip>
            </a:pPr>
            <a:endParaRPr lang="ru-RU" sz="1800" kern="1200" dirty="0" smtClean="0"/>
          </a:p>
        </p:txBody>
      </p:sp>
      <p:pic>
        <p:nvPicPr>
          <p:cNvPr id="2050" name="Picture 2" descr="C:\Users\Денис\Desktop\Рисунок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95997"/>
            <a:ext cx="2500330" cy="988267"/>
          </a:xfrm>
          <a:prstGeom prst="rect">
            <a:avLst/>
          </a:prstGeom>
          <a:noFill/>
        </p:spPr>
      </p:pic>
      <p:pic>
        <p:nvPicPr>
          <p:cNvPr id="28" name="Picture 2" descr="C:\Users\Денис\Desktop\ЧГУ_лого_рус_гориз_прозрачный фон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3" y="214290"/>
            <a:ext cx="2542813" cy="746717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6000760" y="1214422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Описание реализации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практики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1357298"/>
            <a:ext cx="2714612" cy="57150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28596" y="1428736"/>
            <a:ext cx="278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CALL-</a:t>
            </a:r>
            <a:r>
              <a:rPr lang="ru-RU" sz="2400" b="1" dirty="0" smtClean="0">
                <a:solidFill>
                  <a:schemeClr val="bg1"/>
                </a:solidFill>
              </a:rPr>
              <a:t>ЦЕНТР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0" y="6429396"/>
            <a:ext cx="9144000" cy="42860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0" y="2357430"/>
            <a:ext cx="7358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Задачи деятельности </a:t>
            </a:r>
            <a:r>
              <a:rPr lang="en-US" sz="2000" b="1" dirty="0" smtClean="0">
                <a:solidFill>
                  <a:srgbClr val="FF0000"/>
                </a:solidFill>
              </a:rPr>
              <a:t>CALL-</a:t>
            </a:r>
            <a:r>
              <a:rPr lang="ru-RU" sz="2000" b="1" dirty="0" smtClean="0">
                <a:solidFill>
                  <a:srgbClr val="FF0000"/>
                </a:solidFill>
              </a:rPr>
              <a:t>Центра: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967335"/>
            <a:ext cx="6858000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прием запросов от субъектов образовательных организаций высшего образования*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3786190"/>
            <a:ext cx="6858016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организация подготовки ответа по запросам субъектов образовательных организаций высшего образования*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4572008"/>
            <a:ext cx="6858016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сбор информации по сопровождению субъектов образовательных организаций высшего образования*</a:t>
            </a:r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5643578"/>
            <a:ext cx="78062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ea typeface="Calibri" pitchFamily="34" charset="0"/>
                <a:cs typeface="Arial" pitchFamily="34" charset="0"/>
              </a:rPr>
              <a:t>*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расположенных на закреплённой за РУМЦ территории, по обучению инвалидов и лиц с ограниченными возможностями здоровья;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4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/>
        </p:nvCxnSpPr>
        <p:spPr>
          <a:xfrm>
            <a:off x="0" y="1142984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объединение 23"/>
          <p:cNvSpPr/>
          <p:nvPr/>
        </p:nvSpPr>
        <p:spPr>
          <a:xfrm>
            <a:off x="5500662" y="1142984"/>
            <a:ext cx="3643338" cy="1428760"/>
          </a:xfrm>
          <a:prstGeom prst="flowChartMerg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4"/>
          <p:cNvSpPr/>
          <p:nvPr/>
        </p:nvSpPr>
        <p:spPr>
          <a:xfrm>
            <a:off x="837525" y="2293747"/>
            <a:ext cx="2639402" cy="54231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285750" lvl="0" indent="-28575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Blip>
                <a:blip r:embed="rId3"/>
              </a:buBlip>
            </a:pPr>
            <a:endParaRPr lang="ru-RU" sz="1800" kern="1200" dirty="0" smtClean="0"/>
          </a:p>
        </p:txBody>
      </p:sp>
      <p:pic>
        <p:nvPicPr>
          <p:cNvPr id="2050" name="Picture 2" descr="C:\Users\Денис\Desktop\Рисунок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95997"/>
            <a:ext cx="2500330" cy="988267"/>
          </a:xfrm>
          <a:prstGeom prst="rect">
            <a:avLst/>
          </a:prstGeom>
          <a:noFill/>
        </p:spPr>
      </p:pic>
      <p:pic>
        <p:nvPicPr>
          <p:cNvPr id="28" name="Picture 2" descr="C:\Users\Денис\Desktop\ЧГУ_лого_рус_гориз_прозрачный фон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3" y="214290"/>
            <a:ext cx="2542813" cy="746717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6000760" y="1214422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Описание реализации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практики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1357298"/>
            <a:ext cx="2714612" cy="57150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28596" y="1428736"/>
            <a:ext cx="278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CALL-</a:t>
            </a:r>
            <a:r>
              <a:rPr lang="ru-RU" sz="2400" b="1" dirty="0" smtClean="0">
                <a:solidFill>
                  <a:schemeClr val="bg1"/>
                </a:solidFill>
              </a:rPr>
              <a:t>ЦЕНТР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0" y="6500834"/>
            <a:ext cx="9144000" cy="357166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2214554"/>
            <a:ext cx="39616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Основные функции Call-Центра: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1" y="2690336"/>
            <a:ext cx="9162661" cy="92333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консультирование и информирование заинтересованных лиц по вопросам повышения качества и доступности высшего образования для инвалидов и лиц с ограниченными возможностями здоровья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714752"/>
            <a:ext cx="9144000" cy="92333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формирование базы данных входящих звонков и обращений лиц по вопросам организации высшего инклюзивного образования лиц с инвалидностью и лиц с ограниченными возможностями здоровья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4786322"/>
            <a:ext cx="9144000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участие в развитии системы информирования и консультирования субъектов инклюзивного образования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5500702"/>
            <a:ext cx="9144000" cy="92333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участие в организации, введении и совершенствовании функционирования единых информационных ресурсов по вопросам организации высшего инклюзивного образования для лиц с инвалидностью.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84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/>
        </p:nvCxnSpPr>
        <p:spPr>
          <a:xfrm>
            <a:off x="0" y="1142984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объединение 23"/>
          <p:cNvSpPr/>
          <p:nvPr/>
        </p:nvSpPr>
        <p:spPr>
          <a:xfrm>
            <a:off x="5500662" y="1142984"/>
            <a:ext cx="3643338" cy="1428760"/>
          </a:xfrm>
          <a:prstGeom prst="flowChartMerg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4"/>
          <p:cNvSpPr/>
          <p:nvPr/>
        </p:nvSpPr>
        <p:spPr>
          <a:xfrm>
            <a:off x="837525" y="2293747"/>
            <a:ext cx="2639402" cy="54231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285750" lvl="0" indent="-28575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Blip>
                <a:blip r:embed="rId3"/>
              </a:buBlip>
            </a:pPr>
            <a:endParaRPr lang="ru-RU" sz="1800" kern="1200" dirty="0" smtClean="0"/>
          </a:p>
        </p:txBody>
      </p:sp>
      <p:pic>
        <p:nvPicPr>
          <p:cNvPr id="2050" name="Picture 2" descr="C:\Users\Денис\Desktop\Рисунок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95997"/>
            <a:ext cx="2500330" cy="988267"/>
          </a:xfrm>
          <a:prstGeom prst="rect">
            <a:avLst/>
          </a:prstGeom>
          <a:noFill/>
        </p:spPr>
      </p:pic>
      <p:pic>
        <p:nvPicPr>
          <p:cNvPr id="28" name="Picture 2" descr="C:\Users\Денис\Desktop\ЧГУ_лого_рус_гориз_прозрачный фон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3" y="214290"/>
            <a:ext cx="2542813" cy="746717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6000760" y="1214422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Описание реализации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практики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1357298"/>
            <a:ext cx="2714612" cy="57150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28596" y="1428736"/>
            <a:ext cx="278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CALL-</a:t>
            </a:r>
            <a:r>
              <a:rPr lang="ru-RU" sz="2400" b="1" dirty="0" smtClean="0">
                <a:solidFill>
                  <a:schemeClr val="bg1"/>
                </a:solidFill>
              </a:rPr>
              <a:t>ЦЕНТР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0" y="6429396"/>
            <a:ext cx="9144000" cy="42860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0" y="2214554"/>
            <a:ext cx="6357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Схема работы </a:t>
            </a:r>
            <a:r>
              <a:rPr lang="en-US" sz="2000" b="1" dirty="0" smtClean="0">
                <a:solidFill>
                  <a:srgbClr val="FF0000"/>
                </a:solidFill>
              </a:rPr>
              <a:t>CALL-</a:t>
            </a:r>
            <a:r>
              <a:rPr lang="ru-RU" sz="2000" b="1" dirty="0" smtClean="0">
                <a:solidFill>
                  <a:srgbClr val="FF0000"/>
                </a:solidFill>
              </a:rPr>
              <a:t>Центр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28926" y="2643182"/>
            <a:ext cx="307183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Обращение в </a:t>
            </a:r>
            <a:r>
              <a:rPr lang="en-US" dirty="0" smtClean="0"/>
              <a:t>CALL-</a:t>
            </a:r>
            <a:r>
              <a:rPr lang="ru-RU" dirty="0" smtClean="0"/>
              <a:t>ЦЕНТР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1000100" y="3571876"/>
            <a:ext cx="700092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Ответ на вопрос специалистом </a:t>
            </a:r>
            <a:r>
              <a:rPr lang="en-US" dirty="0" smtClean="0"/>
              <a:t>CALL-</a:t>
            </a:r>
            <a:r>
              <a:rPr lang="ru-RU" dirty="0" smtClean="0"/>
              <a:t>ЦЕНТРА 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428596" y="4286256"/>
            <a:ext cx="8286808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 вопрос вне компетенции специалиста </a:t>
            </a:r>
            <a:r>
              <a:rPr lang="en-US" dirty="0" smtClean="0"/>
              <a:t>CALL-</a:t>
            </a:r>
            <a:r>
              <a:rPr lang="ru-RU" dirty="0" smtClean="0"/>
              <a:t>Центра формируется информационный запрос. О сроках выполнения запроса уведомляем обратившегося. </a:t>
            </a:r>
            <a:endParaRPr lang="ru-RU" dirty="0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85720" y="5572140"/>
            <a:ext cx="8599085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Регистрация и запись основных сведений о вопросе обратившегося в журнале регистрации.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Стрелка вниз 40"/>
          <p:cNvSpPr/>
          <p:nvPr/>
        </p:nvSpPr>
        <p:spPr>
          <a:xfrm>
            <a:off x="4000496" y="3140041"/>
            <a:ext cx="642942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Выгнутая вправо стрелка 45"/>
          <p:cNvSpPr/>
          <p:nvPr/>
        </p:nvSpPr>
        <p:spPr>
          <a:xfrm>
            <a:off x="8001024" y="3643314"/>
            <a:ext cx="857224" cy="1357322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Стрелка вниз 46"/>
          <p:cNvSpPr/>
          <p:nvPr/>
        </p:nvSpPr>
        <p:spPr>
          <a:xfrm>
            <a:off x="4071934" y="5214950"/>
            <a:ext cx="642942" cy="4286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84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2571744"/>
            <a:ext cx="7572396" cy="35004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0" y="1142984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объединение 23"/>
          <p:cNvSpPr/>
          <p:nvPr/>
        </p:nvSpPr>
        <p:spPr>
          <a:xfrm>
            <a:off x="5500662" y="1142984"/>
            <a:ext cx="3643338" cy="1428760"/>
          </a:xfrm>
          <a:prstGeom prst="flowChartMerg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4"/>
          <p:cNvSpPr/>
          <p:nvPr/>
        </p:nvSpPr>
        <p:spPr>
          <a:xfrm>
            <a:off x="837525" y="2293747"/>
            <a:ext cx="2639402" cy="54231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285750" lvl="0" indent="-28575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Blip>
                <a:blip r:embed="rId3"/>
              </a:buBlip>
            </a:pPr>
            <a:endParaRPr lang="ru-RU" sz="1800" kern="1200" dirty="0" smtClean="0"/>
          </a:p>
        </p:txBody>
      </p:sp>
      <p:pic>
        <p:nvPicPr>
          <p:cNvPr id="2050" name="Picture 2" descr="C:\Users\Денис\Desktop\Рисунок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95997"/>
            <a:ext cx="2500330" cy="988267"/>
          </a:xfrm>
          <a:prstGeom prst="rect">
            <a:avLst/>
          </a:prstGeom>
          <a:noFill/>
        </p:spPr>
      </p:pic>
      <p:pic>
        <p:nvPicPr>
          <p:cNvPr id="28" name="Picture 2" descr="C:\Users\Денис\Desktop\ЧГУ_лого_рус_гориз_прозрачный фон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3" y="214290"/>
            <a:ext cx="2542813" cy="746717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6000760" y="1214422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Описание реализации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практики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1357298"/>
            <a:ext cx="2714612" cy="57150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28596" y="1428736"/>
            <a:ext cx="278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CALL-</a:t>
            </a:r>
            <a:r>
              <a:rPr lang="ru-RU" sz="2400" b="1" dirty="0" smtClean="0">
                <a:solidFill>
                  <a:schemeClr val="bg1"/>
                </a:solidFill>
              </a:rPr>
              <a:t>ЦЕНТР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0" y="6429396"/>
            <a:ext cx="9144000" cy="42860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00100" y="2571744"/>
            <a:ext cx="6643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Разработанный  пакет документов  регламентирующий деятельность С</a:t>
            </a:r>
            <a:r>
              <a:rPr lang="en-US" sz="2000" b="1" dirty="0" smtClean="0">
                <a:solidFill>
                  <a:srgbClr val="FF0000"/>
                </a:solidFill>
              </a:rPr>
              <a:t>ALL-</a:t>
            </a:r>
            <a:r>
              <a:rPr lang="ru-RU" sz="2000" b="1" dirty="0" smtClean="0">
                <a:solidFill>
                  <a:srgbClr val="FF0000"/>
                </a:solidFill>
              </a:rPr>
              <a:t>Центра: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Денис\Desktop\Без имени-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428660" y="2500306"/>
            <a:ext cx="1905014" cy="1071570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785786" y="3357562"/>
            <a:ext cx="7429552" cy="42862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071538" y="3357562"/>
            <a:ext cx="5715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Положение о Call-Центре РУМЦ</a:t>
            </a:r>
            <a:endParaRPr lang="ru-RU" sz="20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85786" y="3929066"/>
            <a:ext cx="7429552" cy="42862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071538" y="3929066"/>
            <a:ext cx="25017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Штатное расписание</a:t>
            </a:r>
            <a:endParaRPr lang="ru-RU" sz="20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85786" y="4572008"/>
            <a:ext cx="7429552" cy="42862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071538" y="4572008"/>
            <a:ext cx="29206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Регламент деятельности</a:t>
            </a:r>
            <a:endParaRPr lang="ru-RU" sz="20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928662" y="5214950"/>
            <a:ext cx="59293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Создан  раздел Call-Центр РУМЦ на официальном сайте ЧГУ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Денис\Desktop\Без имени-2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785850" y="4857760"/>
            <a:ext cx="2551243" cy="14350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284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udent\Desktop\Безымянный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827" y="1221154"/>
            <a:ext cx="5192199" cy="5208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0" y="1142984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объединение 23"/>
          <p:cNvSpPr/>
          <p:nvPr/>
        </p:nvSpPr>
        <p:spPr>
          <a:xfrm rot="5400000">
            <a:off x="6607951" y="2250273"/>
            <a:ext cx="3643338" cy="1428760"/>
          </a:xfrm>
          <a:prstGeom prst="flowChartMerg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4"/>
          <p:cNvSpPr/>
          <p:nvPr/>
        </p:nvSpPr>
        <p:spPr>
          <a:xfrm>
            <a:off x="837525" y="2293747"/>
            <a:ext cx="2639402" cy="54231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285750" lvl="0" indent="-28575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Blip>
                <a:blip r:embed="rId4"/>
              </a:buBlip>
            </a:pPr>
            <a:endParaRPr lang="ru-RU" sz="1800" kern="1200" dirty="0" smtClean="0"/>
          </a:p>
        </p:txBody>
      </p:sp>
      <p:pic>
        <p:nvPicPr>
          <p:cNvPr id="2050" name="Picture 2" descr="C:\Users\Денис\Desktop\Рисунок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95997"/>
            <a:ext cx="2500330" cy="988267"/>
          </a:xfrm>
          <a:prstGeom prst="rect">
            <a:avLst/>
          </a:prstGeom>
          <a:noFill/>
        </p:spPr>
      </p:pic>
      <p:pic>
        <p:nvPicPr>
          <p:cNvPr id="28" name="Picture 2" descr="C:\Users\Денис\Desktop\ЧГУ_лого_рус_гориз_прозрачный фон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72133" y="214290"/>
            <a:ext cx="2542813" cy="746717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 rot="16200000">
            <a:off x="7464804" y="2641487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Описание реализации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практики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1428736"/>
            <a:ext cx="1979712" cy="50006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61662" y="1447936"/>
            <a:ext cx="278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CALL-</a:t>
            </a:r>
            <a:r>
              <a:rPr lang="ru-RU" sz="2400" b="1" dirty="0" smtClean="0">
                <a:solidFill>
                  <a:schemeClr val="bg1"/>
                </a:solidFill>
              </a:rPr>
              <a:t>ЦЕНТР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0" y="6429396"/>
            <a:ext cx="9144000" cy="42860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 вправо 1"/>
          <p:cNvSpPr/>
          <p:nvPr/>
        </p:nvSpPr>
        <p:spPr>
          <a:xfrm>
            <a:off x="1710332" y="3573247"/>
            <a:ext cx="785065" cy="5040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540672" y="3825275"/>
            <a:ext cx="8883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25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2571744"/>
            <a:ext cx="7572396" cy="35004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0" y="1142984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объединение 23"/>
          <p:cNvSpPr/>
          <p:nvPr/>
        </p:nvSpPr>
        <p:spPr>
          <a:xfrm>
            <a:off x="5500662" y="1142984"/>
            <a:ext cx="3643338" cy="1428760"/>
          </a:xfrm>
          <a:prstGeom prst="flowChartMerg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4"/>
          <p:cNvSpPr/>
          <p:nvPr/>
        </p:nvSpPr>
        <p:spPr>
          <a:xfrm>
            <a:off x="837525" y="2293747"/>
            <a:ext cx="2639402" cy="54231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285750" lvl="0" indent="-28575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Blip>
                <a:blip r:embed="rId3"/>
              </a:buBlip>
            </a:pPr>
            <a:endParaRPr lang="ru-RU" sz="1800" kern="1200" dirty="0" smtClean="0"/>
          </a:p>
        </p:txBody>
      </p:sp>
      <p:pic>
        <p:nvPicPr>
          <p:cNvPr id="2050" name="Picture 2" descr="C:\Users\Денис\Desktop\Рисунок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95997"/>
            <a:ext cx="2500330" cy="988267"/>
          </a:xfrm>
          <a:prstGeom prst="rect">
            <a:avLst/>
          </a:prstGeom>
          <a:noFill/>
        </p:spPr>
      </p:pic>
      <p:pic>
        <p:nvPicPr>
          <p:cNvPr id="28" name="Picture 2" descr="C:\Users\Денис\Desktop\ЧГУ_лого_рус_гориз_прозрачный фон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3" y="214290"/>
            <a:ext cx="2542813" cy="746717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6000760" y="1214422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Описание реализации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практики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1357298"/>
            <a:ext cx="2714612" cy="57150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28596" y="1428736"/>
            <a:ext cx="278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CALL-</a:t>
            </a:r>
            <a:r>
              <a:rPr lang="ru-RU" sz="2400" b="1" dirty="0" smtClean="0">
                <a:solidFill>
                  <a:schemeClr val="bg1"/>
                </a:solidFill>
              </a:rPr>
              <a:t>ЦЕНТР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0" y="6429396"/>
            <a:ext cx="9144000" cy="42860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00100" y="2714620"/>
            <a:ext cx="6643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Для информационного сопровождения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r>
              <a:rPr lang="ru-RU" sz="2000" b="1" dirty="0" smtClean="0">
                <a:solidFill>
                  <a:srgbClr val="FF0000"/>
                </a:solidFill>
              </a:rPr>
              <a:t>сделано: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5786" y="3357562"/>
            <a:ext cx="7429552" cy="42862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071538" y="3357562"/>
            <a:ext cx="5715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Выделенный телефонный номер для обращений</a:t>
            </a:r>
            <a:endParaRPr lang="ru-RU" sz="20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85786" y="3929066"/>
            <a:ext cx="7429552" cy="42862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071538" y="3929066"/>
            <a:ext cx="54017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Возможность  оставления обращения на сайте</a:t>
            </a:r>
            <a:endParaRPr lang="ru-RU" sz="20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85786" y="4572008"/>
            <a:ext cx="7429552" cy="42862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071538" y="4572008"/>
            <a:ext cx="67198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Информация о call-центре представлена вузам-партнерам</a:t>
            </a:r>
            <a:endParaRPr lang="ru-RU" sz="2000" b="1" dirty="0"/>
          </a:p>
        </p:txBody>
      </p:sp>
      <p:pic>
        <p:nvPicPr>
          <p:cNvPr id="2" name="Picture 2" descr="C:\Users\Денис\Desktop\Без имени-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643182"/>
            <a:ext cx="1103320" cy="620618"/>
          </a:xfrm>
          <a:prstGeom prst="rect">
            <a:avLst/>
          </a:prstGeom>
          <a:noFill/>
        </p:spPr>
      </p:pic>
      <p:sp>
        <p:nvSpPr>
          <p:cNvPr id="34" name="Прямоугольник 33"/>
          <p:cNvSpPr/>
          <p:nvPr/>
        </p:nvSpPr>
        <p:spPr>
          <a:xfrm>
            <a:off x="1071538" y="5286388"/>
            <a:ext cx="58579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Подготовлены кейсы ответов на вопросы по обращениям в call-центр РУМЦ СЗФО ЧГУ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Денис\Desktop\w256h2561380453883Briefcase256x2563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5286388"/>
            <a:ext cx="646111" cy="6461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284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381</Words>
  <Application>Microsoft Office PowerPoint</Application>
  <PresentationFormat>Экран (4:3)</PresentationFormat>
  <Paragraphs>62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Денис</dc:creator>
  <cp:lastModifiedBy>student</cp:lastModifiedBy>
  <cp:revision>28</cp:revision>
  <dcterms:created xsi:type="dcterms:W3CDTF">2018-04-24T14:44:57Z</dcterms:created>
  <dcterms:modified xsi:type="dcterms:W3CDTF">2018-04-25T12:27:44Z</dcterms:modified>
</cp:coreProperties>
</file>