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56" r:id="rId2"/>
  </p:sldMasterIdLst>
  <p:notesMasterIdLst>
    <p:notesMasterId r:id="rId16"/>
  </p:notesMasterIdLst>
  <p:handoutMasterIdLst>
    <p:handoutMasterId r:id="rId17"/>
  </p:handoutMasterIdLst>
  <p:sldIdLst>
    <p:sldId id="313" r:id="rId3"/>
    <p:sldId id="329" r:id="rId4"/>
    <p:sldId id="327" r:id="rId5"/>
    <p:sldId id="330" r:id="rId6"/>
    <p:sldId id="307" r:id="rId7"/>
    <p:sldId id="331" r:id="rId8"/>
    <p:sldId id="333" r:id="rId9"/>
    <p:sldId id="334" r:id="rId10"/>
    <p:sldId id="302" r:id="rId11"/>
    <p:sldId id="335" r:id="rId12"/>
    <p:sldId id="336" r:id="rId13"/>
    <p:sldId id="339" r:id="rId14"/>
    <p:sldId id="294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660"/>
  </p:normalViewPr>
  <p:slideViewPr>
    <p:cSldViewPr>
      <p:cViewPr varScale="1">
        <p:scale>
          <a:sx n="41" d="100"/>
          <a:sy n="41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CFC4D1-F0C9-4ED2-8472-68E107AF4EF7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C9EB56-EF39-497E-ABE9-27D46728C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26D74A-3301-4D65-9994-7175724DFD10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9DFE0F-9557-4EAD-974A-EDF44F401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A638-8E42-4996-862C-82165C856A9A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BF53-1670-49EE-BF6E-443C3F4E3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69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FF5A-8FA5-492C-BC37-EFE0E87472A9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8291-180D-45C5-8063-12AB03432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99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1F82-D20D-4AC0-B76A-DF4B5D291A87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826C-85C5-4182-AB07-A1CB2F1FF8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65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B6B8-A8A3-43E4-981A-C78072EE3AC4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8F33-332F-4C38-9BE1-BCD4C5F866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44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F177-BCC9-4F71-A1C2-B0552FD2B661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B232-28F7-46A9-B2A7-89EA76C789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896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3D2A-7C94-4AFE-A189-5D0685D93A5F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AF54-B18C-4179-849A-1ACE171D16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98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9B89-A94B-4A03-B61A-8138C8961DCB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1F3D-6257-4D4B-8E68-F9BF1B5B5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1409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6479-ED89-404F-B07B-6B2150526250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E92A-A950-426F-A22D-1EAE7C373A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539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5F1A-DE59-468A-A152-61F03CDB6B1F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D6F1-E7AD-46A4-8559-A752FCC2E6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95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6663-92F9-4629-83D6-46999A352766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DF7B-7D5F-42CD-9AEA-57B7E68A91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55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C124E-0CD0-47A4-8D35-1F2E42D1821B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9835-E6AA-44A4-B591-C95955E48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4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FE5D-914F-4BD7-92FF-49D442DF8C69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0991-55FC-4F54-8D00-7AB1130E7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316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2C4B-5D8A-435F-AA74-D1D21D897BD4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9956-F2D0-41C9-BECB-C8B482763F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428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D794-A7E5-4E8E-A3AE-3BFB18E0AFC7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3CEA-BD0D-4D9F-9F55-B2F0FBB9B2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2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861A-F9E6-43E4-9ED5-638769166D22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7C0A-B6CB-4629-BC96-073F6E10A8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483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0804-EF3D-4284-A9B5-5607BEF6D69E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6430-4541-4136-9C42-F8CA030F13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503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9F678-EF2F-478D-AC1E-3D9ECAE7BDF2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2873-E140-4F80-892E-779989B17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044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19E8-4EC7-4714-9F42-5BF2BC796596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1AC0-A3C6-4F79-A541-AB21AD0A65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9605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A986-0E81-4FEC-A837-16D3906AA402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9E22-B282-4941-9805-F6F90D216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2947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24EE-759A-4F98-903F-95D38EC0D895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1A4C-1DCE-4D73-9AA6-B198D78325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813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B9708-60C6-400A-A4EA-156CA22597BC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D36A-B066-4F72-BD1C-F33FBB425C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456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8E4B-3CB1-42C3-BB3C-957920F586B7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1228-52BA-416C-A0C9-87BDA8F9D1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28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C340-057E-42D6-BF0F-C508DB699BDC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52C2-C3FA-4AB2-969C-E256C61862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80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8056-E923-4D53-9296-5CEE5415E191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EBFB-B20D-4B08-AE9A-2D968D13DA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241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8F2E-EAAD-4BF9-9A2C-E75154DDC8F0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DB1F-D250-4033-9025-0AFF627FE0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54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3A11-8E60-42D6-8284-E0C60D7EDFDD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F5B5-49EF-454D-984B-05D1CBCF38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0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8C8E-7ED1-4429-A386-8CCFD6DB54BB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B4EF-F9C0-4D1C-83A9-A3BC67E0F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16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9408-920F-4095-A699-E1A4B2A18126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53C3-5701-4723-8E49-E5E722EEB5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24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DC21-87E5-41D1-A0AA-EE10A59947DF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6ED0-C75E-4D2E-BA2B-20A243CBFC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60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F680-0536-4722-AA44-B55EA958A274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70EE-9EE9-424D-ACCE-ECF7EF4BEF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08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9B7F-DEA7-4EF2-A4A2-36BE4D635CF1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71702-EB54-497E-B7A3-F09C46F90E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45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E3CA-2200-489B-9A41-577E57A4A34D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F43E-EC36-436D-BD56-ACBD12CDCD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97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72080E-52C0-49DD-A93B-970C73909932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0D1A254-9E0C-4017-A93E-776E61C64E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4006" r:id="rId11"/>
    <p:sldLayoutId id="2147483988" r:id="rId12"/>
    <p:sldLayoutId id="2147484007" r:id="rId13"/>
    <p:sldLayoutId id="2147483989" r:id="rId14"/>
    <p:sldLayoutId id="2147483990" r:id="rId15"/>
    <p:sldLayoutId id="2147483991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FD6D70-D758-4DDD-9429-14F8FF0AC905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EC539DE-0F29-4182-8B2A-29FAE14AE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9" r:id="rId11"/>
    <p:sldLayoutId id="2147484001" r:id="rId12"/>
    <p:sldLayoutId id="2147484010" r:id="rId13"/>
    <p:sldLayoutId id="2147484002" r:id="rId14"/>
    <p:sldLayoutId id="2147484003" r:id="rId15"/>
    <p:sldLayoutId id="214748400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mailto:gou_locdk@mail.ru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395288" y="2349500"/>
            <a:ext cx="8513762" cy="1541463"/>
          </a:xfrm>
        </p:spPr>
        <p:txBody>
          <a:bodyPr/>
          <a:lstStyle/>
          <a:p>
            <a:pPr algn="ctr"/>
            <a:r>
              <a:rPr lang="ru-RU" altLang="ru-RU" sz="2900" b="1" smtClean="0">
                <a:solidFill>
                  <a:srgbClr val="021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психолого-медико-педагогического сопровождения детей с ограниченными возможностями здоровья</a:t>
            </a:r>
            <a:br>
              <a:rPr lang="ru-RU" altLang="ru-RU" sz="2900" b="1" smtClean="0">
                <a:solidFill>
                  <a:srgbClr val="021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900" b="1" smtClean="0">
                <a:solidFill>
                  <a:srgbClr val="021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Ленинградской области</a:t>
            </a: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3635375" y="6286500"/>
            <a:ext cx="185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1258888" y="404813"/>
            <a:ext cx="7705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3635375" y="42926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ГБУО ДО «ЛО ППМП-центр»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Анастасия Юрьевна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763"/>
            <a:ext cx="9136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33375"/>
            <a:ext cx="9144000" cy="739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pic>
        <p:nvPicPr>
          <p:cNvPr id="11272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2438"/>
            <a:ext cx="10080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4910616" cy="34636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Содержимое 5" descr="IMG_2664.JPG"/>
          <p:cNvPicPr>
            <a:picLocks noChangeAspect="1"/>
          </p:cNvPicPr>
          <p:nvPr/>
        </p:nvPicPr>
        <p:blipFill rotWithShape="1">
          <a:blip r:embed="rId3" cstate="print"/>
          <a:srcRect b="23769"/>
          <a:stretch/>
        </p:blipFill>
        <p:spPr>
          <a:xfrm>
            <a:off x="3995936" y="3844101"/>
            <a:ext cx="4237467" cy="2840183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0" y="4378754"/>
            <a:ext cx="2900218" cy="21751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1908175" y="333375"/>
            <a:ext cx="388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Работа за зеркалом Гезелла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073275"/>
            <a:ext cx="20415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024313"/>
            <a:ext cx="203993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3975"/>
            <a:ext cx="25923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s://sun9-3.userapi.com/c840430/v840430335/73393/dB1Dz79_WB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643438"/>
            <a:ext cx="3486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https://pp.userapi.com/c824700/v824700335/108c2a/a_JR9LA_6P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074738"/>
            <a:ext cx="2181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https://pp.userapi.com/c844520/v844520335/23255/uN-S2Iy2j4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4400550"/>
            <a:ext cx="34988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3675"/>
            <a:ext cx="4759325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31750"/>
            <a:ext cx="8397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10795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Сведения о детях с ограниченными возможностями здоровья (ОВЗ), получивших заключения ПМПК в Ленинградской области на 2015 - 2017 год</a:t>
            </a:r>
          </a:p>
        </p:txBody>
      </p:sp>
      <p:graphicFrame>
        <p:nvGraphicFramePr>
          <p:cNvPr id="22531" name="Диаграмма 2"/>
          <p:cNvGraphicFramePr>
            <a:graphicFrameLocks/>
          </p:cNvGraphicFramePr>
          <p:nvPr/>
        </p:nvGraphicFramePr>
        <p:xfrm>
          <a:off x="57150" y="1217613"/>
          <a:ext cx="7661275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Диаграмма" r:id="rId3" imgW="7669433" imgH="5584420" progId="Excel.Chart.8">
                  <p:embed/>
                </p:oleObj>
              </mc:Choice>
              <mc:Fallback>
                <p:oleObj name="Диаграмма" r:id="rId3" imgW="7669433" imgH="5584420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217613"/>
                        <a:ext cx="7661275" cy="557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126413" cy="5616575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СПАСИБО ЗА ВНИМАНИЕ!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Контакты</a:t>
            </a:r>
            <a:r>
              <a:rPr lang="ru-RU" sz="2700" dirty="0" smtClean="0">
                <a:solidFill>
                  <a:srgbClr val="C00000"/>
                </a:solidFill>
              </a:rPr>
              <a:t/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Телефон:</a:t>
            </a: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8 (</a:t>
            </a:r>
            <a:r>
              <a:rPr lang="ru-RU" sz="2700" dirty="0" smtClean="0">
                <a:solidFill>
                  <a:srgbClr val="C00000"/>
                </a:solidFill>
              </a:rPr>
              <a:t>813-70</a:t>
            </a:r>
            <a:r>
              <a:rPr lang="ru-RU" sz="2700" dirty="0">
                <a:solidFill>
                  <a:srgbClr val="C00000"/>
                </a:solidFill>
              </a:rPr>
              <a:t>) </a:t>
            </a:r>
            <a:r>
              <a:rPr lang="ru-RU" sz="2700" dirty="0" smtClean="0">
                <a:solidFill>
                  <a:srgbClr val="C00000"/>
                </a:solidFill>
              </a:rPr>
              <a:t>52-112</a:t>
            </a: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Адрес</a:t>
            </a:r>
            <a:r>
              <a:rPr lang="ru-RU" sz="2700" dirty="0">
                <a:solidFill>
                  <a:srgbClr val="C00000"/>
                </a:solidFill>
              </a:rPr>
              <a:t>: 188652, Россия, </a:t>
            </a:r>
            <a:r>
              <a:rPr lang="ru-RU" sz="2700" dirty="0" smtClean="0">
                <a:solidFill>
                  <a:srgbClr val="C00000"/>
                </a:solidFill>
              </a:rPr>
              <a:t>Ленинградская область, Всеволожский </a:t>
            </a:r>
            <a:r>
              <a:rPr lang="ru-RU" sz="2700" dirty="0">
                <a:solidFill>
                  <a:srgbClr val="C00000"/>
                </a:solidFill>
              </a:rPr>
              <a:t>район, 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дер. Юкки, ул. Школьная, д. 14</a:t>
            </a:r>
            <a:r>
              <a:rPr lang="ru-RU" sz="2700" dirty="0" smtClean="0">
                <a:solidFill>
                  <a:srgbClr val="C00000"/>
                </a:solidFill>
              </a:rPr>
              <a:t>.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E-</a:t>
            </a:r>
            <a:r>
              <a:rPr lang="ru-RU" sz="2700" dirty="0" err="1" smtClean="0">
                <a:solidFill>
                  <a:srgbClr val="C00000"/>
                </a:solidFill>
              </a:rPr>
              <a:t>mail</a:t>
            </a:r>
            <a:r>
              <a:rPr lang="ru-RU" sz="2700" dirty="0">
                <a:solidFill>
                  <a:srgbClr val="C00000"/>
                </a:solidFill>
              </a:rPr>
              <a:t>: </a:t>
            </a:r>
            <a:r>
              <a:rPr lang="ru-RU" sz="27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go</a:t>
            </a:r>
            <a:r>
              <a:rPr lang="en-US" sz="27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u</a:t>
            </a:r>
            <a:r>
              <a:rPr lang="ru-RU" sz="27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_locdk@mail.ru</a:t>
            </a:r>
            <a:r>
              <a:rPr lang="ru-RU" sz="2700" u="sng" dirty="0" smtClean="0">
                <a:solidFill>
                  <a:srgbClr val="C00000"/>
                </a:solidFill>
              </a:rPr>
              <a:t/>
            </a:r>
            <a:br>
              <a:rPr lang="ru-RU" sz="2700" u="sng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сайт: </a:t>
            </a:r>
            <a:r>
              <a:rPr lang="en-US" sz="2700" dirty="0" smtClean="0">
                <a:solidFill>
                  <a:srgbClr val="C00000"/>
                </a:solidFill>
              </a:rPr>
              <a:t>http</a:t>
            </a:r>
            <a:r>
              <a:rPr lang="en-US" sz="2700" dirty="0">
                <a:solidFill>
                  <a:srgbClr val="C00000"/>
                </a:solidFill>
              </a:rPr>
              <a:t>://locdk.ru/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G_2674.JPG"/>
          <p:cNvPicPr>
            <a:picLocks noChangeAspect="1"/>
          </p:cNvPicPr>
          <p:nvPr/>
        </p:nvPicPr>
        <p:blipFill>
          <a:blip r:embed="rId3" cstate="print"/>
          <a:srcRect l="4301" t="12927" b="3763"/>
          <a:stretch>
            <a:fillRect/>
          </a:stretch>
        </p:blipFill>
        <p:spPr>
          <a:xfrm>
            <a:off x="4407370" y="0"/>
            <a:ext cx="3847547" cy="3811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143" y="4437112"/>
            <a:ext cx="3137977" cy="242088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</p:pic>
      <p:pic>
        <p:nvPicPr>
          <p:cNvPr id="2355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00806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1700213"/>
          <a:ext cx="8424863" cy="4425950"/>
        </p:xfrm>
        <a:graphic>
          <a:graphicData uri="http://schemas.openxmlformats.org/drawingml/2006/table">
            <a:tbl>
              <a:tblPr/>
              <a:tblGrid>
                <a:gridCol w="352425">
                  <a:extLst>
                    <a:ext uri="{9D8B030D-6E8A-4147-A177-3AD203B41FA5}">
                      <a16:colId xmlns:a16="http://schemas.microsoft.com/office/drawing/2014/main" val="2926486417"/>
                    </a:ext>
                  </a:extLst>
                </a:gridCol>
                <a:gridCol w="5684838">
                  <a:extLst>
                    <a:ext uri="{9D8B030D-6E8A-4147-A177-3AD203B41FA5}">
                      <a16:colId xmlns:a16="http://schemas.microsoft.com/office/drawing/2014/main" val="717348225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456885304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93201836"/>
                    </a:ext>
                  </a:extLst>
                </a:gridCol>
              </a:tblGrid>
              <a:tr h="350838"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Областной уровень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 г.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466878"/>
                  </a:ext>
                </a:extLst>
              </a:tr>
              <a:tr h="73025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ППМС - центр, в структуру которого входит ЦПМПК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37384"/>
                  </a:ext>
                </a:extLst>
              </a:tr>
              <a:tr h="371475"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 уровень 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 г.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560222"/>
                  </a:ext>
                </a:extLst>
              </a:tr>
              <a:tr h="71755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Муниципальные ППМС – центры, в структуру которых входят ТПМПК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840398"/>
                  </a:ext>
                </a:extLst>
              </a:tr>
              <a:tr h="42068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ТПМПК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049018"/>
                  </a:ext>
                </a:extLst>
              </a:tr>
              <a:tr h="371475">
                <a:tc grid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Первичный уровень образовательных учреждений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 г.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182934"/>
                  </a:ext>
                </a:extLst>
              </a:tr>
              <a:tr h="73183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Психолого-медико-педагогические консилиумы в школах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405778"/>
                  </a:ext>
                </a:extLst>
              </a:tr>
              <a:tr h="73183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Психолого-медико-педагогические консилиумы в детских садах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396410"/>
                  </a:ext>
                </a:extLst>
              </a:tr>
            </a:tbl>
          </a:graphicData>
        </a:graphic>
      </p:graphicFrame>
      <p:sp>
        <p:nvSpPr>
          <p:cNvPr id="12337" name="Прямоугольник 2"/>
          <p:cNvSpPr>
            <a:spLocks noChangeArrowheads="1"/>
          </p:cNvSpPr>
          <p:nvPr/>
        </p:nvSpPr>
        <p:spPr bwMode="auto">
          <a:xfrm>
            <a:off x="755650" y="333375"/>
            <a:ext cx="7561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Constantia" panose="02030602050306030303" pitchFamily="18" charset="0"/>
              </a:rPr>
              <a:t>Структура системы психолого-педагогической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Constantia" panose="02030602050306030303" pitchFamily="18" charset="0"/>
              </a:rPr>
              <a:t>медико-социальной помощи детям с ОВЗ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Constantia" panose="02030602050306030303" pitchFamily="18" charset="0"/>
              </a:rPr>
              <a:t>в Ленинградской области: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810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smtClean="0"/>
              <a:t>Отчет о деятельности ППСМ служб Ленинградской области за 2017 год</a:t>
            </a:r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28738"/>
            <a:ext cx="8435975" cy="5268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7321550" y="330200"/>
            <a:ext cx="1079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Учреждения системы социальной защиты </a:t>
            </a:r>
          </a:p>
        </p:txBody>
      </p:sp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3521075" y="6178550"/>
            <a:ext cx="205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Другие организации по вопросам детства</a:t>
            </a:r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7693025" y="3332163"/>
            <a:ext cx="1349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Федеральная служба медико-социальной экспертизы</a:t>
            </a:r>
          </a:p>
        </p:txBody>
      </p:sp>
      <p:sp>
        <p:nvSpPr>
          <p:cNvPr id="14341" name="TextBox 22"/>
          <p:cNvSpPr txBox="1">
            <a:spLocks noChangeArrowheads="1"/>
          </p:cNvSpPr>
          <p:nvPr/>
        </p:nvSpPr>
        <p:spPr bwMode="auto">
          <a:xfrm>
            <a:off x="6926263" y="5643563"/>
            <a:ext cx="1744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ФГБУ «НМИЦ ПН им. В.М. Бехтерева» Минздрава России</a:t>
            </a:r>
          </a:p>
        </p:txBody>
      </p:sp>
      <p:sp>
        <p:nvSpPr>
          <p:cNvPr id="14342" name="TextBox 32"/>
          <p:cNvSpPr txBox="1">
            <a:spLocks noChangeArrowheads="1"/>
          </p:cNvSpPr>
          <p:nvPr/>
        </p:nvSpPr>
        <p:spPr bwMode="auto">
          <a:xfrm>
            <a:off x="2047875" y="1177925"/>
            <a:ext cx="153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Учреждения системы здравоохранения</a:t>
            </a:r>
          </a:p>
        </p:txBody>
      </p:sp>
      <p:sp>
        <p:nvSpPr>
          <p:cNvPr id="14343" name="TextBox 34"/>
          <p:cNvSpPr txBox="1">
            <a:spLocks noChangeArrowheads="1"/>
          </p:cNvSpPr>
          <p:nvPr/>
        </p:nvSpPr>
        <p:spPr bwMode="auto">
          <a:xfrm>
            <a:off x="2141538" y="5997575"/>
            <a:ext cx="1350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Органы опеки и попечительства</a:t>
            </a:r>
          </a:p>
        </p:txBody>
      </p:sp>
      <p:sp>
        <p:nvSpPr>
          <p:cNvPr id="14344" name="TextBox 38"/>
          <p:cNvSpPr txBox="1">
            <a:spLocks noChangeArrowheads="1"/>
          </p:cNvSpPr>
          <p:nvPr/>
        </p:nvSpPr>
        <p:spPr bwMode="auto">
          <a:xfrm>
            <a:off x="984250" y="4752975"/>
            <a:ext cx="1138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ОВД полиции по делам несовершеннолетних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572000" y="3429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503863" y="1423988"/>
            <a:ext cx="685800" cy="830262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5651500" y="2387600"/>
            <a:ext cx="790575" cy="300038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7" name="Рисунок 21" descr="http://sites.olsk.ru/KioutRu2013/images/clients/image1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00" y="102123"/>
            <a:ext cx="1069975" cy="12001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Рисунок 24" descr="http://www.shuv-centr.soc.cap.ru/adminpanel/UserFiles/banners/dissymbols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71463"/>
            <a:ext cx="1165225" cy="11525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Рисунок 25" descr="http://pobedanews.ru/media/articles/6ef84a68809a076450bfb4aa5c837d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1682750"/>
            <a:ext cx="1250950" cy="11064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Рисунок 26" descr="http://lomse.ru/assets/img/logotypeps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108325"/>
            <a:ext cx="1408113" cy="13287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Рисунок 28" descr="http://lenobl.ru/friends/procuratur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32" y="4905505"/>
            <a:ext cx="1439862" cy="889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651500" y="3465513"/>
            <a:ext cx="742950" cy="6032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460750" y="1292225"/>
            <a:ext cx="425450" cy="98107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1403350" y="2362200"/>
            <a:ext cx="2157413" cy="369888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813050" y="3740150"/>
            <a:ext cx="690563" cy="274638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4837113" y="1752600"/>
            <a:ext cx="30162" cy="55562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205163" y="3897313"/>
            <a:ext cx="739775" cy="917575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6417" idx="2"/>
          </p:cNvCxnSpPr>
          <p:nvPr/>
        </p:nvCxnSpPr>
        <p:spPr>
          <a:xfrm>
            <a:off x="4430713" y="3863975"/>
            <a:ext cx="14287" cy="1116013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9" name="Picture 2" descr="F:\Новая папка\суд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8" t="7971" r="16121" b="6049"/>
          <a:stretch>
            <a:fillRect/>
          </a:stretch>
        </p:blipFill>
        <p:spPr bwMode="auto">
          <a:xfrm>
            <a:off x="1729650" y="2273300"/>
            <a:ext cx="1174750" cy="11414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" descr="https://78.mvd.ru/upload/site79/1XnZXPEEF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53" y="3535786"/>
            <a:ext cx="1047750" cy="11638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4" descr="http://static5.depositphotos.com/1032882/415/v/950/depositphotos_4159671-Famil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21320" r="15729" b="21613"/>
          <a:stretch>
            <a:fillRect/>
          </a:stretch>
        </p:blipFill>
        <p:spPr bwMode="auto">
          <a:xfrm>
            <a:off x="2192338" y="4810125"/>
            <a:ext cx="1487487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6" descr="http://www.rfdeti.ru/static/top-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r="84142"/>
          <a:stretch>
            <a:fillRect/>
          </a:stretch>
        </p:blipFill>
        <p:spPr bwMode="auto">
          <a:xfrm>
            <a:off x="4171931" y="104061"/>
            <a:ext cx="1298575" cy="9667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4" name="TextBox 3"/>
          <p:cNvSpPr txBox="1">
            <a:spLocks noChangeArrowheads="1"/>
          </p:cNvSpPr>
          <p:nvPr/>
        </p:nvSpPr>
        <p:spPr bwMode="auto">
          <a:xfrm>
            <a:off x="4141788" y="1031875"/>
            <a:ext cx="13906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>
                <a:solidFill>
                  <a:schemeClr val="tx1"/>
                </a:solidFill>
                <a:latin typeface="Arial" panose="020B0604020202020204" pitchFamily="34" charset="0"/>
              </a:rPr>
              <a:t>Уполномоченный по правам</a:t>
            </a:r>
            <a:endParaRPr lang="en-US" altLang="ru-RU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>
                <a:solidFill>
                  <a:schemeClr val="tx1"/>
                </a:solidFill>
                <a:latin typeface="Arial" panose="020B0604020202020204" pitchFamily="34" charset="0"/>
              </a:rPr>
              <a:t> ребёнка в Ленинградской области</a:t>
            </a:r>
          </a:p>
        </p:txBody>
      </p:sp>
      <p:sp>
        <p:nvSpPr>
          <p:cNvPr id="14365" name="TextBox 4"/>
          <p:cNvSpPr txBox="1">
            <a:spLocks noChangeArrowheads="1"/>
          </p:cNvSpPr>
          <p:nvPr/>
        </p:nvSpPr>
        <p:spPr bwMode="auto">
          <a:xfrm>
            <a:off x="7767638" y="1895475"/>
            <a:ext cx="1200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Учреждения системы образования</a:t>
            </a:r>
          </a:p>
        </p:txBody>
      </p:sp>
      <p:pic>
        <p:nvPicPr>
          <p:cNvPr id="16415" name="Picture 10" descr="http://static4.depositphotos.com/1010915/268/v/950/depositphotos_2685944-Children-symbol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30" y="4990208"/>
            <a:ext cx="1191097" cy="11033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Прямая со стрелкой 43"/>
          <p:cNvCxnSpPr/>
          <p:nvPr/>
        </p:nvCxnSpPr>
        <p:spPr>
          <a:xfrm>
            <a:off x="5027613" y="3852863"/>
            <a:ext cx="508000" cy="1052512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7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82" y="2284684"/>
            <a:ext cx="2116138" cy="15684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2" descr="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752975"/>
            <a:ext cx="1531937" cy="8778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0" y="304149"/>
            <a:ext cx="1123950" cy="12909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Прямая со стрелкой 44"/>
          <p:cNvCxnSpPr/>
          <p:nvPr/>
        </p:nvCxnSpPr>
        <p:spPr>
          <a:xfrm>
            <a:off x="5476875" y="3863975"/>
            <a:ext cx="1449388" cy="1116013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879600" y="1609725"/>
            <a:ext cx="1641475" cy="781050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73" name="Picture 2" descr="http://lengu.ru/img/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895475"/>
            <a:ext cx="1409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Прямая со стрелкой 38"/>
          <p:cNvCxnSpPr>
            <a:stCxn id="16417" idx="1"/>
          </p:cNvCxnSpPr>
          <p:nvPr/>
        </p:nvCxnSpPr>
        <p:spPr>
          <a:xfrm flipH="1" flipV="1">
            <a:off x="2859088" y="2941638"/>
            <a:ext cx="676275" cy="127000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94256" y="3455671"/>
            <a:ext cx="1455807" cy="1108411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/>
              <a:t>Ленинградский областной институт развития образования</a:t>
            </a:r>
            <a:endParaRPr lang="ru-RU" sz="1600" b="1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1549400" y="3386138"/>
            <a:ext cx="2011363" cy="138112"/>
          </a:xfrm>
          <a:prstGeom prst="straightConnector1">
            <a:avLst/>
          </a:prstGeom>
          <a:ln w="317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33713" y="2246313"/>
            <a:ext cx="3646487" cy="160496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Структура ГБУДО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«ЛО ППМС-центр»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5113" y="282575"/>
            <a:ext cx="2671762" cy="2424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Центральная психолого-медико-педагогическая комиссия Ленинградской области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45288" y="411163"/>
            <a:ext cx="2159000" cy="1255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Коррекционно-развивающее обучение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0288" y="5354638"/>
            <a:ext cx="2465387" cy="1011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Детский телефон доверия 8-800-2000-122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62388" y="4652963"/>
            <a:ext cx="1970087" cy="1800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Ранняя помощь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699000" y="1728788"/>
            <a:ext cx="0" cy="55086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417888" y="3878263"/>
            <a:ext cx="263525" cy="10398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92850" y="3860800"/>
            <a:ext cx="184150" cy="151288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440488" y="1677988"/>
            <a:ext cx="312737" cy="57943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52500" y="4938713"/>
            <a:ext cx="2632075" cy="1487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Консультативная деятельность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84575" y="398463"/>
            <a:ext cx="2708275" cy="1330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Психологическая безопасность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4788" y="2992438"/>
            <a:ext cx="2540000" cy="1660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Обучение по дополнительным образовательным программам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699000" y="3878263"/>
            <a:ext cx="7938" cy="7223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744788" y="3859213"/>
            <a:ext cx="347662" cy="38417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2" idx="3"/>
          </p:cNvCxnSpPr>
          <p:nvPr/>
        </p:nvCxnSpPr>
        <p:spPr>
          <a:xfrm flipH="1" flipV="1">
            <a:off x="2936875" y="1493838"/>
            <a:ext cx="530225" cy="74136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826250" y="1989138"/>
            <a:ext cx="2224088" cy="3168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>
                <a:solidFill>
                  <a:schemeClr val="tx1"/>
                </a:solidFill>
              </a:rPr>
              <a:t>Региональный ресурсный центр по сопровождению детей с РАС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6680200" y="3851275"/>
            <a:ext cx="146050" cy="51752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71550" y="404813"/>
            <a:ext cx="5976938" cy="792162"/>
          </a:xfrm>
        </p:spPr>
        <p:txBody>
          <a:bodyPr/>
          <a:lstStyle/>
          <a:p>
            <a:pPr algn="ctr"/>
            <a:r>
              <a:rPr lang="ru-RU" altLang="ru-RU" sz="3200" smtClean="0"/>
              <a:t>Специалисты ЦПМПК ЛО: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196975"/>
            <a:ext cx="7488238" cy="532765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педагоги-психологи,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учителя-дефектологи (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олигофренопедагог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тифлопедагог, сурдопедагог),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учителя-логопеды,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социальные педагоги,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врач-педиатр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рач-невролог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рач-офтальмолог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рач-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оториноларинголог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рач-ортопед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врачи-психиатры.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89" y="2132856"/>
            <a:ext cx="3337596" cy="417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28" y="3638264"/>
            <a:ext cx="3567545" cy="26756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90" y="621995"/>
            <a:ext cx="3840017" cy="28800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64336"/>
            <a:ext cx="3417454" cy="25630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313887"/>
            <a:ext cx="3654494" cy="274087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Содержимое 3" descr="IMG_26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0030" y="1660131"/>
            <a:ext cx="2344608" cy="33399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</p:spPr>
      </p:pic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1908175" y="587375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00B050"/>
                </a:solidFill>
              </a:rPr>
              <a:t>ЦПМПК ЛО</a:t>
            </a:r>
            <a:endParaRPr lang="ru-RU" altLang="ru-RU" sz="2000">
              <a:solidFill>
                <a:srgbClr val="00B050"/>
              </a:solidFill>
            </a:endParaRPr>
          </a:p>
        </p:txBody>
      </p:sp>
      <p:pic>
        <p:nvPicPr>
          <p:cNvPr id="17416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6400"/>
            <a:ext cx="100806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6" y="2825414"/>
            <a:ext cx="1846464" cy="10385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95247"/>
            <a:ext cx="3215356" cy="24115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30" y="577754"/>
            <a:ext cx="1873811" cy="14053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61" y="1991906"/>
            <a:ext cx="3424615" cy="25684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19" y="510988"/>
            <a:ext cx="2326327" cy="17447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71849"/>
            <a:ext cx="2842370" cy="21317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36" y="4264304"/>
            <a:ext cx="3386611" cy="25399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22520" r="4094" b="18230"/>
          <a:stretch/>
        </p:blipFill>
        <p:spPr bwMode="auto">
          <a:xfrm>
            <a:off x="80381" y="4147418"/>
            <a:ext cx="3407373" cy="2089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F:\выступления\Астахов 11.11.15\DSCN4458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9570" r="5032" b="13454"/>
          <a:stretch/>
        </p:blipFill>
        <p:spPr bwMode="auto">
          <a:xfrm rot="16200000">
            <a:off x="4563026" y="533376"/>
            <a:ext cx="2519687" cy="2064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A.D\Desktop\DSCN4453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26716" r="22276" b="13443"/>
          <a:stretch/>
        </p:blipFill>
        <p:spPr bwMode="auto">
          <a:xfrm>
            <a:off x="6757079" y="3736443"/>
            <a:ext cx="2291867" cy="2131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44" name="Прямоугольник 8"/>
          <p:cNvSpPr>
            <a:spLocks noChangeArrowheads="1"/>
          </p:cNvSpPr>
          <p:nvPr/>
        </p:nvSpPr>
        <p:spPr bwMode="auto">
          <a:xfrm>
            <a:off x="3417888" y="115888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B050"/>
                </a:solidFill>
              </a:rPr>
              <a:t>ЦПМПК ЛО</a:t>
            </a:r>
            <a:endParaRPr lang="ru-RU" alt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130175"/>
            <a:ext cx="2992437" cy="4762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ЦПМПК ЛО</a:t>
            </a:r>
            <a:endParaRPr lang="ru-RU" dirty="0"/>
          </a:p>
        </p:txBody>
      </p:sp>
      <p:sp>
        <p:nvSpPr>
          <p:cNvPr id="28676" name="Содержимое 7"/>
          <p:cNvSpPr>
            <a:spLocks noGrp="1"/>
          </p:cNvSpPr>
          <p:nvPr>
            <p:ph sz="half" idx="2"/>
          </p:nvPr>
        </p:nvSpPr>
        <p:spPr>
          <a:xfrm>
            <a:off x="395288" y="6165850"/>
            <a:ext cx="3744912" cy="5032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2" descr="F:\настя крючкова\Н.К.№1 от07.11.13г\DSCN07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7" b="25010"/>
          <a:stretch/>
        </p:blipFill>
        <p:spPr bwMode="auto">
          <a:xfrm>
            <a:off x="2246649" y="662738"/>
            <a:ext cx="3161723" cy="178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Содержимое 4" descr="IMG_2659.JPG"/>
          <p:cNvPicPr>
            <a:picLocks noChangeAspect="1"/>
          </p:cNvPicPr>
          <p:nvPr/>
        </p:nvPicPr>
        <p:blipFill rotWithShape="1">
          <a:blip r:embed="rId3" cstate="print"/>
          <a:srcRect t="16984"/>
          <a:stretch/>
        </p:blipFill>
        <p:spPr>
          <a:xfrm>
            <a:off x="1024729" y="4580884"/>
            <a:ext cx="3491880" cy="205107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9" y="564593"/>
            <a:ext cx="2132279" cy="13527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67" y="293302"/>
            <a:ext cx="3632970" cy="26123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" y="1987788"/>
            <a:ext cx="3080300" cy="25425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49" y="2480988"/>
            <a:ext cx="3372961" cy="25297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Рисунок 23" descr="F:\выступления\Астахов 11.11.15\DSCN444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" t="-1496" r="2564" b="25198"/>
          <a:stretch/>
        </p:blipFill>
        <p:spPr bwMode="auto">
          <a:xfrm>
            <a:off x="4748129" y="4077072"/>
            <a:ext cx="3810240" cy="2255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467" name="Объект 3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1874838" cy="3571875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14082</TotalTime>
  <Words>271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Trebuchet MS</vt:lpstr>
      <vt:lpstr>Wingdings 3</vt:lpstr>
      <vt:lpstr>Calibri</vt:lpstr>
      <vt:lpstr>Times New Roman</vt:lpstr>
      <vt:lpstr>Constantia</vt:lpstr>
      <vt:lpstr>Аспект</vt:lpstr>
      <vt:lpstr>1_Аспект</vt:lpstr>
      <vt:lpstr>Диаграмма Microsoft Excel</vt:lpstr>
      <vt:lpstr>Система психолого-медико-педагогического сопровождения детей с ограниченными возможностями здоровья в Ленинградской области</vt:lpstr>
      <vt:lpstr>Презентация PowerPoint</vt:lpstr>
      <vt:lpstr>Отчет о деятельности ППСМ служб Ленинградской области за 2017 год</vt:lpstr>
      <vt:lpstr>Презентация PowerPoint</vt:lpstr>
      <vt:lpstr>Презентация PowerPoint</vt:lpstr>
      <vt:lpstr>Специалисты ЦПМПК ЛО:</vt:lpstr>
      <vt:lpstr>Презентация PowerPoint</vt:lpstr>
      <vt:lpstr>Презентация PowerPoint</vt:lpstr>
      <vt:lpstr>ЦПМПК ЛО</vt:lpstr>
      <vt:lpstr>Презентация PowerPoint</vt:lpstr>
      <vt:lpstr>Презентация PowerPoint</vt:lpstr>
      <vt:lpstr>Сведения о детях с ограниченными возможностями здоровья (ОВЗ), получивших заключения ПМПК в Ленинградской области на 2015 - 2017 год</vt:lpstr>
      <vt:lpstr>   СПАСИБО ЗА ВНИМАНИЕ!   Контакты Телефон: 8 (813-70) 52-112 Адрес: 188652, Россия, Ленинградская область, Всеволожский район,  дер. Юкки, ул. Школьная, д. 14. E-mail: gou_locdk@mail.ru сайт: http://locdk.ru/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 ПМПК И ППМС – ЦЕНТРОВ  ЗА 2012 ГОД</dc:title>
  <dc:creator>A.A</dc:creator>
  <cp:lastModifiedBy>Пользователь Windows</cp:lastModifiedBy>
  <cp:revision>157</cp:revision>
  <cp:lastPrinted>2015-06-29T13:57:30Z</cp:lastPrinted>
  <dcterms:created xsi:type="dcterms:W3CDTF">2013-03-20T06:39:03Z</dcterms:created>
  <dcterms:modified xsi:type="dcterms:W3CDTF">2018-04-27T07:22:19Z</dcterms:modified>
</cp:coreProperties>
</file>