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430" r:id="rId2"/>
    <p:sldId id="525" r:id="rId3"/>
    <p:sldId id="548" r:id="rId4"/>
    <p:sldId id="494" r:id="rId5"/>
    <p:sldId id="550" r:id="rId6"/>
    <p:sldId id="551" r:id="rId7"/>
    <p:sldId id="539" r:id="rId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0DCE6"/>
    <a:srgbClr val="91A0AD"/>
    <a:srgbClr val="B8CBDA"/>
    <a:srgbClr val="596977"/>
    <a:srgbClr val="586774"/>
    <a:srgbClr val="236F6D"/>
    <a:srgbClr val="993300"/>
    <a:srgbClr val="6E8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5" autoAdjust="0"/>
    <p:restoredTop sz="94104" autoAdjust="0"/>
  </p:normalViewPr>
  <p:slideViewPr>
    <p:cSldViewPr>
      <p:cViewPr varScale="1">
        <p:scale>
          <a:sx n="41" d="100"/>
          <a:sy n="41" d="100"/>
        </p:scale>
        <p:origin x="10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fld id="{B460B48F-6BED-4061-BF7D-B217D80D413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300" smtClean="0">
                <a:solidFill>
                  <a:srgbClr val="C00000"/>
                </a:solidFill>
              </a:rPr>
              <a:t>«Г</a:t>
            </a:r>
            <a:r>
              <a:rPr lang="ru-RU" altLang="ru-RU" sz="1300" smtClean="0">
                <a:solidFill>
                  <a:srgbClr val="C00000"/>
                </a:solidFill>
                <a:cs typeface="Times New Roman" panose="02020603050405020304" pitchFamily="18" charset="0"/>
              </a:rPr>
              <a:t>лавной ценностью государства должно быть здоровье, образование, духовность, творческое развитие народонаселения»</a:t>
            </a:r>
          </a:p>
          <a:p>
            <a:pPr>
              <a:lnSpc>
                <a:spcPct val="80000"/>
              </a:lnSpc>
            </a:pPr>
            <a:r>
              <a:rPr lang="ru-RU" altLang="ru-RU" sz="800" smtClean="0"/>
              <a:t>                          </a:t>
            </a:r>
            <a:r>
              <a:rPr lang="ru-RU" altLang="ru-RU" sz="800" i="1" smtClean="0">
                <a:solidFill>
                  <a:srgbClr val="C00000"/>
                </a:solidFill>
              </a:rPr>
              <a:t>(Академик РАМН В.П.Казначеев, «АиФ», №  28, 14 .07.2010)</a:t>
            </a:r>
          </a:p>
        </p:txBody>
      </p:sp>
      <p:sp>
        <p:nvSpPr>
          <p:cNvPr id="1126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9pPr>
          </a:lstStyle>
          <a:p>
            <a:pPr algn="r"/>
            <a:fld id="{ACA2A4E2-9525-43EB-94EE-A5FB37ECD143}" type="slidenum">
              <a:rPr lang="ru-RU" altLang="ru-RU" sz="12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</a:t>
            </a:fld>
            <a:endParaRPr lang="ru-RU" altLang="ru-RU" sz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410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10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06289-92CE-4B61-8A91-DD3E53BB33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7340804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A3D46-6852-4800-BC92-3B65F2A26C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6823409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123D3-C723-4C0C-983F-82975E8FB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1407268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D175B-FA9F-45C2-955F-253A477F3B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29251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4F9EC-1E87-474C-B515-057428D2E9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949646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1143B-B2BD-4735-BF0E-322DE3A7F4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06832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BAD8D-69E8-4C81-B983-CB34E24E06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095861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49D35-F798-4F58-8591-639165DF07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7368245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5DF89-B5C2-413F-9D94-686803B635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869601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464F2-FCF8-49FA-86DF-1C14747712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22369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0F816-DE23-4C2A-A715-3B38E076E5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3452589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80C9B-C1C7-4BC2-8C38-4B9CC27DBA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4334002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6525D"/>
            </a:gs>
            <a:gs pos="100000">
              <a:srgbClr val="97B2C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7305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06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06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06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06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06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06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06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06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06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06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07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07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07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07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07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07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07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307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307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307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308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308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70FAB94-3486-4FAA-92DD-ABBFC4B8368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7F9095"/>
            </a:gs>
            <a:gs pos="50000">
              <a:srgbClr val="BDD8E1"/>
            </a:gs>
            <a:gs pos="100000">
              <a:srgbClr val="7F909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9144000" cy="494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3600" b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Инновационные технологии коррекционно-развивающего обучения</a:t>
            </a:r>
            <a:r>
              <a:rPr lang="ru-RU" altLang="ru-RU" b="1" smtClean="0">
                <a:effectLst/>
                <a:latin typeface="Arial" panose="020B0604020202020204" pitchFamily="34" charset="0"/>
              </a:rPr>
              <a:t/>
            </a:r>
            <a:br>
              <a:rPr lang="ru-RU" altLang="ru-RU" b="1" smtClean="0">
                <a:effectLst/>
                <a:latin typeface="Arial" panose="020B0604020202020204" pitchFamily="34" charset="0"/>
              </a:rPr>
            </a:br>
            <a:endParaRPr lang="ru-RU" altLang="ru-RU" b="1" smtClean="0">
              <a:effectLst/>
              <a:latin typeface="Arial" panose="020B0604020202020204" pitchFamily="34" charset="0"/>
            </a:endParaRPr>
          </a:p>
          <a:p>
            <a:pPr algn="ctr">
              <a:lnSpc>
                <a:spcPct val="50000"/>
              </a:lnSpc>
              <a:buFont typeface="Wingdings" panose="05000000000000000000" pitchFamily="2" charset="2"/>
              <a:buNone/>
            </a:pPr>
            <a:endParaRPr lang="ru-RU" altLang="ru-RU" sz="120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ШЕПОВАЛЬНИКОВ А</a:t>
            </a:r>
            <a:r>
              <a:rPr lang="ru-RU" altLang="ru-RU" sz="2000" b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лександр Николаевич</a:t>
            </a:r>
            <a:r>
              <a:rPr lang="ru-RU" altLang="ru-RU" sz="200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pPr algn="ctr">
              <a:lnSpc>
                <a:spcPct val="50000"/>
              </a:lnSpc>
              <a:buFont typeface="Wingdings" panose="05000000000000000000" pitchFamily="2" charset="2"/>
              <a:buNone/>
            </a:pPr>
            <a:endParaRPr lang="ru-RU" altLang="ru-RU" sz="1800" b="1" smtClean="0">
              <a:solidFill>
                <a:srgbClr val="000000"/>
              </a:solidFill>
              <a:effectLst/>
            </a:endParaRPr>
          </a:p>
          <a:p>
            <a:pPr algn="ctr"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ru-RU" altLang="ru-RU" sz="1800" b="1" smtClean="0">
                <a:solidFill>
                  <a:srgbClr val="000000"/>
                </a:solidFill>
                <a:effectLst/>
              </a:rPr>
              <a:t>Гл. научный сотрудник ИЭФБ  им. Сеченова РАН, СПб</a:t>
            </a:r>
          </a:p>
          <a:p>
            <a:pPr algn="ctr"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ru-RU" altLang="ru-RU" sz="1800" b="1" smtClean="0">
                <a:solidFill>
                  <a:srgbClr val="000000"/>
                </a:solidFill>
                <a:effectLst/>
              </a:rPr>
              <a:t>Заслуженный деятель науки РФ,</a:t>
            </a:r>
          </a:p>
          <a:p>
            <a:pPr algn="ctr"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ru-RU" altLang="ru-RU" sz="1800" b="1" smtClean="0">
                <a:solidFill>
                  <a:srgbClr val="000000"/>
                </a:solidFill>
                <a:effectLst/>
              </a:rPr>
              <a:t>д-р мед. наук, проф.,</a:t>
            </a:r>
          </a:p>
          <a:p>
            <a:pPr algn="ctr"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ru-RU" altLang="ru-RU" sz="1800" b="1" smtClean="0">
                <a:solidFill>
                  <a:srgbClr val="000000"/>
                </a:solidFill>
                <a:effectLst/>
              </a:rPr>
              <a:t>Санкт-Петербург</a:t>
            </a:r>
            <a:endParaRPr lang="en-US" altLang="ru-RU" sz="1800" b="1" smtClean="0">
              <a:solidFill>
                <a:srgbClr val="000000"/>
              </a:solidFill>
              <a:effectLst/>
            </a:endParaRPr>
          </a:p>
          <a:p>
            <a:pPr algn="ctr">
              <a:lnSpc>
                <a:spcPct val="50000"/>
              </a:lnSpc>
              <a:buFont typeface="Wingdings" panose="05000000000000000000" pitchFamily="2" charset="2"/>
              <a:buNone/>
            </a:pPr>
            <a:endParaRPr lang="ru-RU" altLang="ru-RU" sz="1800" b="1" smtClean="0">
              <a:solidFill>
                <a:srgbClr val="000000"/>
              </a:solidFill>
              <a:effectLst/>
            </a:endParaRPr>
          </a:p>
          <a:p>
            <a:pPr algn="ctr"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ru-RU" altLang="ru-RU" sz="1800" b="1" smtClean="0">
                <a:solidFill>
                  <a:srgbClr val="000000"/>
                </a:solidFill>
                <a:effectLst/>
              </a:rPr>
              <a:t>2018</a:t>
            </a:r>
            <a:endParaRPr lang="ru-RU" altLang="ru-RU" sz="180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en-US" altLang="ru-RU" sz="2000" b="1" i="1" smtClean="0">
                <a:solidFill>
                  <a:srgbClr val="000000"/>
                </a:solidFill>
                <a:effectLst/>
              </a:rPr>
              <a:t/>
            </a:r>
            <a:br>
              <a:rPr lang="en-US" altLang="ru-RU" sz="2000" b="1" i="1" smtClean="0">
                <a:solidFill>
                  <a:srgbClr val="000000"/>
                </a:solidFill>
                <a:effectLst/>
              </a:rPr>
            </a:br>
            <a:endParaRPr lang="en-US" altLang="ru-RU" sz="2400" b="1" i="1" smtClean="0">
              <a:effectLst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617670"/>
            </a:gs>
            <a:gs pos="100000">
              <a:srgbClr val="D1FF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229600" cy="107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z="4000" smtClean="0">
              <a:effectLst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49275"/>
            <a:ext cx="9144000" cy="5581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ru-RU" sz="2800" b="1" smtClean="0">
                <a:effectLst/>
              </a:rPr>
              <a:t>    </a:t>
            </a:r>
            <a:endParaRPr lang="ru-RU" altLang="ru-RU" smtClean="0">
              <a:solidFill>
                <a:srgbClr val="B80000"/>
              </a:solidFill>
              <a:effectLst/>
            </a:endParaRPr>
          </a:p>
        </p:txBody>
      </p:sp>
      <p:pic>
        <p:nvPicPr>
          <p:cNvPr id="5124" name="Picture 7" descr="О Васильева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95413"/>
            <a:ext cx="6769100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3059113" y="5661025"/>
            <a:ext cx="3119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617670"/>
                </a:solidFill>
                <a:effectDag name="">
                  <a:cont type="tree" name="">
                    <a:effect ref="fillLine"/>
                    <a:outerShdw dist="38100" dir="13500000" algn="br">
                      <a:srgbClr val="9BB0AA"/>
                    </a:outerShdw>
                  </a:cont>
                  <a:cont type="tree" name="">
                    <a:effect ref="fillLine"/>
                    <a:outerShdw dist="38100" dir="2700000" algn="tl">
                      <a:srgbClr val="3A4643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617670"/>
                </a:solidFill>
                <a:effectDag name="">
                  <a:cont type="tree" name="">
                    <a:effect ref="fillLine"/>
                    <a:outerShdw dist="38100" dir="13500000" algn="br">
                      <a:srgbClr val="9BB0AA"/>
                    </a:outerShdw>
                  </a:cont>
                  <a:cont type="tree" name="">
                    <a:effect ref="fillLine"/>
                    <a:outerShdw dist="38100" dir="2700000" algn="tl">
                      <a:srgbClr val="3A4643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617670"/>
                </a:solidFill>
                <a:effectDag name="">
                  <a:cont type="tree" name="">
                    <a:effect ref="fillLine"/>
                    <a:outerShdw dist="38100" dir="13500000" algn="br">
                      <a:srgbClr val="9BB0AA"/>
                    </a:outerShdw>
                  </a:cont>
                  <a:cont type="tree" name="">
                    <a:effect ref="fillLine"/>
                    <a:outerShdw dist="38100" dir="2700000" algn="tl">
                      <a:srgbClr val="3A4643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617670"/>
                </a:solidFill>
                <a:effectDag name="">
                  <a:cont type="tree" name="">
                    <a:effect ref="fillLine"/>
                    <a:outerShdw dist="38100" dir="13500000" algn="br">
                      <a:srgbClr val="9BB0AA"/>
                    </a:outerShdw>
                  </a:cont>
                  <a:cont type="tree" name="">
                    <a:effect ref="fillLine"/>
                    <a:outerShdw dist="38100" dir="2700000" algn="tl">
                      <a:srgbClr val="3A4643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617670"/>
                </a:solidFill>
                <a:effectDag name="">
                  <a:cont type="tree" name="">
                    <a:effect ref="fillLine"/>
                    <a:outerShdw dist="38100" dir="13500000" algn="br">
                      <a:srgbClr val="9BB0AA"/>
                    </a:outerShdw>
                  </a:cont>
                  <a:cont type="tree" name="">
                    <a:effect ref="fillLine"/>
                    <a:outerShdw dist="38100" dir="2700000" algn="tl">
                      <a:srgbClr val="3A4643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17670"/>
                </a:solidFill>
                <a:effectDag name="">
                  <a:cont type="tree" name="">
                    <a:effect ref="fillLine"/>
                    <a:outerShdw dist="38100" dir="13500000" algn="br">
                      <a:srgbClr val="9BB0AA"/>
                    </a:outerShdw>
                  </a:cont>
                  <a:cont type="tree" name="">
                    <a:effect ref="fillLine"/>
                    <a:outerShdw dist="38100" dir="2700000" algn="tl">
                      <a:srgbClr val="3A4643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17670"/>
                </a:solidFill>
                <a:effectDag name="">
                  <a:cont type="tree" name="">
                    <a:effect ref="fillLine"/>
                    <a:outerShdw dist="38100" dir="13500000" algn="br">
                      <a:srgbClr val="9BB0AA"/>
                    </a:outerShdw>
                  </a:cont>
                  <a:cont type="tree" name="">
                    <a:effect ref="fillLine"/>
                    <a:outerShdw dist="38100" dir="2700000" algn="tl">
                      <a:srgbClr val="3A4643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17670"/>
                </a:solidFill>
                <a:effectDag name="">
                  <a:cont type="tree" name="">
                    <a:effect ref="fillLine"/>
                    <a:outerShdw dist="38100" dir="13500000" algn="br">
                      <a:srgbClr val="9BB0AA"/>
                    </a:outerShdw>
                  </a:cont>
                  <a:cont type="tree" name="">
                    <a:effect ref="fillLine"/>
                    <a:outerShdw dist="38100" dir="2700000" algn="tl">
                      <a:srgbClr val="3A4643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17670"/>
                </a:solidFill>
                <a:effectDag name="">
                  <a:cont type="tree" name="">
                    <a:effect ref="fillLine"/>
                    <a:outerShdw dist="38100" dir="13500000" algn="br">
                      <a:srgbClr val="9BB0AA"/>
                    </a:outerShdw>
                  </a:cont>
                  <a:cont type="tree" name="">
                    <a:effect ref="fillLine"/>
                    <a:outerShdw dist="38100" dir="2700000" algn="tl">
                      <a:srgbClr val="3A4643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596977"/>
                </a:solidFill>
                <a:effectLst/>
              </a:rPr>
              <a:t>О.Ю. Васильева,</a:t>
            </a:r>
          </a:p>
          <a:p>
            <a:pPr eaLnBrk="1" hangingPunct="1"/>
            <a:r>
              <a:rPr lang="ru-RU" altLang="ru-RU" b="1">
                <a:solidFill>
                  <a:srgbClr val="596977"/>
                </a:solidFill>
                <a:effectLst/>
              </a:rPr>
              <a:t>министр образования РФ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46525D"/>
            </a:gs>
            <a:gs pos="100000">
              <a:srgbClr val="97B2C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56100" y="277813"/>
            <a:ext cx="4537075" cy="6391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3600" smtClean="0">
                <a:solidFill>
                  <a:srgbClr val="993300"/>
                </a:solidFill>
                <a:effectLst/>
              </a:rPr>
              <a:t>Многовариантное дистантное подключение пользователей через интерфейсы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49275"/>
            <a:ext cx="9144000" cy="5581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ru-RU" sz="2800" b="1" smtClean="0">
                <a:effectLst/>
              </a:rPr>
              <a:t>    </a:t>
            </a:r>
            <a:endParaRPr lang="ru-RU" altLang="ru-RU" smtClean="0">
              <a:solidFill>
                <a:srgbClr val="B80000"/>
              </a:solidFill>
              <a:effectLst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859338" y="61737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46525D"/>
                </a:solidFill>
                <a:effectDag name="">
                  <a:cont type="tree" name="">
                    <a:effect ref="fillLine"/>
                    <a:outerShdw dist="38100" dir="13500000" algn="br">
                      <a:srgbClr val="74808B"/>
                    </a:outerShdw>
                  </a:cont>
                  <a:cont type="tree" name="">
                    <a:effect ref="fillLine"/>
                    <a:outerShdw dist="38100" dir="2700000" algn="tl">
                      <a:srgbClr val="293137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46525D"/>
                </a:solidFill>
                <a:effectDag name="">
                  <a:cont type="tree" name="">
                    <a:effect ref="fillLine"/>
                    <a:outerShdw dist="38100" dir="13500000" algn="br">
                      <a:srgbClr val="74808B"/>
                    </a:outerShdw>
                  </a:cont>
                  <a:cont type="tree" name="">
                    <a:effect ref="fillLine"/>
                    <a:outerShdw dist="38100" dir="2700000" algn="tl">
                      <a:srgbClr val="293137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46525D"/>
                </a:solidFill>
                <a:effectDag name="">
                  <a:cont type="tree" name="">
                    <a:effect ref="fillLine"/>
                    <a:outerShdw dist="38100" dir="13500000" algn="br">
                      <a:srgbClr val="74808B"/>
                    </a:outerShdw>
                  </a:cont>
                  <a:cont type="tree" name="">
                    <a:effect ref="fillLine"/>
                    <a:outerShdw dist="38100" dir="2700000" algn="tl">
                      <a:srgbClr val="293137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46525D"/>
                </a:solidFill>
                <a:effectDag name="">
                  <a:cont type="tree" name="">
                    <a:effect ref="fillLine"/>
                    <a:outerShdw dist="38100" dir="13500000" algn="br">
                      <a:srgbClr val="74808B"/>
                    </a:outerShdw>
                  </a:cont>
                  <a:cont type="tree" name="">
                    <a:effect ref="fillLine"/>
                    <a:outerShdw dist="38100" dir="2700000" algn="tl">
                      <a:srgbClr val="293137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46525D"/>
                </a:solidFill>
                <a:effectDag name="">
                  <a:cont type="tree" name="">
                    <a:effect ref="fillLine"/>
                    <a:outerShdw dist="38100" dir="13500000" algn="br">
                      <a:srgbClr val="74808B"/>
                    </a:outerShdw>
                  </a:cont>
                  <a:cont type="tree" name="">
                    <a:effect ref="fillLine"/>
                    <a:outerShdw dist="38100" dir="2700000" algn="tl">
                      <a:srgbClr val="293137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6525D"/>
                </a:solidFill>
                <a:effectDag name="">
                  <a:cont type="tree" name="">
                    <a:effect ref="fillLine"/>
                    <a:outerShdw dist="38100" dir="13500000" algn="br">
                      <a:srgbClr val="74808B"/>
                    </a:outerShdw>
                  </a:cont>
                  <a:cont type="tree" name="">
                    <a:effect ref="fillLine"/>
                    <a:outerShdw dist="38100" dir="2700000" algn="tl">
                      <a:srgbClr val="293137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6525D"/>
                </a:solidFill>
                <a:effectDag name="">
                  <a:cont type="tree" name="">
                    <a:effect ref="fillLine"/>
                    <a:outerShdw dist="38100" dir="13500000" algn="br">
                      <a:srgbClr val="74808B"/>
                    </a:outerShdw>
                  </a:cont>
                  <a:cont type="tree" name="">
                    <a:effect ref="fillLine"/>
                    <a:outerShdw dist="38100" dir="2700000" algn="tl">
                      <a:srgbClr val="293137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6525D"/>
                </a:solidFill>
                <a:effectDag name="">
                  <a:cont type="tree" name="">
                    <a:effect ref="fillLine"/>
                    <a:outerShdw dist="38100" dir="13500000" algn="br">
                      <a:srgbClr val="74808B"/>
                    </a:outerShdw>
                  </a:cont>
                  <a:cont type="tree" name="">
                    <a:effect ref="fillLine"/>
                    <a:outerShdw dist="38100" dir="2700000" algn="tl">
                      <a:srgbClr val="293137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6525D"/>
                </a:solidFill>
                <a:effectDag name="">
                  <a:cont type="tree" name="">
                    <a:effect ref="fillLine"/>
                    <a:outerShdw dist="38100" dir="13500000" algn="br">
                      <a:srgbClr val="74808B"/>
                    </a:outerShdw>
                  </a:cont>
                  <a:cont type="tree" name="">
                    <a:effect ref="fillLine"/>
                    <a:outerShdw dist="38100" dir="2700000" algn="tl">
                      <a:srgbClr val="293137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ru-RU" altLang="ru-RU" b="1" i="1">
              <a:solidFill>
                <a:srgbClr val="020E07"/>
              </a:solidFill>
              <a:effectLst/>
            </a:endParaRPr>
          </a:p>
        </p:txBody>
      </p:sp>
      <p:pic>
        <p:nvPicPr>
          <p:cNvPr id="6149" name="Picture 6" descr="3Схема многовариантное подключение через станд интерфейс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41751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6156325" y="5805488"/>
            <a:ext cx="27003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46525D"/>
                </a:solidFill>
                <a:effectDag name="">
                  <a:cont type="tree" name="">
                    <a:effect ref="fillLine"/>
                    <a:outerShdw dist="38100" dir="13500000" algn="br">
                      <a:srgbClr val="74808B"/>
                    </a:outerShdw>
                  </a:cont>
                  <a:cont type="tree" name="">
                    <a:effect ref="fillLine"/>
                    <a:outerShdw dist="38100" dir="2700000" algn="tl">
                      <a:srgbClr val="293137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46525D"/>
                </a:solidFill>
                <a:effectDag name="">
                  <a:cont type="tree" name="">
                    <a:effect ref="fillLine"/>
                    <a:outerShdw dist="38100" dir="13500000" algn="br">
                      <a:srgbClr val="74808B"/>
                    </a:outerShdw>
                  </a:cont>
                  <a:cont type="tree" name="">
                    <a:effect ref="fillLine"/>
                    <a:outerShdw dist="38100" dir="2700000" algn="tl">
                      <a:srgbClr val="293137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46525D"/>
                </a:solidFill>
                <a:effectDag name="">
                  <a:cont type="tree" name="">
                    <a:effect ref="fillLine"/>
                    <a:outerShdw dist="38100" dir="13500000" algn="br">
                      <a:srgbClr val="74808B"/>
                    </a:outerShdw>
                  </a:cont>
                  <a:cont type="tree" name="">
                    <a:effect ref="fillLine"/>
                    <a:outerShdw dist="38100" dir="2700000" algn="tl">
                      <a:srgbClr val="293137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46525D"/>
                </a:solidFill>
                <a:effectDag name="">
                  <a:cont type="tree" name="">
                    <a:effect ref="fillLine"/>
                    <a:outerShdw dist="38100" dir="13500000" algn="br">
                      <a:srgbClr val="74808B"/>
                    </a:outerShdw>
                  </a:cont>
                  <a:cont type="tree" name="">
                    <a:effect ref="fillLine"/>
                    <a:outerShdw dist="38100" dir="2700000" algn="tl">
                      <a:srgbClr val="293137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46525D"/>
                </a:solidFill>
                <a:effectDag name="">
                  <a:cont type="tree" name="">
                    <a:effect ref="fillLine"/>
                    <a:outerShdw dist="38100" dir="13500000" algn="br">
                      <a:srgbClr val="74808B"/>
                    </a:outerShdw>
                  </a:cont>
                  <a:cont type="tree" name="">
                    <a:effect ref="fillLine"/>
                    <a:outerShdw dist="38100" dir="2700000" algn="tl">
                      <a:srgbClr val="293137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6525D"/>
                </a:solidFill>
                <a:effectDag name="">
                  <a:cont type="tree" name="">
                    <a:effect ref="fillLine"/>
                    <a:outerShdw dist="38100" dir="13500000" algn="br">
                      <a:srgbClr val="74808B"/>
                    </a:outerShdw>
                  </a:cont>
                  <a:cont type="tree" name="">
                    <a:effect ref="fillLine"/>
                    <a:outerShdw dist="38100" dir="2700000" algn="tl">
                      <a:srgbClr val="293137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6525D"/>
                </a:solidFill>
                <a:effectDag name="">
                  <a:cont type="tree" name="">
                    <a:effect ref="fillLine"/>
                    <a:outerShdw dist="38100" dir="13500000" algn="br">
                      <a:srgbClr val="74808B"/>
                    </a:outerShdw>
                  </a:cont>
                  <a:cont type="tree" name="">
                    <a:effect ref="fillLine"/>
                    <a:outerShdw dist="38100" dir="2700000" algn="tl">
                      <a:srgbClr val="293137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6525D"/>
                </a:solidFill>
                <a:effectDag name="">
                  <a:cont type="tree" name="">
                    <a:effect ref="fillLine"/>
                    <a:outerShdw dist="38100" dir="13500000" algn="br">
                      <a:srgbClr val="74808B"/>
                    </a:outerShdw>
                  </a:cont>
                  <a:cont type="tree" name="">
                    <a:effect ref="fillLine"/>
                    <a:outerShdw dist="38100" dir="2700000" algn="tl">
                      <a:srgbClr val="293137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6525D"/>
                </a:solidFill>
                <a:effectDag name="">
                  <a:cont type="tree" name="">
                    <a:effect ref="fillLine"/>
                    <a:outerShdw dist="38100" dir="13500000" algn="br">
                      <a:srgbClr val="74808B"/>
                    </a:outerShdw>
                  </a:cont>
                  <a:cont type="tree" name="">
                    <a:effect ref="fillLine"/>
                    <a:outerShdw dist="38100" dir="2700000" algn="tl">
                      <a:srgbClr val="293137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i="1">
                <a:solidFill>
                  <a:srgbClr val="000000"/>
                </a:solidFill>
                <a:effectLst/>
              </a:rPr>
              <a:t>(Синкевич Ю.И.</a:t>
            </a:r>
            <a:r>
              <a:rPr lang="en-US" altLang="ru-RU" b="1" i="1">
                <a:solidFill>
                  <a:srgbClr val="000000"/>
                </a:solidFill>
                <a:effectLst/>
              </a:rPr>
              <a:t>,</a:t>
            </a:r>
            <a:endParaRPr lang="ru-RU" altLang="ru-RU" b="1" i="1">
              <a:solidFill>
                <a:srgbClr val="000000"/>
              </a:solidFill>
              <a:effectLst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b="1" i="1">
                <a:solidFill>
                  <a:srgbClr val="000000"/>
                </a:solidFill>
                <a:effectLst/>
              </a:rPr>
              <a:t>Биотехносфера,</a:t>
            </a:r>
            <a:r>
              <a:rPr lang="en-US" altLang="ru-RU" b="1" i="1">
                <a:solidFill>
                  <a:srgbClr val="000000"/>
                </a:solidFill>
                <a:effectLst/>
              </a:rPr>
              <a:t> 20</a:t>
            </a:r>
            <a:r>
              <a:rPr lang="ru-RU" altLang="ru-RU" b="1" i="1">
                <a:solidFill>
                  <a:srgbClr val="000000"/>
                </a:solidFill>
                <a:effectLst/>
              </a:rPr>
              <a:t>1</a:t>
            </a:r>
            <a:r>
              <a:rPr lang="en-US" altLang="ru-RU" b="1" i="1">
                <a:solidFill>
                  <a:srgbClr val="000000"/>
                </a:solidFill>
                <a:effectLst/>
              </a:rPr>
              <a:t>0</a:t>
            </a:r>
            <a:r>
              <a:rPr lang="ru-RU" altLang="ru-RU">
                <a:solidFill>
                  <a:schemeClr val="tx1"/>
                </a:solidFill>
                <a:effectLst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96850" y="195263"/>
            <a:ext cx="8947150" cy="817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3200" b="0" smtClean="0">
                <a:effectLst/>
              </a:rPr>
              <a:t>Этапы онтогенеза и «зоны уязвимости»</a:t>
            </a:r>
            <a:endParaRPr lang="en-US" altLang="ru-RU" sz="3200" b="0" smtClean="0">
              <a:effectLst/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>
            <p:ph idx="4294967295"/>
          </p:nvPr>
        </p:nvGraphicFramePr>
        <p:xfrm>
          <a:off x="0" y="1143000"/>
          <a:ext cx="9144000" cy="553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Точечный рисунок" r:id="rId3" imgW="10352381" imgH="6268325" progId="Paint.Picture">
                  <p:embed/>
                </p:oleObj>
              </mc:Choice>
              <mc:Fallback>
                <p:oleObj name="Точечный рисунок" r:id="rId3" imgW="10352381" imgH="6268325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9144000" cy="553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7B2C9"/>
            </a:gs>
            <a:gs pos="100000">
              <a:srgbClr val="46525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sz="3200" smtClean="0">
                <a:solidFill>
                  <a:srgbClr val="CC0000"/>
                </a:solidFill>
              </a:rPr>
              <a:t>Соотношение «биологического» и «социального»в развитии мозга ребенка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411413" y="6272213"/>
            <a:ext cx="5329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97B2C9"/>
                </a:solidFill>
                <a:effectDag name="">
                  <a:cont type="tree" name="">
                    <a:effect ref="fillLine"/>
                    <a:outerShdw dist="38100" dir="13500000" algn="br">
                      <a:srgbClr val="D4EBFE"/>
                    </a:outerShdw>
                  </a:cont>
                  <a:cont type="tree" name="">
                    <a:effect ref="fillLine"/>
                    <a:outerShdw dist="38100" dir="2700000" algn="tl">
                      <a:srgbClr val="5A6A78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97B2C9"/>
                </a:solidFill>
                <a:effectDag name="">
                  <a:cont type="tree" name="">
                    <a:effect ref="fillLine"/>
                    <a:outerShdw dist="38100" dir="13500000" algn="br">
                      <a:srgbClr val="D4EBFE"/>
                    </a:outerShdw>
                  </a:cont>
                  <a:cont type="tree" name="">
                    <a:effect ref="fillLine"/>
                    <a:outerShdw dist="38100" dir="2700000" algn="tl">
                      <a:srgbClr val="5A6A78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97B2C9"/>
                </a:solidFill>
                <a:effectDag name="">
                  <a:cont type="tree" name="">
                    <a:effect ref="fillLine"/>
                    <a:outerShdw dist="38100" dir="13500000" algn="br">
                      <a:srgbClr val="D4EBFE"/>
                    </a:outerShdw>
                  </a:cont>
                  <a:cont type="tree" name="">
                    <a:effect ref="fillLine"/>
                    <a:outerShdw dist="38100" dir="2700000" algn="tl">
                      <a:srgbClr val="5A6A78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97B2C9"/>
                </a:solidFill>
                <a:effectDag name="">
                  <a:cont type="tree" name="">
                    <a:effect ref="fillLine"/>
                    <a:outerShdw dist="38100" dir="13500000" algn="br">
                      <a:srgbClr val="D4EBFE"/>
                    </a:outerShdw>
                  </a:cont>
                  <a:cont type="tree" name="">
                    <a:effect ref="fillLine"/>
                    <a:outerShdw dist="38100" dir="2700000" algn="tl">
                      <a:srgbClr val="5A6A78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97B2C9"/>
                </a:solidFill>
                <a:effectDag name="">
                  <a:cont type="tree" name="">
                    <a:effect ref="fillLine"/>
                    <a:outerShdw dist="38100" dir="13500000" algn="br">
                      <a:srgbClr val="D4EBFE"/>
                    </a:outerShdw>
                  </a:cont>
                  <a:cont type="tree" name="">
                    <a:effect ref="fillLine"/>
                    <a:outerShdw dist="38100" dir="2700000" algn="tl">
                      <a:srgbClr val="5A6A78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97B2C9"/>
                </a:solidFill>
                <a:effectDag name="">
                  <a:cont type="tree" name="">
                    <a:effect ref="fillLine"/>
                    <a:outerShdw dist="38100" dir="13500000" algn="br">
                      <a:srgbClr val="D4EBFE"/>
                    </a:outerShdw>
                  </a:cont>
                  <a:cont type="tree" name="">
                    <a:effect ref="fillLine"/>
                    <a:outerShdw dist="38100" dir="2700000" algn="tl">
                      <a:srgbClr val="5A6A78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97B2C9"/>
                </a:solidFill>
                <a:effectDag name="">
                  <a:cont type="tree" name="">
                    <a:effect ref="fillLine"/>
                    <a:outerShdw dist="38100" dir="13500000" algn="br">
                      <a:srgbClr val="D4EBFE"/>
                    </a:outerShdw>
                  </a:cont>
                  <a:cont type="tree" name="">
                    <a:effect ref="fillLine"/>
                    <a:outerShdw dist="38100" dir="2700000" algn="tl">
                      <a:srgbClr val="5A6A78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97B2C9"/>
                </a:solidFill>
                <a:effectDag name="">
                  <a:cont type="tree" name="">
                    <a:effect ref="fillLine"/>
                    <a:outerShdw dist="38100" dir="13500000" algn="br">
                      <a:srgbClr val="D4EBFE"/>
                    </a:outerShdw>
                  </a:cont>
                  <a:cont type="tree" name="">
                    <a:effect ref="fillLine"/>
                    <a:outerShdw dist="38100" dir="2700000" algn="tl">
                      <a:srgbClr val="5A6A78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97B2C9"/>
                </a:solidFill>
                <a:effectDag name="">
                  <a:cont type="tree" name="">
                    <a:effect ref="fillLine"/>
                    <a:outerShdw dist="38100" dir="13500000" algn="br">
                      <a:srgbClr val="D4EBFE"/>
                    </a:outerShdw>
                  </a:cont>
                  <a:cont type="tree" name="">
                    <a:effect ref="fillLine"/>
                    <a:outerShdw dist="38100" dir="2700000" algn="tl">
                      <a:srgbClr val="5A6A78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000000"/>
                </a:solidFill>
                <a:effectLst/>
              </a:rPr>
              <a:t>		</a:t>
            </a:r>
          </a:p>
        </p:txBody>
      </p:sp>
      <p:pic>
        <p:nvPicPr>
          <p:cNvPr id="7172" name="Picture 1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96975"/>
            <a:ext cx="7850187" cy="549751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125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r>
              <a:rPr lang="ru-RU" altLang="ru-RU" sz="3200" smtClean="0">
                <a:solidFill>
                  <a:schemeClr val="accent1"/>
                </a:solidFill>
                <a:effectLst/>
              </a:rPr>
              <a:t>           </a:t>
            </a:r>
            <a:r>
              <a:rPr lang="ru-RU" altLang="ru-RU" sz="3200" smtClean="0">
                <a:solidFill>
                  <a:schemeClr val="tx1"/>
                </a:solidFill>
                <a:effectLst/>
              </a:rPr>
              <a:t>Борцы за тотальное разрушение основ </a:t>
            </a:r>
            <a:br>
              <a:rPr lang="ru-RU" altLang="ru-RU" sz="3200" smtClean="0">
                <a:solidFill>
                  <a:schemeClr val="tx1"/>
                </a:solidFill>
                <a:effectLst/>
              </a:rPr>
            </a:br>
            <a:r>
              <a:rPr lang="ru-RU" altLang="ru-RU" sz="3200" smtClean="0">
                <a:solidFill>
                  <a:schemeClr val="tx1"/>
                </a:solidFill>
                <a:effectLst/>
              </a:rPr>
              <a:t>                          традиционной школы            </a:t>
            </a:r>
            <a:br>
              <a:rPr lang="ru-RU" altLang="ru-RU" sz="3200" smtClean="0">
                <a:solidFill>
                  <a:schemeClr val="tx1"/>
                </a:solidFill>
                <a:effectLst/>
              </a:rPr>
            </a:br>
            <a:r>
              <a:rPr lang="ru-RU" altLang="ru-RU" sz="3200" smtClean="0">
                <a:solidFill>
                  <a:schemeClr val="tx1"/>
                </a:solidFill>
                <a:effectLst/>
              </a:rPr>
              <a:t>            </a:t>
            </a:r>
            <a:r>
              <a:rPr lang="ru-RU" altLang="ru-RU" sz="1800" smtClean="0">
                <a:solidFill>
                  <a:schemeClr val="tx1"/>
                </a:solidFill>
                <a:effectLst/>
              </a:rPr>
              <a:t>Цена вопроса – более </a:t>
            </a:r>
            <a:r>
              <a:rPr lang="en-US" altLang="ru-RU" sz="1800" smtClean="0">
                <a:solidFill>
                  <a:schemeClr val="tx1"/>
                </a:solidFill>
                <a:effectLst/>
              </a:rPr>
              <a:t>$</a:t>
            </a:r>
            <a:r>
              <a:rPr lang="ru-RU" altLang="ru-RU" sz="1800" smtClean="0">
                <a:solidFill>
                  <a:schemeClr val="tx1"/>
                </a:solidFill>
                <a:effectLst/>
              </a:rPr>
              <a:t>200 млн.</a:t>
            </a:r>
            <a:br>
              <a:rPr lang="ru-RU" altLang="ru-RU" sz="1800" smtClean="0">
                <a:solidFill>
                  <a:schemeClr val="tx1"/>
                </a:solidFill>
                <a:effectLst/>
              </a:rPr>
            </a:br>
            <a:r>
              <a:rPr lang="ru-RU" altLang="ru-RU" sz="1800" smtClean="0">
                <a:solidFill>
                  <a:schemeClr val="tx1"/>
                </a:solidFill>
                <a:effectLst/>
              </a:rPr>
              <a:t>                           (заем Всемирного банка)</a:t>
            </a:r>
          </a:p>
        </p:txBody>
      </p:sp>
      <p:pic>
        <p:nvPicPr>
          <p:cNvPr id="8195" name="Picture 3" descr="Рис 1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44675"/>
            <a:ext cx="5688012" cy="4179888"/>
          </a:xfrm>
        </p:spPr>
      </p:pic>
      <p:pic>
        <p:nvPicPr>
          <p:cNvPr id="8196" name="Picture 4" descr="Рис 12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1052513"/>
            <a:ext cx="2879725" cy="2836862"/>
          </a:xfrm>
        </p:spPr>
      </p:pic>
      <p:pic>
        <p:nvPicPr>
          <p:cNvPr id="8197" name="Picture 5" descr="Рис 13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4149725"/>
            <a:ext cx="2879725" cy="2587625"/>
          </a:xfrm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708275"/>
            <a:ext cx="2286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805488"/>
            <a:ext cx="17811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76700"/>
            <a:ext cx="2381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-76200"/>
            <a:ext cx="8229600" cy="7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sz="4000" smtClean="0">
              <a:effectLst/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smtClean="0">
              <a:effectLst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6263</TotalTime>
  <Words>86</Words>
  <Application>Microsoft Office PowerPoint</Application>
  <PresentationFormat>Экран (4:3)</PresentationFormat>
  <Paragraphs>25</Paragraphs>
  <Slides>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Times New Roman</vt:lpstr>
      <vt:lpstr>Arial</vt:lpstr>
      <vt:lpstr>Wingdings</vt:lpstr>
      <vt:lpstr>Verdana</vt:lpstr>
      <vt:lpstr>Клен</vt:lpstr>
      <vt:lpstr>Bitmap Image</vt:lpstr>
      <vt:lpstr>Презентация PowerPoint</vt:lpstr>
      <vt:lpstr>Презентация PowerPoint</vt:lpstr>
      <vt:lpstr>Многовариантное дистантное подключение пользователей через интерфейсы</vt:lpstr>
      <vt:lpstr>Этапы онтогенеза и «зоны уязвимости»</vt:lpstr>
      <vt:lpstr>Соотношение «биологического» и «социального»в развитии мозга ребенка</vt:lpstr>
      <vt:lpstr>           Борцы за тотальное разрушение основ                            традиционной школы                         Цена вопроса – более $200 млн.                            (заем Всемирного банка)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Portable Computer Electroencephalographic Complex “Diana"</dc:title>
  <dc:creator>Shepovalnikov</dc:creator>
  <cp:lastModifiedBy>Пользователь Windows</cp:lastModifiedBy>
  <cp:revision>396</cp:revision>
  <dcterms:created xsi:type="dcterms:W3CDTF">2002-06-20T07:37:09Z</dcterms:created>
  <dcterms:modified xsi:type="dcterms:W3CDTF">2018-04-27T07:23:13Z</dcterms:modified>
</cp:coreProperties>
</file>