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0" y="18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17A751-9ADE-42DB-8D2D-1729E0923F3C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0E80E0-ADBF-4C31-987A-3CCC7FEEED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3690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Взаимодействие специалистов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при </a:t>
            </a:r>
            <a:r>
              <a:rPr lang="ru-RU" sz="2800" dirty="0"/>
              <a:t>сопровождении детей раннего возраста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Ленинградский государственный университет имени А.С. Пушкина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3933056"/>
            <a:ext cx="6705600" cy="685800"/>
          </a:xfrm>
          <a:prstGeom prst="rect">
            <a:avLst/>
          </a:prstGeom>
        </p:spPr>
        <p:txBody>
          <a:bodyPr vert="horz" anchor="ctr">
            <a:normAutofit fontScale="40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 smtClean="0"/>
              <a:t>Кобрина</a:t>
            </a:r>
            <a:r>
              <a:rPr lang="ru-RU" dirty="0" smtClean="0"/>
              <a:t> Лариса Михайловна</a:t>
            </a:r>
          </a:p>
          <a:p>
            <a:pPr algn="r"/>
            <a:r>
              <a:rPr lang="ru-RU" dirty="0" smtClean="0"/>
              <a:t>проректор по научной работе ЛГУ им. А.С. Пушкина</a:t>
            </a:r>
            <a:endParaRPr lang="en-US" dirty="0" smtClean="0"/>
          </a:p>
          <a:p>
            <a:pPr algn="r"/>
            <a:r>
              <a:rPr lang="ru-RU" dirty="0"/>
              <a:t>д</a:t>
            </a:r>
            <a:r>
              <a:rPr lang="ru-RU" dirty="0" smtClean="0"/>
              <a:t>октор педагогических наук, профессор</a:t>
            </a:r>
            <a:endParaRPr lang="ru-RU" dirty="0"/>
          </a:p>
        </p:txBody>
      </p:sp>
      <p:pic>
        <p:nvPicPr>
          <p:cNvPr id="1026" name="Picture 2" descr="C:\Users\i.skorin\Desktop\в типографию\Логотип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93296"/>
            <a:ext cx="935584" cy="5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педиатрическая помощь и сопровождение включают в себя не </a:t>
            </a:r>
            <a:r>
              <a:rPr lang="ru-RU" sz="3600" dirty="0" smtClean="0"/>
              <a:t> наблюдение у специалистов, </a:t>
            </a:r>
            <a:r>
              <a:rPr lang="ru-RU" sz="3600" dirty="0"/>
              <a:t>а и обязательные консультации </a:t>
            </a:r>
            <a:r>
              <a:rPr lang="ru-RU" sz="3600" dirty="0" smtClean="0"/>
              <a:t>дефектолога; </a:t>
            </a:r>
            <a:r>
              <a:rPr lang="ru-RU" sz="3600" dirty="0"/>
              <a:t>сбор информации о возможном нарушении и передача ее (при согласии родителей) в ПМС центр для обработки специалистами – дефектологами</a:t>
            </a:r>
          </a:p>
        </p:txBody>
      </p:sp>
    </p:spTree>
    <p:extLst>
      <p:ext uri="{BB962C8B-B14F-4D97-AF65-F5344CB8AC3E}">
        <p14:creationId xmlns:p14="http://schemas.microsoft.com/office/powerpoint/2010/main" val="14481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консультация дефектолога </a:t>
            </a:r>
            <a:r>
              <a:rPr lang="ru-RU" sz="3600" dirty="0" smtClean="0"/>
              <a:t> должна включить  сурдопедагогическую </a:t>
            </a:r>
            <a:r>
              <a:rPr lang="ru-RU" sz="3600" dirty="0"/>
              <a:t>диагностику</a:t>
            </a:r>
          </a:p>
        </p:txBody>
      </p:sp>
    </p:spTree>
    <p:extLst>
      <p:ext uri="{BB962C8B-B14F-4D97-AF65-F5344CB8AC3E}">
        <p14:creationId xmlns:p14="http://schemas.microsoft.com/office/powerpoint/2010/main" val="3011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Родителей необходимо обучать </a:t>
            </a:r>
            <a:r>
              <a:rPr lang="ru-RU" sz="3600" dirty="0"/>
              <a:t>системе домашней диагностики, </a:t>
            </a:r>
            <a:r>
              <a:rPr lang="ru-RU" sz="3600" dirty="0" smtClean="0"/>
              <a:t>сбору результатов </a:t>
            </a:r>
            <a:r>
              <a:rPr lang="ru-RU" sz="3600" dirty="0"/>
              <a:t>наблюдения за поведенческими навыками и развитием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011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ПМС центры  </a:t>
            </a:r>
            <a:r>
              <a:rPr lang="ru-RU" sz="3600" dirty="0" smtClean="0"/>
              <a:t>должны оказывать </a:t>
            </a:r>
            <a:r>
              <a:rPr lang="ru-RU" sz="3600" dirty="0"/>
              <a:t>просветительскую и консультационную помощь семьям детей  с нарушениями развития первого года жизни</a:t>
            </a:r>
          </a:p>
        </p:txBody>
      </p:sp>
    </p:spTree>
    <p:extLst>
      <p:ext uri="{BB962C8B-B14F-4D97-AF65-F5344CB8AC3E}">
        <p14:creationId xmlns:p14="http://schemas.microsoft.com/office/powerpoint/2010/main" val="3011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 дошкольных </a:t>
            </a:r>
            <a:r>
              <a:rPr lang="ru-RU" sz="3600" dirty="0" smtClean="0"/>
              <a:t>учреждениях необходимо организовать систему </a:t>
            </a:r>
            <a:r>
              <a:rPr lang="ru-RU" sz="3600" dirty="0"/>
              <a:t>семинаров </a:t>
            </a:r>
            <a:r>
              <a:rPr lang="ru-RU" sz="3600" dirty="0" smtClean="0"/>
              <a:t>и  повышения </a:t>
            </a:r>
            <a:r>
              <a:rPr lang="ru-RU" sz="3600" dirty="0"/>
              <a:t>квалификации педагогов данных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0114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раннее выявление и </a:t>
            </a:r>
            <a:r>
              <a:rPr lang="ru-RU" sz="3600" dirty="0" smtClean="0"/>
              <a:t>диагностика </a:t>
            </a:r>
            <a:r>
              <a:rPr lang="ru-RU" sz="3600" dirty="0"/>
              <a:t>развития детей с ограниченными возможностями здоровья в  первый год жизни</a:t>
            </a:r>
          </a:p>
        </p:txBody>
      </p:sp>
    </p:spTree>
    <p:extLst>
      <p:ext uri="{BB962C8B-B14F-4D97-AF65-F5344CB8AC3E}">
        <p14:creationId xmlns:p14="http://schemas.microsoft.com/office/powerpoint/2010/main" val="13223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абилитация</a:t>
            </a:r>
            <a:r>
              <a:rPr lang="ru-RU" sz="3600" dirty="0" smtClean="0"/>
              <a:t> </a:t>
            </a:r>
            <a:r>
              <a:rPr lang="ru-RU" sz="3600" dirty="0"/>
              <a:t>детей раннего возраста средствами и силами коррекционной педагогики</a:t>
            </a:r>
          </a:p>
        </p:txBody>
      </p:sp>
    </p:spTree>
    <p:extLst>
      <p:ext uri="{BB962C8B-B14F-4D97-AF65-F5344CB8AC3E}">
        <p14:creationId xmlns:p14="http://schemas.microsoft.com/office/powerpoint/2010/main" val="40801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специальное сопровождение </a:t>
            </a:r>
            <a:r>
              <a:rPr lang="ru-RU" sz="3600" dirty="0"/>
              <a:t>как детей раннего возраста, так и их семей, а также участников оказания ранней психолого-педагогической помощи детям раннего </a:t>
            </a:r>
            <a:r>
              <a:rPr lang="ru-RU" sz="3600" dirty="0" smtClean="0"/>
              <a:t>возраста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01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определение критериев оценки эффективности результатов </a:t>
            </a:r>
            <a:r>
              <a:rPr lang="ru-RU" sz="3600" dirty="0" smtClean="0"/>
              <a:t>диагностической и коррекционной </a:t>
            </a:r>
            <a:r>
              <a:rPr lang="ru-RU" sz="3600" dirty="0"/>
              <a:t>работы с детьми данной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4080181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организацию профилактической помощи беременным женщинам и детям «группы риска»</a:t>
            </a:r>
          </a:p>
        </p:txBody>
      </p:sp>
    </p:spTree>
    <p:extLst>
      <p:ext uri="{BB962C8B-B14F-4D97-AF65-F5344CB8AC3E}">
        <p14:creationId xmlns:p14="http://schemas.microsoft.com/office/powerpoint/2010/main" val="408018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08912" cy="30963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недостаточно </a:t>
            </a:r>
            <a:r>
              <a:rPr lang="ru-RU" sz="3600" dirty="0"/>
              <a:t>разработана система </a:t>
            </a:r>
            <a:r>
              <a:rPr lang="ru-RU" sz="3600" dirty="0" err="1"/>
              <a:t>абилитационных</a:t>
            </a:r>
            <a:r>
              <a:rPr lang="ru-RU" sz="3600" dirty="0"/>
              <a:t> </a:t>
            </a:r>
            <a:r>
              <a:rPr lang="ru-RU" sz="3600" dirty="0" smtClean="0"/>
              <a:t>мер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</a:t>
            </a:r>
            <a:r>
              <a:rPr lang="ru-RU" sz="3200" dirty="0" smtClean="0">
                <a:solidFill>
                  <a:schemeClr val="bg1"/>
                </a:solidFill>
              </a:rPr>
              <a:t>нарушениями 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организация </a:t>
            </a:r>
            <a:r>
              <a:rPr lang="ru-RU" sz="3600" dirty="0"/>
              <a:t>психолого – педагогической помощи семьям, имеющим детей раннего возраста </a:t>
            </a:r>
            <a:r>
              <a:rPr lang="ru-RU" sz="3600" dirty="0" smtClean="0"/>
              <a:t>с нарушениями развития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018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подготовка, переподготовка </a:t>
            </a:r>
            <a:r>
              <a:rPr lang="ru-RU" sz="3600" dirty="0"/>
              <a:t>и повышение квалификации специалистов, работающих с детьми раннего возраста с </a:t>
            </a:r>
            <a:r>
              <a:rPr lang="ru-RU" sz="3600" dirty="0" smtClean="0"/>
              <a:t> нарушениями  развития, специалистов </a:t>
            </a:r>
            <a:r>
              <a:rPr lang="ru-RU" sz="3600" dirty="0"/>
              <a:t>различных ведомств и образовательных учреждений, оказывающих </a:t>
            </a:r>
            <a:r>
              <a:rPr lang="ru-RU" sz="3600" dirty="0" smtClean="0"/>
              <a:t>помощь  детям данной группы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355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08912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обобщение, систематизация и научный анализ разрозненных данных об опыте диагностики </a:t>
            </a:r>
            <a:r>
              <a:rPr lang="ru-RU" sz="3600" dirty="0" smtClean="0"/>
              <a:t>нарушений  развития и </a:t>
            </a:r>
            <a:r>
              <a:rPr lang="ru-RU" sz="3600" dirty="0"/>
              <a:t>абилитации данной категории детей в различных межведомственных и ведомственных учреждениях Ленинградской области,  в том числе, в областной медико – психолого – педагогической 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399355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разработка, издание и внедрение в дошкольных учреждениях Ленинградской области научно – методического комплекса по созданию системы сопровождения и абилитации детей </a:t>
            </a:r>
            <a:r>
              <a:rPr lang="ru-RU" sz="3600" dirty="0" smtClean="0"/>
              <a:t> раннего возраста в нарушениями развития: </a:t>
            </a:r>
            <a:r>
              <a:rPr lang="ru-RU" sz="3600" dirty="0"/>
              <a:t>методические указания, программы и учебные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397441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0891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повышение квалификации специалистов дошкольного </a:t>
            </a:r>
            <a:r>
              <a:rPr lang="ru-RU" sz="3600" dirty="0" smtClean="0"/>
              <a:t>образования и </a:t>
            </a:r>
            <a:r>
              <a:rPr lang="ru-RU" sz="3600" dirty="0"/>
              <a:t>системы патронажа, обслуживающих раннее детство; проведение  научно – методических семинаров по диагностике и коррекции нарушений </a:t>
            </a:r>
            <a:r>
              <a:rPr lang="ru-RU" sz="3600" dirty="0" smtClean="0"/>
              <a:t> развития детей </a:t>
            </a:r>
            <a:r>
              <a:rPr lang="ru-RU" sz="3600" dirty="0"/>
              <a:t>первых трех лет жизни на базе дошкольных учреждений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7441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внедрение специальных технологий диагностики и коррекции нарушений </a:t>
            </a:r>
            <a:r>
              <a:rPr lang="ru-RU" sz="3600" dirty="0" smtClean="0"/>
              <a:t>психического развития </a:t>
            </a:r>
            <a:r>
              <a:rPr lang="ru-RU" sz="3600" dirty="0"/>
              <a:t>детей раннего возраста </a:t>
            </a:r>
            <a:r>
              <a:rPr lang="ru-RU" sz="3600" dirty="0" smtClean="0"/>
              <a:t>в </a:t>
            </a:r>
            <a:r>
              <a:rPr lang="ru-RU" sz="3600" dirty="0"/>
              <a:t>систему ПМС центров и дошкольных учреждений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7441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08912" cy="38884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/>
              <a:t>регионах отсутствуют службы выявления </a:t>
            </a:r>
            <a:r>
              <a:rPr lang="ru-RU" sz="3600" dirty="0" smtClean="0"/>
              <a:t>нарушений развития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 </a:t>
            </a:r>
            <a:r>
              <a:rPr lang="ru-RU" sz="3600" dirty="0"/>
              <a:t>детей первого года </a:t>
            </a:r>
            <a:r>
              <a:rPr lang="ru-RU" sz="3600" dirty="0" smtClean="0"/>
              <a:t>жизни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08912" cy="29523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 осуществляется </a:t>
            </a:r>
            <a:r>
              <a:rPr lang="ru-RU" sz="3600" dirty="0"/>
              <a:t>диспансерный учет детей раннего возраста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группы </a:t>
            </a:r>
            <a:r>
              <a:rPr lang="ru-RU" sz="3600" dirty="0"/>
              <a:t>высокого </a:t>
            </a:r>
            <a:r>
              <a:rPr lang="ru-RU" sz="3600" dirty="0" smtClean="0"/>
              <a:t>риска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28083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отсутствует </a:t>
            </a:r>
            <a:r>
              <a:rPr lang="ru-RU" sz="3600" dirty="0"/>
              <a:t>система квалификационной помощи семьям детей первого года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 нарушениями психомоторного  развития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08912" cy="3600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 </a:t>
            </a:r>
            <a:r>
              <a:rPr lang="ru-RU" sz="3600" dirty="0"/>
              <a:t>осуществляется профилактическая помощь потенциальным матерям группы высокого риска, сохраняется низкая осведомленность потенциальных родителей о существующей </a:t>
            </a:r>
            <a:r>
              <a:rPr lang="ru-RU" sz="3600" dirty="0" smtClean="0"/>
              <a:t>проблеме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 </a:t>
            </a:r>
            <a:r>
              <a:rPr lang="ru-RU" sz="3600" dirty="0"/>
              <a:t>разработаны критерии оценки результатов коррекционной работы с детьми данной </a:t>
            </a:r>
            <a:r>
              <a:rPr lang="ru-RU" sz="3600" dirty="0" smtClean="0"/>
              <a:t>группы, не учитываются факторы риска</a:t>
            </a:r>
            <a:endParaRPr lang="ru-RU" sz="3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Фактор риска, это фактор, влияющий на плод или незрелый мозг новорожденного, вызывающий различные сенсомоторные нарушения и нарушения психического развития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130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solidFill>
                  <a:schemeClr val="bg1"/>
                </a:solidFill>
              </a:rPr>
              <a:t>Взаимодействие специалистов при сопровождении детей раннего возраста с нарушениями </a:t>
            </a:r>
            <a:r>
              <a:rPr lang="ru-RU" sz="3200" dirty="0" smtClean="0">
                <a:solidFill>
                  <a:schemeClr val="bg1"/>
                </a:solidFill>
              </a:rPr>
              <a:t>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08912" cy="30243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Необходимо организовать </a:t>
            </a:r>
            <a:r>
              <a:rPr lang="ru-RU" sz="3600" dirty="0"/>
              <a:t>сотрудничество дошкольных учреждений и </a:t>
            </a:r>
            <a:r>
              <a:rPr lang="ru-RU" sz="3600" dirty="0" smtClean="0"/>
              <a:t>районных ПМС </a:t>
            </a:r>
            <a:r>
              <a:rPr lang="ru-RU" sz="3600" dirty="0"/>
              <a:t>центров с медицинскими учреждениями, сопровождающими раннее детство</a:t>
            </a:r>
          </a:p>
        </p:txBody>
      </p:sp>
    </p:spTree>
    <p:extLst>
      <p:ext uri="{BB962C8B-B14F-4D97-AF65-F5344CB8AC3E}">
        <p14:creationId xmlns:p14="http://schemas.microsoft.com/office/powerpoint/2010/main" val="1794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</TotalTime>
  <Words>699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Взаимодействие специалистов  при сопровождении детей раннего возраста </vt:lpstr>
      <vt:lpstr>недостаточно разработана система абилитационных мер</vt:lpstr>
      <vt:lpstr>в регионах отсутствуют службы выявления нарушений развития у детей первого года жизни</vt:lpstr>
      <vt:lpstr>не осуществляется диспансерный учет детей раннего возраста  группы высокого риска</vt:lpstr>
      <vt:lpstr>отсутствует система квалификационной помощи семьям детей первого года  с нарушениями психомоторного  развития</vt:lpstr>
      <vt:lpstr>не осуществляется профилактическая помощь потенциальным матерям группы высокого риска, сохраняется низкая осведомленность потенциальных родителей о существующей проблеме</vt:lpstr>
      <vt:lpstr>не разработаны критерии оценки результатов коррекционной работы с детьми данной группы, не учитываются факторы риска</vt:lpstr>
      <vt:lpstr>Фактор риска, это фактор, влияющий на плод или незрелый мозг новорожденного, вызывающий различные сенсомоторные нарушения и нарушения психического развития в целом</vt:lpstr>
      <vt:lpstr>Необходимо организовать сотрудничество дошкольных учреждений и районных ПМС центров с медицинскими учреждениями, сопровождающими раннее детство</vt:lpstr>
      <vt:lpstr>педиатрическая помощь и сопровождение включают в себя не  наблюдение у специалистов, а и обязательные консультации дефектолога; сбор информации о возможном нарушении и передача ее (при согласии родителей) в ПМС центр для обработки специалистами – дефектологами</vt:lpstr>
      <vt:lpstr>консультация дефектолога  должна включить  сурдопедагогическую диагностику</vt:lpstr>
      <vt:lpstr>Родителей необходимо обучать системе домашней диагностики, сбору результатов наблюдения за поведенческими навыками и развитием ребенка</vt:lpstr>
      <vt:lpstr>ПМС центры  должны оказывать просветительскую и консультационную помощь семьям детей  с нарушениями развития первого года жизни</vt:lpstr>
      <vt:lpstr>в дошкольных учреждениях необходимо организовать систему семинаров и  повышения квалификации педагогов данных учреждений</vt:lpstr>
      <vt:lpstr>раннее выявление и диагностика развития детей с ограниченными возможностями здоровья в  первый год жизни</vt:lpstr>
      <vt:lpstr>абилитация детей раннего возраста средствами и силами коррекционной педагогики</vt:lpstr>
      <vt:lpstr>специальное сопровождение как детей раннего возраста, так и их семей, а также участников оказания ранней психолого-педагогической помощи детям раннего возраста</vt:lpstr>
      <vt:lpstr>определение критериев оценки эффективности результатов диагностической и коррекционной работы с детьми данной группы</vt:lpstr>
      <vt:lpstr>организацию профилактической помощи беременным женщинам и детям «группы риска»</vt:lpstr>
      <vt:lpstr>организация психолого – педагогической помощи семьям, имеющим детей раннего возраста с нарушениями развития</vt:lpstr>
      <vt:lpstr>подготовка, переподготовка и повышение квалификации специалистов, работающих с детьми раннего возраста с  нарушениями  развития, специалистов различных ведомств и образовательных учреждений, оказывающих помощь  детям данной группы</vt:lpstr>
      <vt:lpstr>обобщение, систематизация и научный анализ разрозненных данных об опыте диагностики нарушений  развития и абилитации данной категории детей в различных межведомственных и ведомственных учреждениях Ленинградской области,  в том числе, в областной медико – психолого – педагогической консультации</vt:lpstr>
      <vt:lpstr>разработка, издание и внедрение в дошкольных учреждениях Ленинградской области научно – методического комплекса по созданию системы сопровождения и абилитации детей  раннего возраста в нарушениями развития: методические указания, программы и учебные пособия</vt:lpstr>
      <vt:lpstr>повышение квалификации специалистов дошкольного образования и системы патронажа, обслуживающих раннее детство; проведение  научно – методических семинаров по диагностике и коррекции нарушений  развития детей первых трех лет жизни на базе дошкольных учреждений Ленинградской области</vt:lpstr>
      <vt:lpstr>внедрение специальных технологий диагностики и коррекции нарушений психического развития детей раннего возраста в систему ПМС центров и дошкольных учреждений Ленинградской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специалистов при сопровождении детей раннего возраста с нарушениями слуха</dc:title>
  <dc:creator>Иван Владиславович Скорин</dc:creator>
  <cp:lastModifiedBy>Лада</cp:lastModifiedBy>
  <cp:revision>10</cp:revision>
  <dcterms:created xsi:type="dcterms:W3CDTF">2017-09-18T12:21:26Z</dcterms:created>
  <dcterms:modified xsi:type="dcterms:W3CDTF">2018-04-25T07:57:18Z</dcterms:modified>
</cp:coreProperties>
</file>