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57" r:id="rId5"/>
    <p:sldId id="300" r:id="rId6"/>
    <p:sldId id="258" r:id="rId7"/>
    <p:sldId id="259" r:id="rId8"/>
    <p:sldId id="263" r:id="rId9"/>
    <p:sldId id="265" r:id="rId10"/>
    <p:sldId id="266" r:id="rId11"/>
    <p:sldId id="267" r:id="rId12"/>
    <p:sldId id="318" r:id="rId13"/>
    <p:sldId id="268" r:id="rId14"/>
    <p:sldId id="301" r:id="rId15"/>
    <p:sldId id="319" r:id="rId16"/>
    <p:sldId id="320" r:id="rId17"/>
    <p:sldId id="302" r:id="rId18"/>
    <p:sldId id="317" r:id="rId19"/>
    <p:sldId id="311" r:id="rId20"/>
    <p:sldId id="315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2" autoAdjust="0"/>
  </p:normalViewPr>
  <p:slideViewPr>
    <p:cSldViewPr snapToGrid="0" snapToObjects="1">
      <p:cViewPr varScale="1">
        <p:scale>
          <a:sx n="95" d="100"/>
          <a:sy n="95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08.10.18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lldef.ru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kprao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27332" y="-589232"/>
            <a:ext cx="6593747" cy="55780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Диагностика аутизма и расстройств аутистического спектра:</a:t>
            </a:r>
            <a:br>
              <a:rPr lang="ru-RU" sz="3200" b="1" dirty="0" smtClean="0"/>
            </a:br>
            <a:r>
              <a:rPr lang="ru-RU" sz="3200" b="1" dirty="0" smtClean="0"/>
              <a:t>проблемы и способы решения</a:t>
            </a:r>
            <a:br>
              <a:rPr lang="ru-RU" sz="3200" b="1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1964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248787"/>
            <a:ext cx="8416925" cy="746360"/>
          </a:xfrm>
        </p:spPr>
        <p:txBody>
          <a:bodyPr/>
          <a:lstStyle/>
          <a:p>
            <a:r>
              <a:rPr lang="ru-RU" sz="2000" b="1" i="1" dirty="0">
                <a:solidFill>
                  <a:srgbClr val="FF6600"/>
                </a:solidFill>
              </a:rPr>
              <a:t>Аутизм и РАС: изменения диагностических критериев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1296309"/>
            <a:ext cx="8416925" cy="5005871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600" b="1" dirty="0" smtClean="0">
                <a:solidFill>
                  <a:srgbClr val="000000"/>
                </a:solidFill>
              </a:rPr>
              <a:t>          1995 г – Л. </a:t>
            </a:r>
            <a:r>
              <a:rPr lang="ru-RU" sz="2600" b="1" dirty="0" err="1" smtClean="0">
                <a:solidFill>
                  <a:srgbClr val="000000"/>
                </a:solidFill>
              </a:rPr>
              <a:t>Уинг</a:t>
            </a:r>
            <a:r>
              <a:rPr lang="ru-RU" sz="2600" b="1" dirty="0" smtClean="0">
                <a:solidFill>
                  <a:srgbClr val="000000"/>
                </a:solidFill>
              </a:rPr>
              <a:t> вводит понятие «аутистический спектр».</a:t>
            </a:r>
          </a:p>
          <a:p>
            <a:pPr lvl="0" algn="l"/>
            <a:endParaRPr lang="ru-RU" sz="2000" dirty="0">
              <a:solidFill>
                <a:srgbClr val="000000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>
              <a:solidFill>
                <a:schemeClr val="tx1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>
              <a:solidFill>
                <a:schemeClr val="tx1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>
              <a:solidFill>
                <a:schemeClr val="tx1"/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«Сперва </a:t>
            </a:r>
            <a:r>
              <a:rPr lang="ru-RU" sz="2400" dirty="0">
                <a:solidFill>
                  <a:schemeClr val="tx1"/>
                </a:solidFill>
              </a:rPr>
              <a:t>мы назвали это </a:t>
            </a:r>
            <a:r>
              <a:rPr lang="ru-RU" sz="2400" dirty="0" smtClean="0">
                <a:solidFill>
                  <a:schemeClr val="tx1"/>
                </a:solidFill>
              </a:rPr>
              <a:t>«аутистический континуум», </a:t>
            </a:r>
            <a:r>
              <a:rPr lang="ru-RU" sz="2400" dirty="0">
                <a:solidFill>
                  <a:schemeClr val="tx1"/>
                </a:solidFill>
              </a:rPr>
              <a:t>но затем поняли, что слово </a:t>
            </a:r>
            <a:r>
              <a:rPr lang="ru-RU" sz="2400" dirty="0" smtClean="0">
                <a:solidFill>
                  <a:schemeClr val="tx1"/>
                </a:solidFill>
              </a:rPr>
              <a:t>«континуум» </a:t>
            </a:r>
            <a:r>
              <a:rPr lang="ru-RU" sz="2400" dirty="0">
                <a:solidFill>
                  <a:schemeClr val="tx1"/>
                </a:solidFill>
              </a:rPr>
              <a:t>подразумевает непрерывное движение вдоль линии, а это не то, что отражает всю суть. Это не вопрос об изменении степени тяжести от очень тяжелой до легкой... Концепция больше похожа на спектр света - с </a:t>
            </a:r>
            <a:r>
              <a:rPr lang="ru-RU" sz="2400" dirty="0" smtClean="0">
                <a:solidFill>
                  <a:schemeClr val="tx1"/>
                </a:solidFill>
              </a:rPr>
              <a:t>размыванием» </a:t>
            </a:r>
          </a:p>
          <a:p>
            <a:pPr lvl="0" algn="r"/>
            <a:r>
              <a:rPr lang="ru-RU" sz="2400" dirty="0">
                <a:solidFill>
                  <a:schemeClr val="tx1"/>
                </a:solidFill>
              </a:rPr>
              <a:t>Ю. </a:t>
            </a:r>
            <a:r>
              <a:rPr lang="ru-RU" sz="2400" dirty="0" err="1">
                <a:solidFill>
                  <a:schemeClr val="tx1"/>
                </a:solidFill>
              </a:rPr>
              <a:t>Гулд</a:t>
            </a:r>
            <a:r>
              <a:rPr lang="ru-RU" sz="2400" dirty="0">
                <a:solidFill>
                  <a:schemeClr val="tx1"/>
                </a:solidFill>
              </a:rPr>
              <a:t> (коллега Л. </a:t>
            </a:r>
            <a:r>
              <a:rPr lang="ru-RU" sz="2400" dirty="0" err="1">
                <a:solidFill>
                  <a:schemeClr val="tx1"/>
                </a:solidFill>
              </a:rPr>
              <a:t>Уинг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741506"/>
            <a:ext cx="6350000" cy="23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0"/>
            <a:ext cx="8416925" cy="257849"/>
          </a:xfrm>
        </p:spPr>
        <p:txBody>
          <a:bodyPr/>
          <a:lstStyle/>
          <a:p>
            <a:r>
              <a:rPr lang="ru-RU" sz="2000" b="1" i="1" dirty="0">
                <a:solidFill>
                  <a:srgbClr val="FF6600"/>
                </a:solidFill>
              </a:rPr>
              <a:t>Аутизм и РАС: изменения диагностических критериев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729538"/>
            <a:ext cx="8416925" cy="6128461"/>
          </a:xfrm>
        </p:spPr>
        <p:txBody>
          <a:bodyPr>
            <a:noAutofit/>
          </a:bodyPr>
          <a:lstStyle/>
          <a:p>
            <a:pPr algn="just"/>
            <a:endParaRPr lang="ru-RU" sz="2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363538" y="840642"/>
            <a:ext cx="8416925" cy="5103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363538" y="1482347"/>
            <a:ext cx="8416925" cy="9625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rgbClr val="E2751D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09453"/>
              </p:ext>
            </p:extLst>
          </p:nvPr>
        </p:nvGraphicFramePr>
        <p:xfrm>
          <a:off x="0" y="85341"/>
          <a:ext cx="9047437" cy="706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16"/>
                <a:gridCol w="4326444"/>
                <a:gridCol w="3360477"/>
              </a:tblGrid>
              <a:tr h="527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Разделы критериев</a:t>
                      </a:r>
                      <a:endParaRPr lang="ru-RU" dirty="0"/>
                    </a:p>
                  </a:txBody>
                  <a:tcPr/>
                </a:tc>
              </a:tr>
              <a:tr h="42852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МКБ-10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(1994 -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1999гг)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>
                          <a:solidFill>
                            <a:srgbClr val="0D0D0D"/>
                          </a:solidFill>
                        </a:rPr>
                        <a:t>МКБ-11 ?</a:t>
                      </a:r>
                    </a:p>
                    <a:p>
                      <a:r>
                        <a:rPr lang="ru-RU" b="0" dirty="0" smtClean="0">
                          <a:solidFill>
                            <a:srgbClr val="0D0D0D"/>
                          </a:solidFill>
                        </a:rPr>
                        <a:t>(2018)</a:t>
                      </a:r>
                      <a:endParaRPr lang="ru-RU" b="0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.84 - </a:t>
                      </a:r>
                      <a:r>
                        <a:rPr lang="ru-RU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расстройства психологического развития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F.84.0 Детский аутизм (синдром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Каннера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F.84.1 Атипичный аутизм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F.84.3 Другое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дезинтегративное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расстройство детского возраста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Гиперактивное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расстройство, сочетающееся с умственной отсталостью и стереотипными движениями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F.84.5 Синдром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Аспергера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F.84.8 Другие общие расстройства развития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F.84.9 Расстройство развития неуточненное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1)качественные нарушения социального взаимодействия,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2)качественные изменения коммуникации,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3)ограниченные и повторяющиеся шаблоны в поведении, интересах, деятельности,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4)неспецифические проблемы: страхи, фобии, возбуждение, нарушения сна и др. 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5)манифестация симптомов до трехлетнего возраста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постановки диагноза необходимо не менее 6 симптомов (не менее 2– из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первого раздела, не менее 1– из остальных).</a:t>
                      </a:r>
                    </a:p>
                  </a:txBody>
                  <a:tcPr/>
                </a:tc>
              </a:tr>
              <a:tr h="19599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D0D0D"/>
                          </a:solidFill>
                        </a:rPr>
                        <a:t>ДСМ-5</a:t>
                      </a:r>
                    </a:p>
                    <a:p>
                      <a:r>
                        <a:rPr lang="ru-RU" b="0" dirty="0" smtClean="0">
                          <a:solidFill>
                            <a:srgbClr val="0D0D0D"/>
                          </a:solidFill>
                        </a:rPr>
                        <a:t>(2013</a:t>
                      </a:r>
                      <a:r>
                        <a:rPr lang="ru-RU" b="0" baseline="0" dirty="0" smtClean="0">
                          <a:solidFill>
                            <a:srgbClr val="0D0D0D"/>
                          </a:solidFill>
                        </a:rPr>
                        <a:t> г)</a:t>
                      </a:r>
                      <a:endParaRPr lang="ru-RU" b="0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299.0 Расстройство аутистического спектра</a:t>
                      </a:r>
                      <a:r>
                        <a:rPr lang="ru-RU" dirty="0" smtClean="0">
                          <a:solidFill>
                            <a:srgbClr val="0D0D0D"/>
                          </a:solidFill>
                          <a:effectLst/>
                        </a:rPr>
                        <a:t> </a:t>
                      </a:r>
                      <a:endParaRPr lang="ru-RU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1)наличие дефицитов в социальной и коммуникативной сферах;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стереотипы, проявляющиеся в моторике и в мыслительных процессах.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постановки диагноза необходимо наличие 3 симптомов из первого раздела и 2 – из второго.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684" y="187158"/>
            <a:ext cx="8408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 </a:t>
            </a:r>
            <a:r>
              <a:rPr lang="ru-RU" sz="2800" b="1" i="1" dirty="0">
                <a:solidFill>
                  <a:srgbClr val="FF6600"/>
                </a:solidFill>
              </a:rPr>
              <a:t>Диагностика </a:t>
            </a:r>
            <a:r>
              <a:rPr lang="ru-RU" sz="2800" b="1" i="1" dirty="0" smtClean="0">
                <a:solidFill>
                  <a:srgbClr val="FF6600"/>
                </a:solidFill>
              </a:rPr>
              <a:t>развития и</a:t>
            </a:r>
            <a:r>
              <a:rPr lang="en-US" sz="2800" b="1" i="1" dirty="0" smtClean="0">
                <a:solidFill>
                  <a:srgbClr val="FF6600"/>
                </a:solidFill>
              </a:rPr>
              <a:t>/</a:t>
            </a:r>
            <a:r>
              <a:rPr lang="ru-RU" sz="2800" b="1" i="1" dirty="0" smtClean="0">
                <a:solidFill>
                  <a:srgbClr val="FF6600"/>
                </a:solidFill>
              </a:rPr>
              <a:t>или</a:t>
            </a:r>
          </a:p>
          <a:p>
            <a:pPr algn="ctr"/>
            <a:r>
              <a:rPr lang="ru-RU" sz="2800" b="1" i="1" dirty="0">
                <a:solidFill>
                  <a:srgbClr val="FF6600"/>
                </a:solidFill>
              </a:rPr>
              <a:t>о</a:t>
            </a:r>
            <a:r>
              <a:rPr lang="ru-RU" sz="2800" b="1" i="1" dirty="0" smtClean="0">
                <a:solidFill>
                  <a:srgbClr val="FF6600"/>
                </a:solidFill>
              </a:rPr>
              <a:t>пределение уровня функционирования?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7684" y="1082842"/>
            <a:ext cx="8408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FF6600"/>
              </a:solidFill>
            </a:endParaRPr>
          </a:p>
          <a:p>
            <a:r>
              <a:rPr lang="ru-RU" sz="2400" b="1" i="1" dirty="0" smtClean="0">
                <a:solidFill>
                  <a:srgbClr val="FF6600"/>
                </a:solidFill>
              </a:rPr>
              <a:t>Диагностика развития:</a:t>
            </a:r>
          </a:p>
          <a:p>
            <a:pPr marL="342900" indent="-342900">
              <a:buFont typeface="Arial"/>
              <a:buChar char="•"/>
            </a:pPr>
            <a:r>
              <a:rPr lang="ru-RU" sz="2400" b="1" i="1" dirty="0"/>
              <a:t>о</a:t>
            </a:r>
            <a:r>
              <a:rPr lang="ru-RU" sz="2400" b="1" i="1" dirty="0" smtClean="0"/>
              <a:t>ценка уровня коммуникации, социальной адаптации ребенка (</a:t>
            </a:r>
            <a:r>
              <a:rPr lang="ru-RU" sz="2400" b="1" i="1" dirty="0" err="1" smtClean="0"/>
              <a:t>сформированности</a:t>
            </a:r>
            <a:r>
              <a:rPr lang="ru-RU" sz="2400" b="1" i="1" dirty="0" smtClean="0"/>
              <a:t> соответствующих навыков)</a:t>
            </a:r>
          </a:p>
          <a:p>
            <a:pPr marL="457200" indent="-457200">
              <a:buFont typeface="Arial"/>
              <a:buChar char="•"/>
            </a:pPr>
            <a:r>
              <a:rPr lang="ru-RU" sz="2400" b="1" i="1" dirty="0"/>
              <a:t>о</a:t>
            </a:r>
            <a:r>
              <a:rPr lang="ru-RU" sz="2400" b="1" i="1" dirty="0" smtClean="0"/>
              <a:t>ценка уровня и особенностей когнитивного развития</a:t>
            </a:r>
          </a:p>
          <a:p>
            <a:pPr marL="457200" indent="-457200">
              <a:buFont typeface="Arial"/>
              <a:buChar char="•"/>
            </a:pPr>
            <a:r>
              <a:rPr lang="ru-RU" sz="2400" b="1" i="1" dirty="0"/>
              <a:t>о</a:t>
            </a:r>
            <a:r>
              <a:rPr lang="ru-RU" sz="2400" b="1" i="1" dirty="0" smtClean="0"/>
              <a:t>ценка уровня и особенностей развития эмоционально-волевой сферы</a:t>
            </a:r>
          </a:p>
          <a:p>
            <a:endParaRPr lang="ru-RU" sz="2400" b="1" i="1" dirty="0"/>
          </a:p>
          <a:p>
            <a:r>
              <a:rPr lang="ru-RU" sz="2400" b="1" i="1" dirty="0" smtClean="0">
                <a:solidFill>
                  <a:srgbClr val="FF6600"/>
                </a:solidFill>
              </a:rPr>
              <a:t>Определение уровня функционирования:</a:t>
            </a:r>
          </a:p>
          <a:p>
            <a:r>
              <a:rPr lang="ru-RU" sz="2400" b="1" i="1" dirty="0" smtClean="0"/>
              <a:t>оценка разного рода навыков и</a:t>
            </a:r>
            <a:r>
              <a:rPr lang="en-US" sz="2400" b="1" i="1" dirty="0" smtClean="0"/>
              <a:t>/</a:t>
            </a:r>
            <a:r>
              <a:rPr lang="ru-RU" sz="2400" b="1" i="1" dirty="0" smtClean="0"/>
              <a:t>или поведений (коммуникации, социализации, бытовых, игровых и пр.) </a:t>
            </a:r>
          </a:p>
          <a:p>
            <a:r>
              <a:rPr lang="ru-RU" sz="2400" b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344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1"/>
            <a:ext cx="8416925" cy="667796"/>
          </a:xfrm>
        </p:spPr>
        <p:txBody>
          <a:bodyPr/>
          <a:lstStyle/>
          <a:p>
            <a:r>
              <a:rPr lang="en-US" sz="2800" b="1" i="1" dirty="0"/>
              <a:t> </a:t>
            </a:r>
            <a:r>
              <a:rPr lang="ru-RU" sz="2800" b="1" i="1" dirty="0" smtClean="0">
                <a:solidFill>
                  <a:srgbClr val="FF6600"/>
                </a:solidFill>
              </a:rPr>
              <a:t>Диагностика развития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5087" y="117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7" y="667796"/>
            <a:ext cx="5936615" cy="619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81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738" y="147053"/>
            <a:ext cx="866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 </a:t>
            </a:r>
            <a:r>
              <a:rPr lang="ru-RU" sz="2400" b="1" i="1" dirty="0">
                <a:solidFill>
                  <a:srgbClr val="FF6600"/>
                </a:solidFill>
              </a:rPr>
              <a:t>Диагностика развития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0738" y="828840"/>
            <a:ext cx="85691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VABS</a:t>
            </a:r>
            <a:r>
              <a:rPr lang="ru-RU" sz="2400" b="1" dirty="0"/>
              <a:t> - Шкала адаптивного поведения </a:t>
            </a:r>
            <a:r>
              <a:rPr lang="ru-RU" sz="2400" b="1" dirty="0" err="1" smtClean="0"/>
              <a:t>Вайнленд</a:t>
            </a:r>
            <a:r>
              <a:rPr lang="ru-RU" sz="2400" b="1" dirty="0" smtClean="0"/>
              <a:t> - </a:t>
            </a:r>
            <a:r>
              <a:rPr lang="ru-RU" sz="2400" b="1" dirty="0"/>
              <a:t>применяется с 1984 года, оценивает уровень развития адаптивного поведения </a:t>
            </a:r>
            <a:r>
              <a:rPr lang="ru-RU" sz="2400" b="1" dirty="0" smtClean="0"/>
              <a:t>ребенка (0 – 18 лет 11 </a:t>
            </a:r>
            <a:r>
              <a:rPr lang="ru-RU" sz="2400" b="1" dirty="0" err="1" smtClean="0"/>
              <a:t>мес</a:t>
            </a:r>
            <a:r>
              <a:rPr lang="ru-RU" sz="2400" b="1" dirty="0" smtClean="0"/>
              <a:t>)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81674"/>
              </p:ext>
            </p:extLst>
          </p:nvPr>
        </p:nvGraphicFramePr>
        <p:xfrm>
          <a:off x="1016000" y="2138946"/>
          <a:ext cx="7366000" cy="461523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83000"/>
                <a:gridCol w="3683000"/>
              </a:tblGrid>
              <a:tr h="51421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ШКАЛЫ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        СУБШКАЛЫ (НАВЫКИ)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341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Коммуникация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рецептивные,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экспрессивные,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письменные</a:t>
                      </a:r>
                      <a:endParaRPr lang="ru-RU" dirty="0"/>
                    </a:p>
                  </a:txBody>
                  <a:tcPr/>
                </a:tc>
              </a:tr>
              <a:tr h="9341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Повседневные</a:t>
                      </a:r>
                      <a:r>
                        <a:rPr lang="ru-RU" sz="2400" baseline="0" dirty="0" smtClean="0"/>
                        <a:t> житейские навыки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личные,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домашние,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общественные.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9341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Социализация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межличностное взаимодействие,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игра, времяпрепровождение,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навыки сотрудничества.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5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Моторные навыки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крупная моторика,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мелкая моторика.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4465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Дезадаптация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паттерны </a:t>
                      </a:r>
                      <a:r>
                        <a:rPr lang="ru-RU" dirty="0" err="1" smtClean="0"/>
                        <a:t>дезадаптивного</a:t>
                      </a:r>
                      <a:r>
                        <a:rPr lang="ru-RU" dirty="0" smtClean="0"/>
                        <a:t> поведения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9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264" y="249016"/>
            <a:ext cx="8524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 </a:t>
            </a:r>
            <a:r>
              <a:rPr lang="ru-RU" sz="2400" b="1" i="1" dirty="0">
                <a:solidFill>
                  <a:srgbClr val="FF6600"/>
                </a:solidFill>
              </a:rPr>
              <a:t>Диагностика развития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211" y="710681"/>
            <a:ext cx="859589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ADOS - План диагностического обследования при </a:t>
            </a:r>
            <a:r>
              <a:rPr lang="ru-RU" sz="2400" b="1" dirty="0" smtClean="0"/>
              <a:t>Аутизме, </a:t>
            </a:r>
            <a:r>
              <a:rPr lang="ru-RU" sz="2400" b="1" dirty="0"/>
              <a:t>(</a:t>
            </a:r>
            <a:r>
              <a:rPr lang="en-US" sz="2400" b="1" dirty="0"/>
              <a:t>ADOS</a:t>
            </a:r>
            <a:r>
              <a:rPr lang="ru-RU" sz="2400" b="1" dirty="0"/>
              <a:t>-2, 2012</a:t>
            </a:r>
            <a:r>
              <a:rPr lang="ru-RU" sz="2400" b="1" dirty="0" smtClean="0"/>
              <a:t>) –</a:t>
            </a:r>
            <a:r>
              <a:rPr lang="ru-RU" sz="2000" dirty="0" smtClean="0"/>
              <a:t> </a:t>
            </a:r>
            <a:r>
              <a:rPr lang="ru-RU" sz="2000" b="1" dirty="0" smtClean="0"/>
              <a:t>оценка </a:t>
            </a:r>
            <a:r>
              <a:rPr lang="ru-RU" sz="2000" b="1" dirty="0"/>
              <a:t>общения, социального взаимодействия, игры и/или использования материалов с применением </a:t>
            </a:r>
            <a:r>
              <a:rPr lang="ru-RU" sz="2000" b="1" dirty="0" smtClean="0"/>
              <a:t>воображения.</a:t>
            </a:r>
          </a:p>
          <a:p>
            <a:pPr algn="ctr"/>
            <a:r>
              <a:rPr lang="ru-RU" sz="2000" dirty="0" smtClean="0"/>
              <a:t>5 модулей для разного возраста и разного уровня речевых возможностей.</a:t>
            </a:r>
          </a:p>
          <a:p>
            <a:pPr algn="ctr"/>
            <a:r>
              <a:rPr lang="ru-RU" sz="2000" dirty="0" smtClean="0"/>
              <a:t>Определяет выраженность симптомов спектра аутизма: </a:t>
            </a:r>
          </a:p>
          <a:p>
            <a:pPr algn="ctr"/>
            <a:r>
              <a:rPr lang="ru-RU" sz="2000" i="1" dirty="0" smtClean="0"/>
              <a:t>аутизм </a:t>
            </a:r>
            <a:r>
              <a:rPr lang="ru-RU" sz="2000" i="1" dirty="0"/>
              <a:t>/ спектр аутизма/ вне спектра </a:t>
            </a:r>
            <a:r>
              <a:rPr lang="ru-RU" sz="2000" i="1" dirty="0" smtClean="0"/>
              <a:t>аутизма</a:t>
            </a:r>
            <a:endParaRPr lang="ru-RU" sz="2000" dirty="0"/>
          </a:p>
          <a:p>
            <a:pPr algn="ctr"/>
            <a:r>
              <a:rPr lang="ru-RU" sz="2000" dirty="0" smtClean="0"/>
              <a:t> - на основании оценки сфер «Социального взаимодействия и «</a:t>
            </a:r>
            <a:r>
              <a:rPr lang="ru-RU" sz="2000" dirty="0"/>
              <a:t>Общения»</a:t>
            </a:r>
            <a:r>
              <a:rPr lang="ru-RU" sz="2000" dirty="0" smtClean="0"/>
              <a:t>.</a:t>
            </a:r>
            <a:endParaRPr lang="ru-RU" sz="2000" b="1" i="1" dirty="0" smtClean="0"/>
          </a:p>
          <a:p>
            <a:r>
              <a:rPr lang="ru-RU" sz="3200" b="1" i="1" dirty="0" smtClean="0"/>
              <a:t>                                            </a:t>
            </a:r>
            <a:r>
              <a:rPr lang="ru-RU" sz="3200" b="1" dirty="0" smtClean="0"/>
              <a:t>+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2400" b="1" dirty="0" smtClean="0"/>
              <a:t>ADI</a:t>
            </a:r>
            <a:r>
              <a:rPr lang="ru-RU" sz="2400" b="1" dirty="0"/>
              <a:t>-R - Интервью для Диагностики </a:t>
            </a:r>
            <a:r>
              <a:rPr lang="ru-RU" sz="2400" b="1" dirty="0" smtClean="0"/>
              <a:t>Аутизма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000" b="1" dirty="0" smtClean="0"/>
              <a:t>проводится по трем «областям функционирования»: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b="1" dirty="0" smtClean="0"/>
              <a:t>Качественные нарушения социального </a:t>
            </a:r>
            <a:r>
              <a:rPr lang="ru-RU" sz="2000" b="1" dirty="0" err="1" smtClean="0"/>
              <a:t>взаимодействи</a:t>
            </a:r>
            <a:endParaRPr lang="ru-RU" sz="2000" b="1" dirty="0" smtClean="0"/>
          </a:p>
          <a:p>
            <a:pPr marL="342900" indent="-342900" algn="just">
              <a:buFont typeface="Arial"/>
              <a:buChar char="•"/>
            </a:pPr>
            <a:r>
              <a:rPr lang="ru-RU" sz="2000" b="1" dirty="0" smtClean="0"/>
              <a:t>Качественные нарушения общения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b="1" dirty="0" smtClean="0"/>
              <a:t>Ограниченные и повторяющиеся паттерны поведения</a:t>
            </a:r>
            <a:endParaRPr lang="ru-RU" sz="2000" b="1" dirty="0"/>
          </a:p>
          <a:p>
            <a:pPr algn="just"/>
            <a:endParaRPr lang="ru-RU" dirty="0" smtClean="0">
              <a:effectLst/>
            </a:endParaRPr>
          </a:p>
          <a:p>
            <a:pPr algn="ctr"/>
            <a:r>
              <a:rPr lang="ru-RU" sz="2000" b="1" i="1" dirty="0" smtClean="0"/>
              <a:t>Для уточнения диагноза, полученного с помощью </a:t>
            </a:r>
            <a:r>
              <a:rPr lang="en-US" sz="2000" b="1" i="1" dirty="0" smtClean="0"/>
              <a:t>ADOS + ADI-R</a:t>
            </a:r>
            <a:r>
              <a:rPr lang="ru-RU" sz="2000" b="1" i="1" dirty="0" smtClean="0"/>
              <a:t>, рекомендуют тестирование интеллекта и</a:t>
            </a:r>
            <a:r>
              <a:rPr lang="en-US" sz="2000" b="1" i="1" dirty="0" smtClean="0"/>
              <a:t>/</a:t>
            </a:r>
            <a:r>
              <a:rPr lang="ru-RU" sz="2000" b="1" i="1" dirty="0" smtClean="0"/>
              <a:t>или оценку адаптивного поведения по шкале </a:t>
            </a:r>
            <a:r>
              <a:rPr lang="ru-RU" sz="2000" b="1" i="1" dirty="0" err="1" smtClean="0"/>
              <a:t>Вайнленд</a:t>
            </a:r>
            <a:endParaRPr lang="ru-RU" sz="20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176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737" y="187158"/>
            <a:ext cx="876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 </a:t>
            </a:r>
            <a:r>
              <a:rPr lang="ru-RU" sz="2400" b="1" i="1" dirty="0">
                <a:solidFill>
                  <a:srgbClr val="FF6600"/>
                </a:solidFill>
              </a:rPr>
              <a:t>Диагностика развития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737" y="802104"/>
            <a:ext cx="8863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PEP</a:t>
            </a:r>
            <a:r>
              <a:rPr lang="ru-RU" sz="2400" b="1" dirty="0"/>
              <a:t>-</a:t>
            </a:r>
            <a:r>
              <a:rPr lang="en-US" sz="2400" b="1" dirty="0"/>
              <a:t>R</a:t>
            </a:r>
            <a:r>
              <a:rPr lang="ru-RU" sz="2400" b="1" dirty="0"/>
              <a:t> - Психолого-образовательный профиль (РЕР-3, 2008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r>
              <a:rPr lang="ru-RU" sz="2000" b="1" dirty="0"/>
              <a:t>о</a:t>
            </a:r>
            <a:r>
              <a:rPr lang="ru-RU" sz="2000" b="1" dirty="0" smtClean="0"/>
              <a:t>т 6 </a:t>
            </a:r>
            <a:r>
              <a:rPr lang="ru-RU" sz="2000" b="1" dirty="0" err="1" smtClean="0"/>
              <a:t>мес</a:t>
            </a:r>
            <a:r>
              <a:rPr lang="ru-RU" sz="2000" b="1" dirty="0" smtClean="0"/>
              <a:t> до 12 лет; </a:t>
            </a:r>
            <a:r>
              <a:rPr lang="ru-RU" sz="2400" b="1" dirty="0" smtClean="0"/>
              <a:t>ААРЕР – </a:t>
            </a:r>
            <a:r>
              <a:rPr lang="ru-RU" sz="2000" b="1" dirty="0" smtClean="0"/>
              <a:t>для подростков от 12 лет и взрослых</a:t>
            </a:r>
          </a:p>
          <a:p>
            <a:endParaRPr lang="ru-RU" sz="2000" b="1" dirty="0"/>
          </a:p>
          <a:p>
            <a:endParaRPr lang="en-US" sz="2000" b="1" dirty="0" smtClean="0"/>
          </a:p>
          <a:p>
            <a:endParaRPr lang="ru-RU" sz="2400" b="1" dirty="0"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77482"/>
              </p:ext>
            </p:extLst>
          </p:nvPr>
        </p:nvGraphicFramePr>
        <p:xfrm>
          <a:off x="280736" y="1737895"/>
          <a:ext cx="8435474" cy="511160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217737"/>
                <a:gridCol w="4217737"/>
              </a:tblGrid>
              <a:tr h="5395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        ШКАЛЫ РЕР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ОБЛАСТИ РАЗВИТИЯ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ПОВЕДЕНИЯ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74240"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ШКАЛА РАЗВИТИЯ (131</a:t>
                      </a:r>
                      <a:r>
                        <a:rPr lang="ru-RU" b="1" i="1" baseline="0" dirty="0" smtClean="0"/>
                        <a:t> задание)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Подражание;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Восприятие;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Тонкая моторика;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моторика;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Зрительно-моторная координация;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Невербальное мышление;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Экспрессивная речь</a:t>
                      </a:r>
                      <a:r>
                        <a:rPr lang="ru-RU" b="1" i="1" dirty="0" smtClean="0">
                          <a:effectLst/>
                        </a:rPr>
                        <a:t> </a:t>
                      </a:r>
                      <a:endParaRPr lang="ru-RU" b="1" i="1" dirty="0"/>
                    </a:p>
                  </a:txBody>
                  <a:tcPr/>
                </a:tc>
              </a:tr>
              <a:tr h="2368350"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ШКАЛА ПОВЕДЕНИЯ (42 задания)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Аффект (взаимодействие и интерес к человеку);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и интерес к стимульным материалам;</a:t>
                      </a:r>
                    </a:p>
                    <a:p>
                      <a:pPr marL="285750" lvl="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Сенсорная чувствительность;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</a:t>
                      </a:r>
                      <a:r>
                        <a:rPr lang="ru-RU" b="1" i="1" dirty="0" smtClean="0">
                          <a:effectLst/>
                        </a:rPr>
                        <a:t> 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4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1"/>
            <a:ext cx="8416925" cy="41996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Типологические варианты детского аутизма </a:t>
            </a:r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39" y="891659"/>
            <a:ext cx="84009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Электронное пособие для специалистов образования, работающих с детьми, имеющими РАС, на сайте Института коррекционной педагогики РАО</a:t>
            </a:r>
          </a:p>
          <a:p>
            <a:pPr algn="ctr"/>
            <a:endParaRPr lang="ru-RU" b="1" i="1" dirty="0" smtClean="0">
              <a:solidFill>
                <a:srgbClr val="184B5B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D0D0D"/>
                </a:solidFill>
              </a:rPr>
              <a:t>Основа типологии - классификация О.С. Никольской (1995, 2000, 2014) </a:t>
            </a:r>
            <a:endParaRPr lang="ru-RU" dirty="0">
              <a:solidFill>
                <a:srgbClr val="0D0D0D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marL="285750" lvl="0" indent="-285750" algn="just">
              <a:buFont typeface="Arial"/>
              <a:buChar char="•"/>
            </a:pPr>
            <a:r>
              <a:rPr lang="ru-RU" sz="2400" b="1" i="1" dirty="0" smtClean="0"/>
              <a:t>Выделены и описаны базовые </a:t>
            </a:r>
            <a:r>
              <a:rPr lang="ru-RU" sz="2400" b="1" i="1" dirty="0"/>
              <a:t>характеристики психической деятельности и поведения </a:t>
            </a:r>
            <a:r>
              <a:rPr lang="ru-RU" sz="2400" b="1" i="1" dirty="0" smtClean="0"/>
              <a:t>детей, </a:t>
            </a:r>
            <a:r>
              <a:rPr lang="ru-RU" sz="2400" b="1" i="1" dirty="0"/>
              <a:t>позволяющие отнести его к тому или иному типологическому варианту детского аутизма </a:t>
            </a:r>
            <a:endParaRPr lang="ru-RU" sz="2400" b="1" i="1" dirty="0" smtClean="0"/>
          </a:p>
          <a:p>
            <a:pPr marL="342900" lvl="0" indent="-342900" algn="just">
              <a:buFont typeface="Arial"/>
              <a:buChar char="•"/>
            </a:pPr>
            <a:endParaRPr lang="ru-RU" sz="2400" b="1" i="1" dirty="0" smtClean="0"/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 smtClean="0"/>
              <a:t>На основе базовых характеристик дается дифференцированное </a:t>
            </a:r>
            <a:r>
              <a:rPr lang="ru-RU" sz="2400" b="1" i="1" dirty="0"/>
              <a:t>описание типологических групп детей дошкольного возраста с </a:t>
            </a:r>
            <a:r>
              <a:rPr lang="ru-RU" sz="2400" b="1" i="1" dirty="0" smtClean="0"/>
              <a:t>аутизмом</a:t>
            </a:r>
          </a:p>
          <a:p>
            <a:pPr marL="285750" indent="-285750" algn="just">
              <a:buFont typeface="Arial"/>
              <a:buChar char="•"/>
            </a:pPr>
            <a:endParaRPr lang="ru-RU" sz="2400" b="1" i="1" dirty="0"/>
          </a:p>
          <a:p>
            <a:pPr algn="just"/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263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1"/>
            <a:ext cx="8416925" cy="41996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Типологические варианты детского аутизма </a:t>
            </a:r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39" y="891659"/>
            <a:ext cx="8400967" cy="741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Электронное пособие для специалистов образования, работающих с детьми, имеющими РАС, на сайте Института коррекционной педагогики РАО</a:t>
            </a:r>
          </a:p>
          <a:p>
            <a:pPr algn="ctr"/>
            <a:endParaRPr lang="ru-RU" b="1" i="1" dirty="0">
              <a:solidFill>
                <a:srgbClr val="FF6600"/>
              </a:solidFill>
            </a:endParaRPr>
          </a:p>
          <a:p>
            <a:pPr lvl="0"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Феноменология четырех наиболее характерных вариантов детского аутизма описана в соответствии с базовыми характеристиками, представленными в разделах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0" algn="just"/>
            <a:endParaRPr lang="ru-RU" sz="2000" b="1" dirty="0"/>
          </a:p>
          <a:p>
            <a:pPr marL="285750" lvl="0" indent="-285750" algn="just">
              <a:buFont typeface="Arial"/>
              <a:buChar char="•"/>
            </a:pPr>
            <a:r>
              <a:rPr lang="ru-RU" sz="2400" b="1" i="1" dirty="0"/>
              <a:t>Основные виды стереотипной активности ребенка (</a:t>
            </a:r>
            <a:r>
              <a:rPr lang="ru-RU" sz="2400" b="1" i="1" dirty="0" err="1"/>
              <a:t>аутостимуляция</a:t>
            </a:r>
            <a:r>
              <a:rPr lang="ru-RU" sz="2400" b="1" i="1" dirty="0" smtClean="0"/>
              <a:t>)</a:t>
            </a:r>
          </a:p>
          <a:p>
            <a:pPr marL="285750" lvl="0" indent="-285750" algn="just">
              <a:buFont typeface="Arial"/>
              <a:buChar char="•"/>
            </a:pPr>
            <a:endParaRPr lang="ru-RU" sz="2400" dirty="0"/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/>
              <a:t>Особенности аффективной </a:t>
            </a:r>
            <a:r>
              <a:rPr lang="ru-RU" sz="2400" b="1" i="1" dirty="0" smtClean="0"/>
              <a:t>сферы</a:t>
            </a:r>
          </a:p>
          <a:p>
            <a:pPr marL="285750" indent="-285750" algn="just">
              <a:buFont typeface="Arial"/>
              <a:buChar char="•"/>
            </a:pPr>
            <a:endParaRPr lang="ru-RU" sz="2400" b="1" i="1" dirty="0">
              <a:solidFill>
                <a:srgbClr val="FF66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 smtClean="0"/>
              <a:t>Коммуникация</a:t>
            </a:r>
          </a:p>
          <a:p>
            <a:pPr marL="285750" indent="-285750" algn="just">
              <a:buFont typeface="Arial"/>
              <a:buChar char="•"/>
            </a:pPr>
            <a:endParaRPr lang="ru-RU" sz="2400" b="1" i="1" dirty="0"/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/>
              <a:t>Особенности когнитивной деятельности </a:t>
            </a:r>
            <a:endParaRPr lang="ru-RU" sz="2400" b="1" i="1" dirty="0" smtClean="0"/>
          </a:p>
          <a:p>
            <a:pPr marL="285750" indent="-285750" algn="just">
              <a:buFont typeface="Arial"/>
              <a:buChar char="•"/>
            </a:pPr>
            <a:endParaRPr lang="ru-RU" b="1" i="1" dirty="0">
              <a:solidFill>
                <a:srgbClr val="FF66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b="1" i="1" dirty="0" smtClean="0">
              <a:solidFill>
                <a:srgbClr val="FF6600"/>
              </a:solidFill>
            </a:endParaRPr>
          </a:p>
          <a:p>
            <a:pPr algn="ctr"/>
            <a:endParaRPr lang="ru-RU" b="1" i="1" dirty="0" smtClean="0">
              <a:solidFill>
                <a:srgbClr val="184B5B"/>
              </a:solidFill>
            </a:endParaRPr>
          </a:p>
          <a:p>
            <a:pPr algn="just"/>
            <a:endParaRPr lang="ru-RU" b="1" i="1" dirty="0"/>
          </a:p>
          <a:p>
            <a:pPr algn="just"/>
            <a:r>
              <a:rPr lang="ru-RU" sz="24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350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1"/>
            <a:ext cx="8416925" cy="41996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Типологические варианты детского аутизма </a:t>
            </a:r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39" y="891659"/>
            <a:ext cx="8400967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Электронное пособие для специалистов образования, работающих с детьми, имеющими РАС, на сайте Института коррекционной педагогики РАО</a:t>
            </a:r>
          </a:p>
          <a:p>
            <a:pPr algn="ctr"/>
            <a:endParaRPr lang="ru-RU" b="1" i="1" dirty="0" smtClean="0">
              <a:solidFill>
                <a:srgbClr val="184B5B"/>
              </a:solidFill>
            </a:endParaRPr>
          </a:p>
          <a:p>
            <a:pPr algn="just"/>
            <a:endParaRPr lang="ru-RU" b="1" i="1" dirty="0"/>
          </a:p>
          <a:p>
            <a:pPr algn="just"/>
            <a:r>
              <a:rPr lang="ru-RU" sz="2400" b="1" i="1" dirty="0" smtClean="0"/>
              <a:t>Описаны </a:t>
            </a:r>
            <a:r>
              <a:rPr lang="ru-RU" sz="2400" b="1" i="1" dirty="0"/>
              <a:t>дифференцированные модели дошкольного образования и воспитания </a:t>
            </a:r>
            <a:r>
              <a:rPr lang="ru-RU" sz="2400" b="1" i="1" dirty="0" smtClean="0"/>
              <a:t>детей с разными вариантами аутизма: 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 smtClean="0"/>
              <a:t>определены </a:t>
            </a:r>
            <a:r>
              <a:rPr lang="ru-RU" sz="2400" b="1" i="1" dirty="0"/>
              <a:t>цели и основные направления коррекционно-развивающей работы, особенности организации образовательного процесса для каждого варианта детского аутизма; </a:t>
            </a:r>
            <a:endParaRPr lang="ru-RU" sz="2400" b="1" i="1" dirty="0" smtClean="0"/>
          </a:p>
          <a:p>
            <a:pPr marL="285750" indent="-285750" algn="just">
              <a:buFont typeface="Arial"/>
              <a:buChar char="•"/>
            </a:pPr>
            <a:r>
              <a:rPr lang="ru-RU" sz="2400" b="1" i="1" dirty="0" smtClean="0"/>
              <a:t>указаны </a:t>
            </a:r>
            <a:r>
              <a:rPr lang="ru-RU" sz="2400" b="1" i="1" dirty="0"/>
              <a:t>виды дошкольных образовательных организаций и типы групп, в которых может осуществляться комплексная помощь детям с разными вариантами аутизма.</a:t>
            </a:r>
          </a:p>
          <a:p>
            <a:pPr algn="just"/>
            <a:r>
              <a:rPr lang="ru-RU" sz="24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75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984" y="170222"/>
            <a:ext cx="8379681" cy="66877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800" b="1" i="1" dirty="0" smtClean="0">
              <a:solidFill>
                <a:srgbClr val="FF6600"/>
              </a:solidFill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Расстройства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аутистического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спектра (РАС)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представляют собой группу комплексных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дезинтегративных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нарушений психического развития, характеризующихся отсутствием способности к социальному взаимодействию, коммуникации, стереотипностью поведения, приводящих к социальной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дезадаптации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«Расстройства аутистического спектра: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иагностика, лечение, наблюдение»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Клинические рекомендации.</a:t>
            </a:r>
          </a:p>
          <a:p>
            <a:pPr marL="0" lvl="0" indent="0" algn="r">
              <a:lnSpc>
                <a:spcPct val="0"/>
              </a:lnSpc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ФГБУ «Федеральный медицинский исследовательский центр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психиатрии и наркологии им. В.П. Сербского» Минздрава России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ФГБНУ «Научный центр психического здоровья»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Российское общество психиатров</a:t>
            </a:r>
          </a:p>
          <a:p>
            <a:pPr marL="0" lvl="0" indent="0" algn="r">
              <a:lnSpc>
                <a:spcPct val="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2015 г</a:t>
            </a:r>
          </a:p>
          <a:p>
            <a:pPr marL="0" lvl="0" indent="0" algn="r">
              <a:lnSpc>
                <a:spcPct val="0"/>
              </a:lnSpc>
              <a:buNone/>
            </a:pPr>
            <a:endParaRPr lang="ru-RU" sz="1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>
              <a:lnSpc>
                <a:spcPct val="0"/>
              </a:lnSpc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74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1"/>
            <a:ext cx="8416925" cy="41996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Типологические варианты детского аутизма </a:t>
            </a:r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39" y="891659"/>
            <a:ext cx="8400967" cy="7663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66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D0D0D"/>
                </a:solidFill>
              </a:rPr>
              <a:t>Определение варианта (группы) детского аутизма:</a:t>
            </a:r>
          </a:p>
          <a:p>
            <a:pPr algn="just"/>
            <a:endParaRPr lang="ru-RU" sz="2400" b="1" i="1" dirty="0" smtClean="0">
              <a:solidFill>
                <a:srgbClr val="184B5B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позволяет </a:t>
            </a:r>
            <a:r>
              <a:rPr lang="ru-RU" sz="2400" dirty="0"/>
              <a:t>существенно уточнить психолого-педагогическую диагностику </a:t>
            </a:r>
            <a:r>
              <a:rPr lang="ru-RU" sz="2400" dirty="0" smtClean="0"/>
              <a:t>РАС;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/>
              <a:t>д</a:t>
            </a:r>
            <a:r>
              <a:rPr lang="ru-RU" sz="2400" dirty="0" smtClean="0"/>
              <a:t>ает возможность получить целостное представление о соотношении когнитивных, эмоциональных, коммуникативных возможностей ребенка;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озволяет обоснованно выбирать образовательный маршрут, методы работы с ребенком, составить программу коррекционно-развивающих занятий;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омогает осуществлять дифференцированный подход </a:t>
            </a:r>
            <a:r>
              <a:rPr lang="ru-RU" sz="2400" dirty="0"/>
              <a:t>к проектированию образовательной среды и разработке программ коррекционной помощи детям с аутизмом.</a:t>
            </a:r>
          </a:p>
          <a:p>
            <a:pPr marL="342900" indent="-342900" algn="just">
              <a:buFont typeface="Arial"/>
              <a:buChar char="•"/>
            </a:pPr>
            <a:endParaRPr lang="ru-RU" sz="2400" dirty="0"/>
          </a:p>
          <a:p>
            <a:pPr marL="342900" indent="-342900" algn="just">
              <a:buFont typeface="Arial"/>
              <a:buChar char="•"/>
            </a:pPr>
            <a:endParaRPr lang="ru-RU" sz="2400" b="1" i="1" dirty="0" smtClean="0">
              <a:solidFill>
                <a:srgbClr val="184B5B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b="1" i="1" dirty="0" smtClean="0">
              <a:solidFill>
                <a:srgbClr val="184B5B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b="1" i="1" dirty="0" smtClean="0">
              <a:solidFill>
                <a:srgbClr val="FF6600"/>
              </a:solidFill>
            </a:endParaRPr>
          </a:p>
          <a:p>
            <a:pPr algn="ctr"/>
            <a:endParaRPr lang="ru-RU" b="1" i="1" dirty="0" smtClean="0">
              <a:solidFill>
                <a:srgbClr val="184B5B"/>
              </a:solidFill>
            </a:endParaRPr>
          </a:p>
          <a:p>
            <a:pPr algn="just"/>
            <a:endParaRPr lang="ru-RU" b="1" i="1" dirty="0"/>
          </a:p>
          <a:p>
            <a:pPr algn="just"/>
            <a:r>
              <a:rPr lang="ru-RU" sz="24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174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7"/>
          <p:cNvSpPr txBox="1">
            <a:spLocks/>
          </p:cNvSpPr>
          <p:nvPr/>
        </p:nvSpPr>
        <p:spPr>
          <a:xfrm>
            <a:off x="1044402" y="602790"/>
            <a:ext cx="7080733" cy="506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hlinkClick r:id="rId2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200" b="1" dirty="0" smtClean="0">
                <a:solidFill>
                  <a:srgbClr val="FF6600"/>
                </a:solidFill>
                <a:hlinkClick r:id="rId2"/>
              </a:rPr>
              <a:t>http</a:t>
            </a:r>
            <a:r>
              <a:rPr lang="ru-RU" sz="3200" b="1" dirty="0" smtClean="0">
                <a:solidFill>
                  <a:srgbClr val="FF6600"/>
                </a:solidFill>
                <a:hlinkClick r:id="rId2"/>
              </a:rPr>
              <a:t>:</a:t>
            </a:r>
            <a:r>
              <a:rPr lang="en-US" sz="3200" b="1" dirty="0" smtClean="0">
                <a:solidFill>
                  <a:srgbClr val="FF6600"/>
                </a:solidFill>
                <a:hlinkClick r:id="rId2"/>
              </a:rPr>
              <a:t>//ikprao.ru/</a:t>
            </a:r>
            <a:endParaRPr lang="ru-RU" sz="3200" b="1" dirty="0" smtClean="0">
              <a:solidFill>
                <a:srgbClr val="FF6600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sz="2400" dirty="0">
              <a:solidFill>
                <a:srgbClr val="FF6600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sz="2400" b="1" dirty="0" smtClean="0">
              <a:solidFill>
                <a:srgbClr val="FF6600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Электронный Альманах ИКП РАО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  <a:hlinkClick r:id="rId3"/>
              </a:rPr>
              <a:t>https://alldef.ru/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о диагностике и коррекции РАС: </a:t>
            </a:r>
            <a:r>
              <a:rPr lang="ru-RU" sz="2000" b="1" dirty="0">
                <a:solidFill>
                  <a:schemeClr val="tx1"/>
                </a:solidFill>
              </a:rPr>
              <a:t>№№ 18, 19, 20, 21, 23, </a:t>
            </a:r>
            <a:r>
              <a:rPr lang="ru-RU" sz="2000" b="1" dirty="0" smtClean="0">
                <a:solidFill>
                  <a:schemeClr val="tx1"/>
                </a:solidFill>
              </a:rPr>
              <a:t>28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Курсы повышения квалификации специалистов, работающих с аутичными детьми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Программа </a:t>
            </a:r>
            <a:r>
              <a:rPr lang="ru-RU" sz="2000" b="1" dirty="0" err="1">
                <a:solidFill>
                  <a:schemeClr val="tx1"/>
                </a:solidFill>
              </a:rPr>
              <a:t>ВУЗовской</a:t>
            </a:r>
            <a:r>
              <a:rPr lang="ru-RU" sz="2000" b="1" dirty="0">
                <a:solidFill>
                  <a:schemeClr val="tx1"/>
                </a:solidFill>
              </a:rPr>
              <a:t> подготовки психологов и педагогов (бакалавров, магистров)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7" y="6382233"/>
            <a:ext cx="1087396" cy="33620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7017" y="3963784"/>
            <a:ext cx="3478425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" y="114237"/>
            <a:ext cx="2574775" cy="2457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403" t="44992" r="2158" b="6934"/>
          <a:stretch/>
        </p:blipFill>
        <p:spPr>
          <a:xfrm>
            <a:off x="911121" y="5252180"/>
            <a:ext cx="7214014" cy="15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данным Всемирной организации здравоохранения (67 сессия Всемирной ассамблеи, пункт 13,4, А 67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/17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от 21 марта 2014 г):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 странам европейского региона – 61,9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/10 000 (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диапазон 30 – 116,1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/10 000);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странам североамериканского региона – 65,5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10 000 (диапазон  34-90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/10 000)/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оотношение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встречаемости РАС у мальчиков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девочек оценивается  в пределах от 2,6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 1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 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</a:t>
            </a:r>
          </a:p>
          <a:p>
            <a:endParaRPr lang="ru-RU" dirty="0"/>
          </a:p>
        </p:txBody>
      </p:sp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Распространенность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3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264" y="615420"/>
            <a:ext cx="8322199" cy="5023911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err="1">
                <a:solidFill>
                  <a:srgbClr val="FF6600"/>
                </a:solidFill>
              </a:rPr>
              <a:t>Полиэтиология</a:t>
            </a:r>
            <a:r>
              <a:rPr lang="ru-RU" sz="2800" b="1" i="1" dirty="0">
                <a:solidFill>
                  <a:srgbClr val="FF6600"/>
                </a:solidFill>
              </a:rPr>
              <a:t> и </a:t>
            </a:r>
            <a:r>
              <a:rPr lang="ru-RU" sz="2800" b="1" i="1" dirty="0" err="1">
                <a:solidFill>
                  <a:srgbClr val="FF6600"/>
                </a:solidFill>
              </a:rPr>
              <a:t>полинозология</a:t>
            </a:r>
            <a:r>
              <a:rPr lang="ru-RU" sz="2800" b="1" i="1" dirty="0">
                <a:solidFill>
                  <a:srgbClr val="FF6600"/>
                </a:solidFill>
              </a:rPr>
              <a:t> </a:t>
            </a:r>
            <a:r>
              <a:rPr lang="ru-RU" sz="2800" b="1" i="1" dirty="0" smtClean="0">
                <a:solidFill>
                  <a:srgbClr val="FF6600"/>
                </a:solidFill>
              </a:rPr>
              <a:t>РАС</a:t>
            </a:r>
            <a:r>
              <a:rPr lang="ru-RU" sz="2800" b="1" i="1" dirty="0">
                <a:solidFill>
                  <a:srgbClr val="FF6600"/>
                </a:solidFill>
              </a:rPr>
              <a:t>:</a:t>
            </a:r>
            <a:r>
              <a:rPr lang="ru-RU" sz="2800" dirty="0" smtClean="0">
                <a:solidFill>
                  <a:srgbClr val="FF6600"/>
                </a:solidFill>
              </a:rPr>
              <a:t> </a:t>
            </a:r>
          </a:p>
          <a:p>
            <a:endParaRPr lang="ru-RU" sz="2800" dirty="0" smtClean="0">
              <a:solidFill>
                <a:srgbClr val="215D77"/>
              </a:solidFill>
            </a:endParaRPr>
          </a:p>
          <a:p>
            <a:r>
              <a:rPr lang="ru-RU" sz="2800" dirty="0" smtClean="0">
                <a:solidFill>
                  <a:srgbClr val="215D77"/>
                </a:solidFill>
              </a:rPr>
              <a:t>на </a:t>
            </a:r>
            <a:r>
              <a:rPr lang="ru-RU" sz="2800" dirty="0">
                <a:solidFill>
                  <a:srgbClr val="215D77"/>
                </a:solidFill>
              </a:rPr>
              <a:t>сегодняшний день общепризнанной концепции этиологии РАС не существует. Проверяются гипотезы биологической, психологической, социальной природы, которые не противоречат друг другу, а, скорее, </a:t>
            </a:r>
            <a:r>
              <a:rPr lang="ru-RU" sz="2800" dirty="0" smtClean="0">
                <a:solidFill>
                  <a:srgbClr val="215D77"/>
                </a:solidFill>
              </a:rPr>
              <a:t>исследуют причины РАС </a:t>
            </a:r>
            <a:r>
              <a:rPr lang="ru-RU" sz="2800" dirty="0">
                <a:solidFill>
                  <a:srgbClr val="215D77"/>
                </a:solidFill>
              </a:rPr>
              <a:t>на разных уровнях, в разных парадигмах. </a:t>
            </a:r>
            <a:endParaRPr lang="ru-RU" sz="2800" dirty="0" smtClean="0">
              <a:solidFill>
                <a:srgbClr val="215D77"/>
              </a:solidFill>
            </a:endParaRPr>
          </a:p>
          <a:p>
            <a:r>
              <a:rPr lang="ru-RU" sz="2800" dirty="0" smtClean="0">
                <a:solidFill>
                  <a:srgbClr val="215D77"/>
                </a:solidFill>
              </a:rPr>
              <a:t>Допускается </a:t>
            </a:r>
            <a:r>
              <a:rPr lang="ru-RU" sz="2800" dirty="0">
                <a:solidFill>
                  <a:srgbClr val="215D77"/>
                </a:solidFill>
              </a:rPr>
              <a:t>множественность </a:t>
            </a:r>
            <a:r>
              <a:rPr lang="ru-RU" sz="2800" dirty="0" smtClean="0">
                <a:solidFill>
                  <a:srgbClr val="215D77"/>
                </a:solidFill>
              </a:rPr>
              <a:t>причин </a:t>
            </a:r>
            <a:r>
              <a:rPr lang="ru-RU" sz="2800" dirty="0">
                <a:solidFill>
                  <a:srgbClr val="215D77"/>
                </a:solidFill>
              </a:rPr>
              <a:t>и проявление признаков РАС в рамках целого ряда заболеваний и</a:t>
            </a:r>
            <a:r>
              <a:rPr lang="en-US" sz="2800" dirty="0">
                <a:solidFill>
                  <a:srgbClr val="215D77"/>
                </a:solidFill>
              </a:rPr>
              <a:t>/</a:t>
            </a:r>
            <a:r>
              <a:rPr lang="ru-RU" sz="2800" dirty="0">
                <a:solidFill>
                  <a:srgbClr val="215D77"/>
                </a:solidFill>
              </a:rPr>
              <a:t>или иных биологически обусловленных проблем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10016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353540"/>
            <a:ext cx="8416925" cy="54994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Актуальные вопросы диагностики РАС: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903488"/>
            <a:ext cx="8416925" cy="595451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 smtClean="0">
                <a:solidFill>
                  <a:srgbClr val="0D0D0D"/>
                </a:solidFill>
              </a:rPr>
              <a:t>Каковы основные </a:t>
            </a:r>
            <a:r>
              <a:rPr lang="ru-RU" sz="2400" b="1" dirty="0">
                <a:solidFill>
                  <a:srgbClr val="0D0D0D"/>
                </a:solidFill>
              </a:rPr>
              <a:t>направления и последовательность диагностики </a:t>
            </a:r>
            <a:r>
              <a:rPr lang="ru-RU" sz="2400" b="1" dirty="0" smtClean="0">
                <a:solidFill>
                  <a:srgbClr val="0D0D0D"/>
                </a:solidFill>
              </a:rPr>
              <a:t>РАС?</a:t>
            </a:r>
            <a:endParaRPr lang="ru-RU" sz="2400" b="1" dirty="0">
              <a:solidFill>
                <a:srgbClr val="0D0D0D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D0D0D"/>
                </a:solidFill>
              </a:rPr>
              <a:t>Роль врача, психолога, педагога в диагностике </a:t>
            </a:r>
            <a:r>
              <a:rPr lang="ru-RU" sz="2400" b="1" dirty="0" smtClean="0">
                <a:solidFill>
                  <a:srgbClr val="0D0D0D"/>
                </a:solidFill>
              </a:rPr>
              <a:t>РАС</a:t>
            </a:r>
            <a:endParaRPr lang="ru-RU" sz="2400" b="1" dirty="0">
              <a:solidFill>
                <a:srgbClr val="0D0D0D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D0D0D"/>
                </a:solidFill>
              </a:rPr>
              <a:t>Тестирование при РАС: какие тесты – наилучшие для диагностики </a:t>
            </a:r>
            <a:r>
              <a:rPr lang="ru-RU" sz="2400" b="1" dirty="0" smtClean="0">
                <a:solidFill>
                  <a:srgbClr val="0D0D0D"/>
                </a:solidFill>
              </a:rPr>
              <a:t>РАС, </a:t>
            </a:r>
            <a:r>
              <a:rPr lang="ru-RU" sz="2400" b="1" dirty="0">
                <a:solidFill>
                  <a:srgbClr val="0D0D0D"/>
                </a:solidFill>
              </a:rPr>
              <a:t>кто может проводить </a:t>
            </a:r>
            <a:r>
              <a:rPr lang="ru-RU" sz="2400" b="1" dirty="0" smtClean="0">
                <a:solidFill>
                  <a:srgbClr val="0D0D0D"/>
                </a:solidFill>
              </a:rPr>
              <a:t>тестирование? </a:t>
            </a:r>
            <a:endParaRPr lang="ru-RU" sz="2400" b="1" dirty="0">
              <a:solidFill>
                <a:srgbClr val="0D0D0D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D0D0D"/>
                </a:solidFill>
              </a:rPr>
              <a:t>Почему дети с РАС имеют разные медицинские диагнозы?</a:t>
            </a: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 smtClean="0">
                <a:solidFill>
                  <a:srgbClr val="0D0D0D"/>
                </a:solidFill>
              </a:rPr>
              <a:t>Каковы особенности </a:t>
            </a:r>
            <a:r>
              <a:rPr lang="ru-RU" sz="2400" b="1" dirty="0">
                <a:solidFill>
                  <a:srgbClr val="0D0D0D"/>
                </a:solidFill>
              </a:rPr>
              <a:t>диагностики развития детей с </a:t>
            </a:r>
            <a:r>
              <a:rPr lang="ru-RU" sz="2400" b="1" dirty="0" smtClean="0">
                <a:solidFill>
                  <a:srgbClr val="0D0D0D"/>
                </a:solidFill>
              </a:rPr>
              <a:t>РАС?</a:t>
            </a:r>
            <a:endParaRPr lang="ru-RU" sz="2400" b="1" dirty="0">
              <a:solidFill>
                <a:srgbClr val="0D0D0D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 smtClean="0">
                <a:solidFill>
                  <a:srgbClr val="0D0D0D"/>
                </a:solidFill>
              </a:rPr>
              <a:t>Стоит ли использовать традиционные методики </a:t>
            </a:r>
            <a:r>
              <a:rPr lang="ru-RU" sz="2400" b="1" dirty="0">
                <a:solidFill>
                  <a:srgbClr val="0D0D0D"/>
                </a:solidFill>
              </a:rPr>
              <a:t>оценки психического развития в диагностике детей с </a:t>
            </a:r>
            <a:r>
              <a:rPr lang="ru-RU" sz="2400" b="1" dirty="0" smtClean="0">
                <a:solidFill>
                  <a:srgbClr val="0D0D0D"/>
                </a:solidFill>
              </a:rPr>
              <a:t>РАС?</a:t>
            </a:r>
            <a:endParaRPr lang="ru-RU" sz="2400" b="1" dirty="0">
              <a:solidFill>
                <a:srgbClr val="0D0D0D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D0D0D"/>
                </a:solidFill>
              </a:rPr>
              <a:t>Специальная типология детей с аутизмом: каковы ее возможности?</a:t>
            </a: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0"/>
            <a:ext cx="8416925" cy="48412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Направления и последовательность диагностики РАС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1193536"/>
            <a:ext cx="8416925" cy="542892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FF6600"/>
                </a:solidFill>
              </a:rPr>
              <a:t>1. Первичная экспресс-диагностика - </a:t>
            </a:r>
            <a:r>
              <a:rPr lang="ru-RU" sz="2000" b="1" dirty="0" err="1" smtClean="0">
                <a:solidFill>
                  <a:srgbClr val="FF6600"/>
                </a:solidFill>
              </a:rPr>
              <a:t>скрининговые</a:t>
            </a:r>
            <a:r>
              <a:rPr lang="ru-RU" sz="2000" b="1" dirty="0" smtClean="0">
                <a:solidFill>
                  <a:srgbClr val="FF6600"/>
                </a:solidFill>
              </a:rPr>
              <a:t> </a:t>
            </a:r>
            <a:r>
              <a:rPr lang="ru-RU" sz="2000" b="1" dirty="0">
                <a:solidFill>
                  <a:srgbClr val="FF6600"/>
                </a:solidFill>
              </a:rPr>
              <a:t>тесты </a:t>
            </a:r>
            <a:endParaRPr lang="ru-RU" sz="2000" b="1" dirty="0" smtClean="0">
              <a:solidFill>
                <a:srgbClr val="FF6600"/>
              </a:solidFill>
            </a:endParaRPr>
          </a:p>
          <a:p>
            <a:pPr lvl="0" algn="just"/>
            <a:r>
              <a:rPr lang="ru-RU" sz="2000" b="1" dirty="0" smtClean="0">
                <a:solidFill>
                  <a:srgbClr val="215D77"/>
                </a:solidFill>
              </a:rPr>
              <a:t>выявление вероятности аутистических нарушений. Могут проводить специалисты сферы образования или родители</a:t>
            </a:r>
          </a:p>
          <a:p>
            <a:pPr lvl="0" algn="just"/>
            <a:endParaRPr lang="ru-RU" sz="2000" dirty="0">
              <a:solidFill>
                <a:srgbClr val="E2751D"/>
              </a:solidFill>
            </a:endParaRPr>
          </a:p>
          <a:p>
            <a:pPr lvl="0" algn="just"/>
            <a:r>
              <a:rPr lang="ru-RU" sz="2000" b="1" dirty="0" smtClean="0">
                <a:solidFill>
                  <a:srgbClr val="FF6600"/>
                </a:solidFill>
              </a:rPr>
              <a:t>              2. Клиническая диагностика, постановка  диагноза</a:t>
            </a:r>
          </a:p>
          <a:p>
            <a:pPr lvl="0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существляется только врачом - детским психиатром</a:t>
            </a:r>
            <a:endParaRPr lang="ru-RU" sz="2000" b="1" dirty="0" smtClean="0">
              <a:solidFill>
                <a:srgbClr val="FF6600"/>
              </a:solidFill>
            </a:endParaRPr>
          </a:p>
          <a:p>
            <a:pPr lvl="0" algn="just"/>
            <a:endParaRPr lang="ru-RU" sz="2000" b="1" dirty="0" smtClean="0">
              <a:solidFill>
                <a:srgbClr val="FF6600"/>
              </a:solidFill>
            </a:endParaRPr>
          </a:p>
          <a:p>
            <a:pPr lvl="0"/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</a:rPr>
              <a:t>            3. Диагностика развития; оценка динамики психического развития ребенка</a:t>
            </a:r>
          </a:p>
          <a:p>
            <a:pPr lvl="0" algn="just"/>
            <a:r>
              <a:rPr lang="ru-RU" sz="2000" b="1" dirty="0" smtClean="0">
                <a:solidFill>
                  <a:srgbClr val="215D77"/>
                </a:solidFill>
              </a:rPr>
              <a:t>психолого-педагогическая диагностика когнитивной и эмоциональной сфер ребенка, оценка его коммуникативных возможностей и уровня социализации</a:t>
            </a:r>
          </a:p>
          <a:p>
            <a:pPr lvl="0"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endParaRPr lang="ru-RU" sz="2000" b="1" dirty="0">
              <a:solidFill>
                <a:srgbClr val="FF6600"/>
              </a:solidFill>
            </a:endParaRPr>
          </a:p>
          <a:p>
            <a:pPr lvl="0" algn="just"/>
            <a:endParaRPr lang="ru-RU" sz="2000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9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471690"/>
            <a:ext cx="8416925" cy="484129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6600"/>
                </a:solidFill>
              </a:rPr>
              <a:t>Первичная экспресс-диагностика (скрининг)</a:t>
            </a:r>
            <a:endParaRPr lang="ru-RU" sz="2400" i="1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955820"/>
            <a:ext cx="8416925" cy="5666640"/>
          </a:xfrm>
        </p:spPr>
        <p:txBody>
          <a:bodyPr>
            <a:normAutofit/>
          </a:bodyPr>
          <a:lstStyle/>
          <a:p>
            <a:pPr lvl="0"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60945"/>
              </p:ext>
            </p:extLst>
          </p:nvPr>
        </p:nvGraphicFramePr>
        <p:xfrm>
          <a:off x="363538" y="1047522"/>
          <a:ext cx="8416924" cy="628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46"/>
                <a:gridCol w="4045814"/>
                <a:gridCol w="995088"/>
                <a:gridCol w="2155276"/>
              </a:tblGrid>
              <a:tr h="363649">
                <a:tc>
                  <a:txBody>
                    <a:bodyPr/>
                    <a:lstStyle/>
                    <a:p>
                      <a:r>
                        <a:rPr lang="ru-RU" dirty="0" smtClean="0"/>
                        <a:t> Тест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Области</a:t>
                      </a:r>
                      <a:r>
                        <a:rPr lang="ru-RU" baseline="0" dirty="0" smtClean="0"/>
                        <a:t> диагностических критериев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результата</a:t>
                      </a:r>
                      <a:endParaRPr lang="ru-RU" dirty="0"/>
                    </a:p>
                  </a:txBody>
                  <a:tcPr/>
                </a:tc>
              </a:tr>
              <a:tr h="10498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M-CHAT-R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- Нарушения общения;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- Нарушения социального взаимодействия;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Стереотипные формы поведения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Соматосенсорные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16-30</a:t>
                      </a:r>
                    </a:p>
                    <a:p>
                      <a:r>
                        <a:rPr lang="ru-RU" sz="1600" dirty="0" smtClean="0"/>
                        <a:t>месяцев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Высокий риск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Средний риск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Низкий риск</a:t>
                      </a:r>
                      <a:endParaRPr lang="ru-RU" sz="1600" dirty="0"/>
                    </a:p>
                  </a:txBody>
                  <a:tcPr/>
                </a:tc>
              </a:tr>
              <a:tr h="1289798"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CARS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Отношение к людям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Имитация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Эмоциональный ответ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Владение телом……..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Всего 15 областей оценки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2-4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Тяжелый аутизм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Проявления аутизма от легкого до среднего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Нет аутизма</a:t>
                      </a:r>
                      <a:endParaRPr lang="ru-RU" sz="1600" dirty="0"/>
                    </a:p>
                  </a:txBody>
                  <a:tcPr/>
                </a:tc>
              </a:tr>
              <a:tr h="1049836"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CASD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Проблемы социального взаимодействия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Персеверации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Соматосенсорные нарушения…..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Всего 6 областей оценки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1-16 </a:t>
                      </a:r>
                      <a:r>
                        <a:rPr lang="ru-RU" sz="1600" dirty="0" smtClean="0"/>
                        <a:t>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РАС</a:t>
                      </a:r>
                      <a:endParaRPr lang="ru-RU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Другие заболевания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Типичное развитие</a:t>
                      </a:r>
                      <a:endParaRPr lang="ru-RU" sz="1600" dirty="0"/>
                    </a:p>
                  </a:txBody>
                  <a:tcPr/>
                </a:tc>
              </a:tr>
              <a:tr h="1049836"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SQR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Нарушения общения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err="1" smtClean="0"/>
                        <a:t>Наруш</a:t>
                      </a:r>
                      <a:r>
                        <a:rPr lang="ru-RU" sz="1600" dirty="0" smtClean="0"/>
                        <a:t>-я социального взаимодействия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Стереотипные и</a:t>
                      </a:r>
                      <a:r>
                        <a:rPr lang="ru-RU" sz="1600" baseline="0" dirty="0" smtClean="0"/>
                        <a:t> повторяющиеся формы поведения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РАС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Другие заболевания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Типичное</a:t>
                      </a:r>
                      <a:r>
                        <a:rPr lang="ru-RU" sz="1600" baseline="0" dirty="0" smtClean="0"/>
                        <a:t> развитие</a:t>
                      </a:r>
                      <a:endParaRPr lang="ru-RU" sz="1600" dirty="0"/>
                    </a:p>
                  </a:txBody>
                  <a:tcPr/>
                </a:tc>
              </a:tr>
              <a:tr h="1405649">
                <a:tc>
                  <a:txBody>
                    <a:bodyPr/>
                    <a:lstStyle/>
                    <a:p>
                      <a:r>
                        <a:rPr lang="ru-RU" sz="1600" b="1" i="0" dirty="0" smtClean="0"/>
                        <a:t> </a:t>
                      </a:r>
                      <a:r>
                        <a:rPr lang="en-US" sz="1600" b="1" i="0" dirty="0" smtClean="0"/>
                        <a:t>ASSQ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Общение со сверстниками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Поведение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Игры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6-16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Высок вероятность</a:t>
                      </a:r>
                      <a:r>
                        <a:rPr lang="ru-RU" sz="1600" baseline="0" dirty="0" smtClean="0"/>
                        <a:t> аутизма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Есть вероятность аутизма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Нет аутизма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15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130941"/>
            <a:ext cx="8416925" cy="43210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6600"/>
                </a:solidFill>
              </a:rPr>
              <a:t>Аутизм и РАС: изменения диагностических критериев</a:t>
            </a:r>
            <a:endParaRPr lang="ru-RU" sz="2000" i="1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707079"/>
            <a:ext cx="8416925" cy="6150922"/>
          </a:xfrm>
        </p:spPr>
        <p:txBody>
          <a:bodyPr>
            <a:normAutofit/>
          </a:bodyPr>
          <a:lstStyle/>
          <a:p>
            <a:pPr lvl="1" algn="l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Синдром детского аутизма впервые описан </a:t>
            </a:r>
            <a:r>
              <a:rPr lang="ru-RU" sz="2000" b="1" i="1" dirty="0" smtClean="0">
                <a:solidFill>
                  <a:schemeClr val="tx1"/>
                </a:solidFill>
              </a:rPr>
              <a:t>Л.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Каннером</a:t>
            </a:r>
            <a:r>
              <a:rPr lang="ru-RU" sz="2000" b="1" i="1" dirty="0" smtClean="0">
                <a:solidFill>
                  <a:schemeClr val="tx1"/>
                </a:solidFill>
              </a:rPr>
              <a:t> (1943)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lvl="1" algn="l">
              <a:lnSpc>
                <a:spcPct val="12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Г.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Аспергер</a:t>
            </a:r>
            <a:r>
              <a:rPr lang="ru-RU" sz="2000" b="1" i="1" dirty="0" smtClean="0">
                <a:solidFill>
                  <a:schemeClr val="tx1"/>
                </a:solidFill>
              </a:rPr>
              <a:t> (1944) </a:t>
            </a:r>
            <a:r>
              <a:rPr lang="ru-RU" sz="2000" dirty="0" smtClean="0">
                <a:solidFill>
                  <a:schemeClr val="tx1"/>
                </a:solidFill>
              </a:rPr>
              <a:t>описал сходное расстройства.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Общее в их описании</a:t>
            </a:r>
            <a:r>
              <a:rPr lang="ru-RU" sz="2000" dirty="0" smtClean="0">
                <a:solidFill>
                  <a:schemeClr val="tx1"/>
                </a:solidFill>
              </a:rPr>
              <a:t>: трудность зрительного контакта, стереотипные слова и движения, сопротивление изменениям, часто – специфические интересы.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Отличия от детской шизофрении</a:t>
            </a:r>
            <a:r>
              <a:rPr lang="ru-RU" sz="2000" dirty="0" smtClean="0">
                <a:solidFill>
                  <a:schemeClr val="tx1"/>
                </a:solidFill>
              </a:rPr>
              <a:t>: положительная динамика, отсутствие галлюцинаций, отсутствие периода нормального развития.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Отличия в описаниях Л.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Каннера</a:t>
            </a:r>
            <a:r>
              <a:rPr lang="ru-RU" sz="2000" b="1" i="1" dirty="0" smtClean="0">
                <a:solidFill>
                  <a:schemeClr val="tx1"/>
                </a:solidFill>
              </a:rPr>
              <a:t> и Г.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Аспергера</a:t>
            </a:r>
            <a:r>
              <a:rPr lang="ru-RU" sz="2000" b="1" i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buFont typeface="Arial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Речь</a:t>
            </a:r>
            <a:r>
              <a:rPr lang="ru-RU" sz="2000" dirty="0" smtClean="0">
                <a:solidFill>
                  <a:schemeClr val="tx1"/>
                </a:solidFill>
              </a:rPr>
              <a:t>: в описании </a:t>
            </a:r>
            <a:r>
              <a:rPr lang="ru-RU" sz="2000" dirty="0" err="1" smtClean="0">
                <a:solidFill>
                  <a:schemeClr val="tx1"/>
                </a:solidFill>
              </a:rPr>
              <a:t>Каннера</a:t>
            </a:r>
            <a:r>
              <a:rPr lang="ru-RU" sz="2000" dirty="0" smtClean="0">
                <a:solidFill>
                  <a:schemeClr val="tx1"/>
                </a:solidFill>
              </a:rPr>
              <a:t> – низкий уровень речевого развития или отсутствие речи; описание </a:t>
            </a:r>
            <a:r>
              <a:rPr lang="ru-RU" sz="2000" dirty="0" err="1" smtClean="0">
                <a:solidFill>
                  <a:schemeClr val="tx1"/>
                </a:solidFill>
              </a:rPr>
              <a:t>Аспергера</a:t>
            </a:r>
            <a:r>
              <a:rPr lang="ru-RU" sz="2000" dirty="0" smtClean="0">
                <a:solidFill>
                  <a:schemeClr val="tx1"/>
                </a:solidFill>
              </a:rPr>
              <a:t> – свободное владение речью</a:t>
            </a:r>
          </a:p>
          <a:p>
            <a:pPr marL="800100" lvl="1" indent="-342900" algn="l">
              <a:buFont typeface="Arial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Моторика</a:t>
            </a:r>
            <a:r>
              <a:rPr lang="ru-RU" sz="2000" dirty="0" smtClean="0">
                <a:solidFill>
                  <a:schemeClr val="tx1"/>
                </a:solidFill>
              </a:rPr>
              <a:t>: у </a:t>
            </a:r>
            <a:r>
              <a:rPr lang="ru-RU" sz="2000" dirty="0" err="1" smtClean="0">
                <a:solidFill>
                  <a:schemeClr val="tx1"/>
                </a:solidFill>
              </a:rPr>
              <a:t>Каннера</a:t>
            </a:r>
            <a:r>
              <a:rPr lang="ru-RU" sz="2000" dirty="0" smtClean="0">
                <a:solidFill>
                  <a:schemeClr val="tx1"/>
                </a:solidFill>
              </a:rPr>
              <a:t> – большинство детей – </a:t>
            </a:r>
            <a:r>
              <a:rPr lang="ru-RU" sz="2000" dirty="0" err="1" smtClean="0">
                <a:solidFill>
                  <a:schemeClr val="tx1"/>
                </a:solidFill>
              </a:rPr>
              <a:t>моторно</a:t>
            </a:r>
            <a:r>
              <a:rPr lang="ru-RU" sz="2000" dirty="0" smtClean="0">
                <a:solidFill>
                  <a:schemeClr val="tx1"/>
                </a:solidFill>
              </a:rPr>
              <a:t> ловкие; у </a:t>
            </a:r>
            <a:r>
              <a:rPr lang="ru-RU" sz="2000" dirty="0" err="1" smtClean="0">
                <a:solidFill>
                  <a:schemeClr val="tx1"/>
                </a:solidFill>
              </a:rPr>
              <a:t>Аспергера</a:t>
            </a:r>
            <a:r>
              <a:rPr lang="ru-RU" sz="2000" dirty="0" smtClean="0">
                <a:solidFill>
                  <a:schemeClr val="tx1"/>
                </a:solidFill>
              </a:rPr>
              <a:t> – неловкие, неуклюжие</a:t>
            </a:r>
          </a:p>
          <a:p>
            <a:pPr marL="800100" lvl="1" indent="-342900" algn="l">
              <a:buFont typeface="Arial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Способность к обучению</a:t>
            </a:r>
            <a:r>
              <a:rPr lang="ru-RU" sz="2000" dirty="0" smtClean="0">
                <a:solidFill>
                  <a:schemeClr val="tx1"/>
                </a:solidFill>
              </a:rPr>
              <a:t>: по </a:t>
            </a:r>
            <a:r>
              <a:rPr lang="ru-RU" sz="2000" dirty="0" err="1" smtClean="0">
                <a:solidFill>
                  <a:schemeClr val="tx1"/>
                </a:solidFill>
              </a:rPr>
              <a:t>Каннеру</a:t>
            </a:r>
            <a:r>
              <a:rPr lang="ru-RU" sz="2000" dirty="0" smtClean="0">
                <a:solidFill>
                  <a:schemeClr val="tx1"/>
                </a:solidFill>
              </a:rPr>
              <a:t> – успешны лишь при заучивании схем действий; по </a:t>
            </a:r>
            <a:r>
              <a:rPr lang="ru-RU" sz="2000" dirty="0" err="1" smtClean="0">
                <a:solidFill>
                  <a:schemeClr val="tx1"/>
                </a:solidFill>
              </a:rPr>
              <a:t>Аспергеру</a:t>
            </a:r>
            <a:r>
              <a:rPr lang="ru-RU" sz="2000" dirty="0" smtClean="0">
                <a:solidFill>
                  <a:schemeClr val="tx1"/>
                </a:solidFill>
              </a:rPr>
              <a:t> – проявляют спонтанность, есть склонность к абстрактному мышлению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63538" y="266865"/>
            <a:ext cx="8416925" cy="484129"/>
          </a:xfrm>
        </p:spPr>
        <p:txBody>
          <a:bodyPr/>
          <a:lstStyle/>
          <a:p>
            <a:r>
              <a:rPr lang="ru-RU" sz="2000" b="1" i="1" dirty="0">
                <a:solidFill>
                  <a:srgbClr val="FF6600"/>
                </a:solidFill>
              </a:rPr>
              <a:t>Аутизм и РАС: изменения диагностических критериев</a:t>
            </a:r>
            <a:endParaRPr lang="ru-RU" sz="2000" i="1" dirty="0">
              <a:solidFill>
                <a:srgbClr val="E2751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8" y="947754"/>
            <a:ext cx="8416925" cy="5577563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Л.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Каннер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, 1956 – диада базовых признаков аутизма: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Глубокая недостаточность способности установления контакта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Тревожное навязчивое стремление к сохранению постоянства в окружающем</a:t>
            </a:r>
          </a:p>
          <a:p>
            <a:pPr marL="342900" indent="-342900" algn="l">
              <a:buFont typeface="Arial"/>
              <a:buChar char="•"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l"/>
            <a:r>
              <a:rPr lang="ru-RU" sz="2400" b="1" i="1" dirty="0" smtClean="0">
                <a:solidFill>
                  <a:srgbClr val="184B5B"/>
                </a:solidFill>
              </a:rPr>
              <a:t>Л</a:t>
            </a:r>
            <a:r>
              <a:rPr lang="ru-RU" sz="2400" b="1" i="1" dirty="0" smtClean="0">
                <a:solidFill>
                  <a:srgbClr val="184B5B"/>
                </a:solidFill>
              </a:rPr>
              <a:t>. </a:t>
            </a:r>
            <a:r>
              <a:rPr lang="ru-RU" sz="2400" b="1" i="1" dirty="0" err="1" smtClean="0">
                <a:solidFill>
                  <a:srgbClr val="184B5B"/>
                </a:solidFill>
              </a:rPr>
              <a:t>Уинг</a:t>
            </a:r>
            <a:r>
              <a:rPr lang="ru-RU" sz="2400" b="1" i="1" dirty="0" smtClean="0">
                <a:solidFill>
                  <a:srgbClr val="184B5B"/>
                </a:solidFill>
              </a:rPr>
              <a:t>, 1976 – триада признаков аутизма:</a:t>
            </a:r>
          </a:p>
          <a:p>
            <a:pPr marL="342900" lvl="0" indent="-342900" algn="just">
              <a:lnSpc>
                <a:spcPct val="130000"/>
              </a:lnSpc>
              <a:buFont typeface="Arial"/>
              <a:buChar char="•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ефицитарность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социального развития, </a:t>
            </a:r>
          </a:p>
          <a:p>
            <a:pPr marL="342900" lvl="0" indent="-342900" algn="just">
              <a:lnSpc>
                <a:spcPct val="130000"/>
              </a:lnSpc>
              <a:buFont typeface="Arial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роблемы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вербальной и невербальной коммуникации  и воображения,</a:t>
            </a:r>
          </a:p>
          <a:p>
            <a:pPr marL="342900" lvl="0" indent="-342900" algn="just">
              <a:lnSpc>
                <a:spcPct val="130000"/>
              </a:lnSpc>
              <a:buFont typeface="Arial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тереотипные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ограничения в видах активности, поведении, интересах, занятиях. </a:t>
            </a:r>
          </a:p>
          <a:p>
            <a:pPr marL="342900" indent="-342900" algn="l">
              <a:buFont typeface="Arial"/>
              <a:buChar char="•"/>
            </a:pPr>
            <a:endParaRPr lang="ru-RU" sz="2100" b="1" i="1" dirty="0" smtClean="0">
              <a:solidFill>
                <a:srgbClr val="184B5B"/>
              </a:solidFill>
            </a:endParaRPr>
          </a:p>
          <a:p>
            <a:pPr algn="l"/>
            <a:endParaRPr lang="en-US" sz="2100" b="1" i="1" dirty="0" smtClean="0">
              <a:solidFill>
                <a:srgbClr val="184B5B"/>
              </a:solidFill>
            </a:endParaRPr>
          </a:p>
          <a:p>
            <a:pPr algn="l"/>
            <a:endParaRPr lang="ru-RU" sz="21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charset="2"/>
              <a:buChar char="u"/>
            </a:pPr>
            <a:endParaRPr lang="ru-RU" sz="21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charset="2"/>
              <a:buChar char="u"/>
            </a:pPr>
            <a:endParaRPr lang="ru-RU" sz="2100" dirty="0">
              <a:solidFill>
                <a:srgbClr val="000000"/>
              </a:solidFill>
            </a:endParaRPr>
          </a:p>
          <a:p>
            <a:pPr algn="l"/>
            <a:endParaRPr lang="en-US" sz="2100" dirty="0" smtClean="0">
              <a:solidFill>
                <a:srgbClr val="000000"/>
              </a:solidFill>
            </a:endParaRP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endParaRPr lang="en-US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576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9833</TotalTime>
  <Words>1672</Words>
  <Application>Microsoft Macintosh PowerPoint</Application>
  <PresentationFormat>Экран (4:3)</PresentationFormat>
  <Paragraphs>308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Breeze</vt:lpstr>
      <vt:lpstr>Диагностика аутизма и расстройств аутистического спектра: проблемы и способы решения </vt:lpstr>
      <vt:lpstr>Презентация PowerPoint</vt:lpstr>
      <vt:lpstr>Распространенность</vt:lpstr>
      <vt:lpstr>Презентация PowerPoint</vt:lpstr>
      <vt:lpstr>Актуальные вопросы диагностики РАС:</vt:lpstr>
      <vt:lpstr>Направления и последовательность диагностики РАС</vt:lpstr>
      <vt:lpstr>Первичная экспресс-диагностика (скрининг)</vt:lpstr>
      <vt:lpstr>Аутизм и РАС: изменения диагностических критериев</vt:lpstr>
      <vt:lpstr>Аутизм и РАС: изменения диагностических критериев</vt:lpstr>
      <vt:lpstr>Аутизм и РАС: изменения диагностических критериев</vt:lpstr>
      <vt:lpstr>Аутизм и РАС: изменения диагностических критериев</vt:lpstr>
      <vt:lpstr>Презентация PowerPoint</vt:lpstr>
      <vt:lpstr> Диагностика развития</vt:lpstr>
      <vt:lpstr>Презентация PowerPoint</vt:lpstr>
      <vt:lpstr>Презентация PowerPoint</vt:lpstr>
      <vt:lpstr>Презентация PowerPoint</vt:lpstr>
      <vt:lpstr>Типологические варианты детского аутизма </vt:lpstr>
      <vt:lpstr>Типологические варианты детского аутизма </vt:lpstr>
      <vt:lpstr>Типологические варианты детского аутизма </vt:lpstr>
      <vt:lpstr>Типологические варианты детского аутизма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183</cp:revision>
  <dcterms:created xsi:type="dcterms:W3CDTF">2015-10-18T15:02:42Z</dcterms:created>
  <dcterms:modified xsi:type="dcterms:W3CDTF">2018-10-09T14:48:42Z</dcterms:modified>
</cp:coreProperties>
</file>