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3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19" r:id="rId16"/>
    <p:sldId id="302" r:id="rId17"/>
    <p:sldId id="305" r:id="rId18"/>
    <p:sldId id="306" r:id="rId19"/>
    <p:sldId id="331" r:id="rId20"/>
    <p:sldId id="307" r:id="rId21"/>
  </p:sldIdLst>
  <p:sldSz cx="5854700" cy="3295650"/>
  <p:notesSz cx="5854700" cy="32956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6823"/>
    <a:srgbClr val="C57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0" d="100"/>
          <a:sy n="220" d="100"/>
        </p:scale>
        <p:origin x="75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234" d="100"/>
          <a:sy n="234" d="100"/>
        </p:scale>
        <p:origin x="1410" y="1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316288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ED7CA-D552-4B54-93CD-25E5984B8E5F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316288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95D1F-256B-4EC5-8EF0-60C2E1088E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336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316288" y="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62FC7-ED4D-41AA-94B9-828A37F3CE92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0388" y="247650"/>
            <a:ext cx="2193925" cy="1235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85788" y="1565275"/>
            <a:ext cx="4683125" cy="1482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316288" y="3130550"/>
            <a:ext cx="2536825" cy="165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80E8A-E452-42C4-B52D-967DB363C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5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815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399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43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56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524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86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019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748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066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0E8A-E452-42C4-B52D-967DB363C1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550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37387"/>
            <a:ext cx="5852159" cy="2310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737938"/>
            <a:ext cx="5852160" cy="2310130"/>
          </a:xfrm>
          <a:custGeom>
            <a:avLst/>
            <a:gdLst/>
            <a:ahLst/>
            <a:cxnLst/>
            <a:rect l="l" t="t" r="r" b="b"/>
            <a:pathLst>
              <a:path w="5852160" h="2310130">
                <a:moveTo>
                  <a:pt x="5851969" y="0"/>
                </a:moveTo>
                <a:lnTo>
                  <a:pt x="0" y="0"/>
                </a:lnTo>
                <a:lnTo>
                  <a:pt x="190" y="2310062"/>
                </a:lnTo>
                <a:lnTo>
                  <a:pt x="5852160" y="2310062"/>
                </a:lnTo>
                <a:lnTo>
                  <a:pt x="5851969" y="0"/>
                </a:lnTo>
                <a:close/>
              </a:path>
            </a:pathLst>
          </a:custGeom>
          <a:solidFill>
            <a:srgbClr val="316E8F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3196" y="224454"/>
            <a:ext cx="5388307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2F6E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78205" y="1845564"/>
            <a:ext cx="4098290" cy="82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F6E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E4E4D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F6E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92735" y="757999"/>
            <a:ext cx="2546794" cy="2175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15170" y="757999"/>
            <a:ext cx="2546794" cy="2175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2F6E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159" y="225670"/>
            <a:ext cx="5388381" cy="409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066" y="1269601"/>
            <a:ext cx="5354320" cy="1510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E4E4D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90598" y="3064954"/>
            <a:ext cx="1873504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92735" y="3064954"/>
            <a:ext cx="1346581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15384" y="3064954"/>
            <a:ext cx="1346581" cy="164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lengu.ru/" TargetMode="External"/><Relationship Id="rId4" Type="http://schemas.openxmlformats.org/officeDocument/2006/relationships/hyperlink" Target="mailto:pushkin@lengu.r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27899"/>
            <a:ext cx="5852159" cy="14762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352211" y="658148"/>
            <a:ext cx="3260901" cy="1978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73134" y="939344"/>
            <a:ext cx="3240590" cy="13079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76696" y="163021"/>
            <a:ext cx="3552190" cy="36385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808990" marR="5080" indent="-796925">
              <a:lnSpc>
                <a:spcPct val="101699"/>
              </a:lnSpc>
              <a:spcBef>
                <a:spcPts val="75"/>
              </a:spcBef>
            </a:pPr>
            <a:r>
              <a:rPr sz="1100" b="0" spc="-15" dirty="0">
                <a:solidFill>
                  <a:srgbClr val="D9843F"/>
                </a:solidFill>
                <a:latin typeface="Calibri Light"/>
                <a:cs typeface="Calibri Light"/>
              </a:rPr>
              <a:t>Государственное </a:t>
            </a:r>
            <a:r>
              <a:rPr sz="1100" b="0" spc="-5" dirty="0">
                <a:solidFill>
                  <a:srgbClr val="D9843F"/>
                </a:solidFill>
                <a:latin typeface="Calibri Light"/>
                <a:cs typeface="Calibri Light"/>
              </a:rPr>
              <a:t>автономное образовательное учреждение  высшего </a:t>
            </a:r>
            <a:r>
              <a:rPr sz="1100" b="0" dirty="0">
                <a:solidFill>
                  <a:srgbClr val="D9843F"/>
                </a:solidFill>
                <a:latin typeface="Calibri Light"/>
                <a:cs typeface="Calibri Light"/>
              </a:rPr>
              <a:t>образования </a:t>
            </a:r>
            <a:r>
              <a:rPr sz="1100" b="0" spc="-5" dirty="0">
                <a:solidFill>
                  <a:srgbClr val="D9843F"/>
                </a:solidFill>
                <a:latin typeface="Calibri Light"/>
                <a:cs typeface="Calibri Light"/>
              </a:rPr>
              <a:t>Ленинградской</a:t>
            </a:r>
            <a:r>
              <a:rPr sz="1100" b="0" spc="-30" dirty="0">
                <a:solidFill>
                  <a:srgbClr val="D9843F"/>
                </a:solidFill>
                <a:latin typeface="Calibri Light"/>
                <a:cs typeface="Calibri Light"/>
              </a:rPr>
              <a:t> </a:t>
            </a:r>
            <a:r>
              <a:rPr sz="1100" b="0" spc="-5" dirty="0">
                <a:solidFill>
                  <a:srgbClr val="D9843F"/>
                </a:solidFill>
                <a:latin typeface="Calibri Light"/>
                <a:cs typeface="Calibri Light"/>
              </a:rPr>
              <a:t>области</a:t>
            </a:r>
            <a:endParaRPr sz="11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066" y="1269601"/>
            <a:ext cx="5354320" cy="553998"/>
          </a:xfrm>
        </p:spPr>
        <p:txBody>
          <a:bodyPr/>
          <a:lstStyle/>
          <a:p>
            <a:endParaRPr lang="ru-RU" b="1" spc="110" dirty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endParaRPr lang="ru-RU" b="1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80186" y="411503"/>
            <a:ext cx="350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spc="110" dirty="0">
                <a:solidFill>
                  <a:srgbClr val="BD582C"/>
                </a:solidFill>
                <a:latin typeface="HelveticaNeueCyr" panose="02000503040000020004" pitchFamily="50" charset="-52"/>
                <a:cs typeface="Calibri Light"/>
              </a:rPr>
              <a:t>НАПРАВЛЕНИЯ ПОДГОТОВКИ</a:t>
            </a:r>
            <a:r>
              <a:rPr lang="ru-RU" sz="1200" spc="110" dirty="0" smtClean="0">
                <a:solidFill>
                  <a:srgbClr val="BD582C"/>
                </a:solidFill>
                <a:latin typeface="HelveticaNeueCyr" panose="02000503040000020004" pitchFamily="50" charset="-52"/>
                <a:cs typeface="Calibri Light"/>
              </a:rPr>
              <a:t>:</a:t>
            </a:r>
          </a:p>
          <a:p>
            <a:pPr lvl="0"/>
            <a:endParaRPr lang="ru-RU" sz="1200" spc="110" dirty="0" smtClean="0">
              <a:solidFill>
                <a:srgbClr val="BD582C"/>
              </a:solidFill>
              <a:latin typeface="HelveticaNeueCyr" panose="02000503040000020004" pitchFamily="50" charset="-52"/>
              <a:cs typeface="Calibri Light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2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Реклама и связи с общественностью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2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Журналистика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2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Педагогическое образование с двумя профилями подготовки 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(Русский язык и литература)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2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Педагогическое образование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Русский язык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Литература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49629" y="1242500"/>
            <a:ext cx="1710921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Филологический факультет</a:t>
            </a:r>
            <a:r>
              <a:rPr lang="ru-RU" sz="1200" dirty="0">
                <a:latin typeface="HelveticaNeueCyr" panose="02000503040000020004"/>
              </a:rPr>
              <a:t/>
            </a:r>
            <a:br>
              <a:rPr lang="ru-RU" sz="1200" dirty="0"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451-98-42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filolog.dekanat@lengu.ru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86845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7751" y="504824"/>
            <a:ext cx="3267634" cy="1107996"/>
          </a:xfrm>
        </p:spPr>
        <p:txBody>
          <a:bodyPr/>
          <a:lstStyle/>
          <a:p>
            <a:pPr lvl="0" algn="l" rtl="0"/>
            <a:r>
              <a:rPr lang="ru-RU" sz="16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НАПРАВЛЕНИЕ </a:t>
            </a:r>
            <a:r>
              <a:rPr lang="ru-RU" sz="16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ПОДГОТОВКИ</a:t>
            </a:r>
            <a:r>
              <a:rPr lang="ru-RU" sz="16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 algn="l" rtl="0"/>
            <a:endParaRPr lang="ru-RU" kern="1200" spc="110" dirty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171450" lvl="0" indent="-171450" algn="l" rtl="0">
              <a:buFont typeface="Wingdings" panose="05000000000000000000" pitchFamily="2" charset="2"/>
              <a:buChar char="Ø"/>
            </a:pPr>
            <a:r>
              <a:rPr lang="ru-RU" sz="16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 Педагогическое образование</a:t>
            </a:r>
          </a:p>
          <a:p>
            <a:pPr lvl="0" algn="l" rtl="0"/>
            <a:r>
              <a:rPr lang="ru-RU" sz="16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 </a:t>
            </a:r>
            <a:r>
              <a:rPr lang="ru-RU" sz="1600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(Физическая культура)</a:t>
            </a:r>
            <a:endParaRPr lang="ru-RU" sz="1600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физической культуры</a:t>
            </a: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 91 74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ffks.dekanat@lengu.ru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97586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65350" y="385941"/>
            <a:ext cx="3598659" cy="2800767"/>
          </a:xfrm>
        </p:spPr>
        <p:txBody>
          <a:bodyPr/>
          <a:lstStyle/>
          <a:p>
            <a:pPr lvl="0" algn="l" rtl="0"/>
            <a:r>
              <a:rPr lang="ru-RU" sz="14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НАПРАВЛЕНИЯ ПОДГОТОВКИ</a:t>
            </a:r>
            <a:r>
              <a:rPr lang="ru-RU" sz="14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 algn="l" rtl="0"/>
            <a:endParaRPr lang="ru-RU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171450" lvl="0" indent="-1714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Ландшафтная архитектура</a:t>
            </a:r>
          </a:p>
          <a:p>
            <a:pPr marL="171450" lvl="0" indent="-1714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образование </a:t>
            </a: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(Изобразительное искусство)</a:t>
            </a:r>
            <a:endParaRPr lang="ru-RU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</a:t>
            </a: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образование</a:t>
            </a:r>
          </a:p>
          <a:p>
            <a:pPr>
              <a:lnSpc>
                <a:spcPct val="150000"/>
              </a:lnSpc>
            </a:pPr>
            <a:r>
              <a:rPr lang="ru-RU" b="1" kern="1200" spc="11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 </a:t>
            </a: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   </a:t>
            </a: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(Музыка)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Дизайн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Дизайн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Графический дизайн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философии, культурологии и искусства</a:t>
            </a: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451-91-75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fki.dekanat@lengu.ru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29603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6379" y="156329"/>
            <a:ext cx="3768321" cy="2200602"/>
          </a:xfrm>
        </p:spPr>
        <p:txBody>
          <a:bodyPr/>
          <a:lstStyle/>
          <a:p>
            <a:pPr lvl="0" algn="l" rtl="0"/>
            <a:r>
              <a:rPr lang="ru-RU" sz="14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НАПРАВЛЕНИЯ ПОДГОТОВКИ</a:t>
            </a:r>
            <a:r>
              <a:rPr lang="ru-RU" sz="14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 algn="l" rtl="0"/>
            <a:endParaRPr lang="ru-RU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Экономика</a:t>
            </a: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Менеджмент</a:t>
            </a: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Государственное и муниципальное управление</a:t>
            </a:r>
          </a:p>
          <a:p>
            <a:pPr marL="285750" lvl="0" indent="-285750" algn="l" rt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Документоведение </a:t>
            </a: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и архивоведение</a:t>
            </a:r>
            <a:endParaRPr lang="ru-RU" sz="1400" b="1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Экономический факультет</a:t>
            </a:r>
            <a:b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451-74-41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ei.dekanat@lengu.ru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1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65350" y="352425"/>
            <a:ext cx="331058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spc="110" dirty="0">
                <a:solidFill>
                  <a:srgbClr val="BD582C"/>
                </a:solidFill>
                <a:latin typeface="HelveticaNeueCyr" panose="02000503040000020004" pitchFamily="50" charset="-52"/>
                <a:cs typeface="Calibri Light"/>
              </a:rPr>
              <a:t>НАПРАВЛЕНИЯ ПОДГОТОВКИ</a:t>
            </a:r>
            <a:r>
              <a:rPr lang="ru-RU" sz="1400" spc="110" dirty="0" smtClean="0">
                <a:solidFill>
                  <a:srgbClr val="BD582C"/>
                </a:solidFill>
                <a:latin typeface="HelveticaNeueCyr" panose="02000503040000020004" pitchFamily="50" charset="-52"/>
                <a:cs typeface="Calibri Light"/>
              </a:rPr>
              <a:t>:</a:t>
            </a:r>
          </a:p>
          <a:p>
            <a:pPr lvl="0"/>
            <a:endParaRPr lang="ru-RU" sz="1200" spc="110" dirty="0" smtClean="0">
              <a:solidFill>
                <a:srgbClr val="BD582C"/>
              </a:solidFill>
              <a:latin typeface="HelveticaNeueCyr" panose="02000503040000020004" pitchFamily="50" charset="-52"/>
              <a:cs typeface="Calibri Light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Юриспруденция</a:t>
            </a:r>
          </a:p>
          <a:p>
            <a:pPr lvl="0">
              <a:lnSpc>
                <a:spcPct val="150000"/>
              </a:lnSpc>
            </a:pPr>
            <a:endParaRPr lang="ru-RU" sz="1600" b="1" spc="110" dirty="0" smtClean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  <a:cs typeface="Calibri Light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Уголовное право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  <a:cs typeface="Calibri Light"/>
              </a:rPr>
              <a:t>Гражданское право</a:t>
            </a:r>
            <a:endParaRPr lang="ru-RU" sz="16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  <a:cs typeface="Calibri Ligh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9629" y="1242500"/>
            <a:ext cx="1710921" cy="738664"/>
          </a:xfrm>
        </p:spPr>
        <p:txBody>
          <a:bodyPr/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>Юридический факультет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>8 (812) 470-56-74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urfac.decanat@lengu.ru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28819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05" y="460624"/>
            <a:ext cx="4013200" cy="131574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80"/>
              </a:spcBef>
            </a:pPr>
            <a:endParaRPr sz="8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08349" y="225063"/>
            <a:ext cx="2312817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dirty="0" smtClean="0"/>
              <a:t>ОБЩЕСТВЕННАЯ ЖИЗНЬ </a:t>
            </a:r>
            <a:r>
              <a:rPr spc="-10" dirty="0" smtClean="0"/>
              <a:t>УНИВЕРСИТЕТА</a:t>
            </a:r>
            <a:endParaRPr spc="-10" dirty="0"/>
          </a:p>
        </p:txBody>
      </p:sp>
      <p:sp>
        <p:nvSpPr>
          <p:cNvPr id="7" name="object 7"/>
          <p:cNvSpPr/>
          <p:nvPr/>
        </p:nvSpPr>
        <p:spPr>
          <a:xfrm>
            <a:off x="0" y="1783080"/>
            <a:ext cx="5852160" cy="0"/>
          </a:xfrm>
          <a:custGeom>
            <a:avLst/>
            <a:gdLst/>
            <a:ahLst/>
            <a:cxnLst/>
            <a:rect l="l" t="t" r="r" b="b"/>
            <a:pathLst>
              <a:path w="5852160">
                <a:moveTo>
                  <a:pt x="0" y="0"/>
                </a:moveTo>
                <a:lnTo>
                  <a:pt x="5852160" y="0"/>
                </a:lnTo>
              </a:path>
            </a:pathLst>
          </a:custGeom>
          <a:ln w="30477">
            <a:solidFill>
              <a:srgbClr val="2F6D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94708"/>
            <a:ext cx="5852160" cy="0"/>
          </a:xfrm>
          <a:custGeom>
            <a:avLst/>
            <a:gdLst/>
            <a:ahLst/>
            <a:cxnLst/>
            <a:rect l="l" t="t" r="r" b="b"/>
            <a:pathLst>
              <a:path w="5852160">
                <a:moveTo>
                  <a:pt x="0" y="0"/>
                </a:moveTo>
                <a:lnTo>
                  <a:pt x="5852160" y="0"/>
                </a:lnTo>
              </a:path>
            </a:pathLst>
          </a:custGeom>
          <a:ln w="30477">
            <a:solidFill>
              <a:srgbClr val="2F6D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7859"/>
            <a:ext cx="1847579" cy="123123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950" y="1823275"/>
            <a:ext cx="1846858" cy="123123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150" y="1828800"/>
            <a:ext cx="1860610" cy="1216639"/>
          </a:xfrm>
          <a:prstGeom prst="rect">
            <a:avLst/>
          </a:prstGeom>
        </p:spPr>
      </p:pic>
      <p:sp>
        <p:nvSpPr>
          <p:cNvPr id="12" name="object 3"/>
          <p:cNvSpPr txBox="1"/>
          <p:nvPr/>
        </p:nvSpPr>
        <p:spPr>
          <a:xfrm>
            <a:off x="107950" y="460624"/>
            <a:ext cx="5410200" cy="12068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80"/>
              </a:spcBef>
            </a:pPr>
            <a:r>
              <a:rPr lang="ru-RU" sz="800" b="1" spc="-5" dirty="0">
                <a:solidFill>
                  <a:srgbClr val="4E4E4D"/>
                </a:solidFill>
                <a:latin typeface="Calibri"/>
                <a:cs typeface="Calibri"/>
              </a:rPr>
              <a:t>Студенчество</a:t>
            </a:r>
            <a:r>
              <a:rPr lang="ru-RU" sz="800" spc="-5" dirty="0">
                <a:solidFill>
                  <a:srgbClr val="4E4E4D"/>
                </a:solidFill>
                <a:latin typeface="Calibri"/>
                <a:cs typeface="Calibri"/>
              </a:rPr>
              <a:t> - это один из самых ярких периодов жизни. Чтобы разнообразить его учебные заведения активно поддерживают </a:t>
            </a:r>
            <a:r>
              <a:rPr lang="ru-RU" sz="800" spc="-5" dirty="0" err="1">
                <a:solidFill>
                  <a:srgbClr val="4E4E4D"/>
                </a:solidFill>
                <a:latin typeface="Calibri"/>
                <a:cs typeface="Calibri"/>
              </a:rPr>
              <a:t>внеучебную</a:t>
            </a:r>
            <a:r>
              <a:rPr lang="ru-RU" sz="800" spc="-5" dirty="0">
                <a:solidFill>
                  <a:srgbClr val="4E4E4D"/>
                </a:solidFill>
                <a:latin typeface="Calibri"/>
                <a:cs typeface="Calibri"/>
              </a:rPr>
              <a:t> деятельность в виде формирования студенческих организаций, различных секций и объединений по интересам</a:t>
            </a:r>
            <a:r>
              <a:rPr lang="ru-RU" sz="800" spc="-5" dirty="0" smtClean="0">
                <a:solidFill>
                  <a:srgbClr val="4E4E4D"/>
                </a:solidFill>
                <a:latin typeface="Calibri"/>
                <a:cs typeface="Calibri"/>
              </a:rPr>
              <a:t>.</a:t>
            </a:r>
          </a:p>
          <a:p>
            <a:pPr marL="12700" marR="5080">
              <a:lnSpc>
                <a:spcPct val="101699"/>
              </a:lnSpc>
              <a:spcBef>
                <a:spcPts val="80"/>
              </a:spcBef>
            </a:pPr>
            <a:r>
              <a:rPr lang="ru-RU" sz="800" spc="-5" dirty="0">
                <a:solidFill>
                  <a:srgbClr val="4E4E4D"/>
                </a:solidFill>
                <a:latin typeface="Calibri"/>
                <a:cs typeface="Calibri"/>
              </a:rPr>
              <a:t>Студенческая жизнь в ЛГУ им. Пушкина разнообразна и богата событиями. Помимо занятий, научных семинаров и конференций в нашем университете ежегодно проводится множество студенческих мероприятий. Среди них:</a:t>
            </a:r>
          </a:p>
          <a:p>
            <a:pPr marL="184150" marR="5080" indent="-171450">
              <a:lnSpc>
                <a:spcPct val="101699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r>
              <a:rPr lang="ru-RU" sz="800" b="1" spc="-5" dirty="0">
                <a:solidFill>
                  <a:srgbClr val="4E4E4D"/>
                </a:solidFill>
                <a:latin typeface="Calibri"/>
                <a:cs typeface="Calibri"/>
              </a:rPr>
              <a:t>Чемпионат Лиги КВН</a:t>
            </a:r>
          </a:p>
          <a:p>
            <a:pPr marL="184150" marR="5080" indent="-171450">
              <a:lnSpc>
                <a:spcPct val="101699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r>
              <a:rPr lang="ru-RU" sz="800" b="1" spc="-5" dirty="0">
                <a:solidFill>
                  <a:srgbClr val="4E4E4D"/>
                </a:solidFill>
                <a:latin typeface="Calibri"/>
                <a:cs typeface="Calibri"/>
              </a:rPr>
              <a:t>Соревнования по «Что? Где? Когда?»</a:t>
            </a:r>
          </a:p>
          <a:p>
            <a:pPr marL="184150" marR="5080" indent="-171450">
              <a:lnSpc>
                <a:spcPct val="101699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r>
              <a:rPr lang="ru-RU" sz="800" b="1" spc="-5" dirty="0">
                <a:solidFill>
                  <a:srgbClr val="4E4E4D"/>
                </a:solidFill>
                <a:latin typeface="Calibri"/>
                <a:cs typeface="Calibri"/>
              </a:rPr>
              <a:t>Фестивали студенческого творчества</a:t>
            </a:r>
          </a:p>
          <a:p>
            <a:pPr marL="184150" marR="5080" indent="-171450">
              <a:lnSpc>
                <a:spcPct val="101699"/>
              </a:lnSpc>
              <a:spcBef>
                <a:spcPts val="80"/>
              </a:spcBef>
              <a:buFont typeface="Arial" panose="020B0604020202020204" pitchFamily="34" charset="0"/>
              <a:buChar char="•"/>
            </a:pPr>
            <a:r>
              <a:rPr lang="ru-RU" sz="800" b="1" spc="-5" dirty="0">
                <a:solidFill>
                  <a:srgbClr val="4E4E4D"/>
                </a:solidFill>
                <a:latin typeface="Calibri"/>
                <a:cs typeface="Calibri"/>
              </a:rPr>
              <a:t>Конкурсы мистер и мисс </a:t>
            </a:r>
            <a:r>
              <a:rPr lang="ru-RU" sz="800" b="1" spc="-5" dirty="0" smtClean="0">
                <a:solidFill>
                  <a:srgbClr val="4E4E4D"/>
                </a:solidFill>
                <a:latin typeface="Calibri"/>
                <a:cs typeface="Calibri"/>
              </a:rPr>
              <a:t>ЛГУ и т.д.</a:t>
            </a:r>
            <a:endParaRPr sz="800" b="1" spc="-5" dirty="0">
              <a:solidFill>
                <a:srgbClr val="4E4E4D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535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" y="1893344"/>
            <a:ext cx="5852160" cy="86360"/>
          </a:xfrm>
          <a:custGeom>
            <a:avLst/>
            <a:gdLst/>
            <a:ahLst/>
            <a:cxnLst/>
            <a:rect l="l" t="t" r="r" b="b"/>
            <a:pathLst>
              <a:path w="5852160" h="86360">
                <a:moveTo>
                  <a:pt x="0" y="0"/>
                </a:moveTo>
                <a:lnTo>
                  <a:pt x="5852156" y="0"/>
                </a:lnTo>
                <a:lnTo>
                  <a:pt x="5852156" y="86202"/>
                </a:lnTo>
                <a:lnTo>
                  <a:pt x="0" y="86202"/>
                </a:lnTo>
                <a:lnTo>
                  <a:pt x="0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5852156" cy="1807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5920" y="200667"/>
            <a:ext cx="4206240" cy="243840"/>
          </a:xfrm>
          <a:custGeom>
            <a:avLst/>
            <a:gdLst/>
            <a:ahLst/>
            <a:cxnLst/>
            <a:rect l="l" t="t" r="r" b="b"/>
            <a:pathLst>
              <a:path w="4206240" h="243840">
                <a:moveTo>
                  <a:pt x="4206240" y="0"/>
                </a:moveTo>
                <a:lnTo>
                  <a:pt x="0" y="0"/>
                </a:lnTo>
                <a:lnTo>
                  <a:pt x="0" y="243838"/>
                </a:lnTo>
                <a:lnTo>
                  <a:pt x="4206240" y="243838"/>
                </a:lnTo>
                <a:lnTo>
                  <a:pt x="42062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799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ЛУЧШИЕ СПОРТИВНЫЕ </a:t>
            </a:r>
            <a:r>
              <a:rPr spc="-30" dirty="0"/>
              <a:t>РЕЗУЛЬТАТЫ </a:t>
            </a:r>
            <a:r>
              <a:rPr spc="-5" dirty="0"/>
              <a:t>СПОРТСМЕНОВ</a:t>
            </a:r>
            <a:r>
              <a:rPr spc="55" dirty="0"/>
              <a:t> </a:t>
            </a:r>
            <a:r>
              <a:rPr spc="-10" dirty="0"/>
              <a:t>УНИВЕРСИТЕТА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1100" y="1965990"/>
            <a:ext cx="4838065" cy="1220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2F6E90"/>
                </a:solidFill>
                <a:latin typeface="Calibri"/>
                <a:cs typeface="Calibri"/>
              </a:rPr>
              <a:t>СТУДЕНТЫ </a:t>
            </a:r>
            <a:r>
              <a:rPr sz="1000" dirty="0">
                <a:solidFill>
                  <a:srgbClr val="2F6E90"/>
                </a:solidFill>
                <a:latin typeface="Calibri"/>
                <a:cs typeface="Calibri"/>
              </a:rPr>
              <a:t>И </a:t>
            </a:r>
            <a:r>
              <a:rPr sz="1000" spc="-5" dirty="0">
                <a:solidFill>
                  <a:srgbClr val="2F6E90"/>
                </a:solidFill>
                <a:latin typeface="Calibri"/>
                <a:cs typeface="Calibri"/>
              </a:rPr>
              <a:t>ВЫПУСКНИКИ - УЧАСТНИКИ ОЛИМПИЙСКИХ</a:t>
            </a:r>
            <a:r>
              <a:rPr sz="1000" spc="-10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1000" dirty="0">
                <a:solidFill>
                  <a:srgbClr val="2F6E90"/>
                </a:solidFill>
                <a:latin typeface="Calibri"/>
                <a:cs typeface="Calibri"/>
              </a:rPr>
              <a:t>ИГР</a:t>
            </a:r>
            <a:endParaRPr sz="1000">
              <a:latin typeface="Calibri"/>
              <a:cs typeface="Calibri"/>
            </a:endParaRPr>
          </a:p>
          <a:p>
            <a:pPr marL="12700" marR="878840">
              <a:lnSpc>
                <a:spcPct val="101699"/>
              </a:lnSpc>
              <a:spcBef>
                <a:spcPts val="880"/>
              </a:spcBef>
            </a:pP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КУЗНЕЦОВА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ЕВГЕНИЯ – США, </a:t>
            </a:r>
            <a:r>
              <a:rPr sz="1000" b="0" spc="-15" dirty="0">
                <a:solidFill>
                  <a:srgbClr val="4E4E4D"/>
                </a:solidFill>
                <a:latin typeface="Calibri Light"/>
                <a:cs typeface="Calibri Light"/>
              </a:rPr>
              <a:t>Атланта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(спортивная гимнастика- СЕРЕБРО);  Ширяев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Владислав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–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Сидней,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Австралия (400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м</a:t>
            </a:r>
            <a:r>
              <a:rPr sz="1000" b="0" spc="-3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с/б);</a:t>
            </a:r>
            <a:endParaRPr sz="1000">
              <a:latin typeface="Calibri Light"/>
              <a:cs typeface="Calibri Light"/>
            </a:endParaRPr>
          </a:p>
          <a:p>
            <a:pPr marL="12700" marR="1023619">
              <a:lnSpc>
                <a:spcPct val="101699"/>
              </a:lnSpc>
            </a:pPr>
            <a:r>
              <a:rPr sz="1000" b="0" spc="-20" dirty="0">
                <a:solidFill>
                  <a:srgbClr val="4E4E4D"/>
                </a:solidFill>
                <a:latin typeface="Calibri Light"/>
                <a:cs typeface="Calibri Light"/>
              </a:rPr>
              <a:t>БРАЙКО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ПЕТР –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Сидней,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Австралия, Афины, </a:t>
            </a:r>
            <a:r>
              <a:rPr sz="1000" b="0" spc="-20" dirty="0">
                <a:solidFill>
                  <a:srgbClr val="4E4E4D"/>
                </a:solidFill>
                <a:latin typeface="Calibri Light"/>
                <a:cs typeface="Calibri Light"/>
              </a:rPr>
              <a:t>Греция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(прыжки в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высоту);  </a:t>
            </a:r>
            <a:r>
              <a:rPr sz="1000" b="0" spc="-15" dirty="0">
                <a:solidFill>
                  <a:srgbClr val="4E4E4D"/>
                </a:solidFill>
                <a:latin typeface="Calibri Light"/>
                <a:cs typeface="Calibri Light"/>
              </a:rPr>
              <a:t>ГУСЕВА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(СОРОКИНА) </a:t>
            </a:r>
            <a:r>
              <a:rPr sz="1000" b="0" spc="-25" dirty="0">
                <a:solidFill>
                  <a:srgbClr val="4E4E4D"/>
                </a:solidFill>
                <a:latin typeface="Calibri Light"/>
                <a:cs typeface="Calibri Light"/>
              </a:rPr>
              <a:t>НАТАЛЬЯ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– </a:t>
            </a: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Турин,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Италия</a:t>
            </a:r>
            <a:r>
              <a:rPr sz="1000" b="0" spc="25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(биатлон);</a:t>
            </a:r>
            <a:endParaRPr sz="1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АНТЮХ </a:t>
            </a:r>
            <a:r>
              <a:rPr sz="1000" b="0" spc="-25" dirty="0">
                <a:solidFill>
                  <a:srgbClr val="4E4E4D"/>
                </a:solidFill>
                <a:latin typeface="Calibri Light"/>
                <a:cs typeface="Calibri Light"/>
              </a:rPr>
              <a:t>НАТАЛЬЯ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– Лондон, </a:t>
            </a: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Англия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(400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м с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б/р – </a:t>
            </a:r>
            <a:r>
              <a:rPr sz="1000" b="0" spc="-15" dirty="0">
                <a:solidFill>
                  <a:srgbClr val="4E4E4D"/>
                </a:solidFill>
                <a:latin typeface="Calibri Light"/>
                <a:cs typeface="Calibri Light"/>
              </a:rPr>
              <a:t>ЗОЛОТО)</a:t>
            </a:r>
            <a:endParaRPr sz="1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ПАВЛИЧЕНКО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СЕМЕН – 2014 год, Сочи,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Россия,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2018 </a:t>
            </a:r>
            <a:r>
              <a:rPr sz="1000" b="0" spc="-15" dirty="0">
                <a:solidFill>
                  <a:srgbClr val="4E4E4D"/>
                </a:solidFill>
                <a:latin typeface="Calibri Light"/>
                <a:cs typeface="Calibri Light"/>
              </a:rPr>
              <a:t>год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– </a:t>
            </a: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Пхенчхан, </a:t>
            </a:r>
            <a:r>
              <a:rPr sz="1000" b="0" spc="-5" dirty="0">
                <a:solidFill>
                  <a:srgbClr val="4E4E4D"/>
                </a:solidFill>
                <a:latin typeface="Calibri Light"/>
                <a:cs typeface="Calibri Light"/>
              </a:rPr>
              <a:t>Корея (санный</a:t>
            </a:r>
            <a:r>
              <a:rPr sz="1000" b="0" spc="-1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1000" b="0" dirty="0">
                <a:solidFill>
                  <a:srgbClr val="4E4E4D"/>
                </a:solidFill>
                <a:latin typeface="Calibri Light"/>
                <a:cs typeface="Calibri Light"/>
              </a:rPr>
              <a:t>спорт)</a:t>
            </a:r>
            <a:endParaRPr sz="100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05" y="460624"/>
            <a:ext cx="4013200" cy="113982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80"/>
              </a:spcBef>
            </a:pPr>
            <a:r>
              <a:rPr sz="800" spc="-5" dirty="0">
                <a:solidFill>
                  <a:srgbClr val="4E4E4D"/>
                </a:solidFill>
                <a:latin typeface="Calibri"/>
                <a:cs typeface="Calibri"/>
              </a:rPr>
              <a:t>Легкая </a:t>
            </a:r>
            <a:r>
              <a:rPr sz="800" spc="-10" dirty="0">
                <a:solidFill>
                  <a:srgbClr val="4E4E4D"/>
                </a:solidFill>
                <a:latin typeface="Calibri"/>
                <a:cs typeface="Calibri"/>
              </a:rPr>
              <a:t>атлетика 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Сборная команда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университета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–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многократный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Чемпионата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ВУЗов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Санкт-Петербурга  Многократные победители 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призеры традиционной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эстафеты «Звездная</a:t>
            </a:r>
            <a:r>
              <a:rPr sz="800" b="0" spc="-15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эстафета»</a:t>
            </a:r>
            <a:endParaRPr sz="800" dirty="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spc="-5" dirty="0">
                <a:solidFill>
                  <a:srgbClr val="4E4E4D"/>
                </a:solidFill>
                <a:latin typeface="Calibri"/>
                <a:cs typeface="Calibri"/>
              </a:rPr>
              <a:t>Баскетбол</a:t>
            </a:r>
            <a:r>
              <a:rPr sz="800" spc="-10" dirty="0">
                <a:solidFill>
                  <a:srgbClr val="4E4E4D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4E4E4D"/>
                </a:solidFill>
                <a:latin typeface="Calibri"/>
                <a:cs typeface="Calibri"/>
              </a:rPr>
              <a:t>(мужчины)</a:t>
            </a:r>
            <a:endParaRPr sz="800" dirty="0">
              <a:latin typeface="Calibri"/>
              <a:cs typeface="Calibri"/>
            </a:endParaRPr>
          </a:p>
          <a:p>
            <a:pPr marL="12700" marR="423545">
              <a:lnSpc>
                <a:spcPct val="101699"/>
              </a:lnSpc>
            </a:pP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9-ти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кратные победители Чемпионата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ВУЗов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Санкт-Петербурга  Двукратные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обладатели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бронзовых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медалей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в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Чемпионате России среди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студентов 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Двукратные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ЧЕМПИОНЫ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РОССИИ среди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студентов 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Двукратные СЕРЕБРЯНЫЕ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Чемпионата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ЕВРОПЫ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среди</a:t>
            </a:r>
            <a:r>
              <a:rPr sz="800" b="0" spc="5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университетов</a:t>
            </a:r>
            <a:endParaRPr sz="8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37718" y="1829786"/>
            <a:ext cx="1776722" cy="12191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84311" y="1828803"/>
            <a:ext cx="1724009" cy="12191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27067" y="225063"/>
            <a:ext cx="35941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СИЛЬНЕЙШИЕ </a:t>
            </a:r>
            <a:r>
              <a:rPr spc="-5" dirty="0"/>
              <a:t>СПОРТИВНЫЕ </a:t>
            </a:r>
            <a:r>
              <a:rPr dirty="0"/>
              <a:t>СБОРНЫЕ </a:t>
            </a:r>
            <a:r>
              <a:rPr spc="-5" dirty="0"/>
              <a:t>КОМАНДЫ</a:t>
            </a:r>
            <a:r>
              <a:rPr spc="-25" dirty="0"/>
              <a:t> </a:t>
            </a:r>
            <a:r>
              <a:rPr spc="-10" dirty="0"/>
              <a:t>УНИВЕРСИТЕТА</a:t>
            </a:r>
          </a:p>
        </p:txBody>
      </p:sp>
      <p:sp>
        <p:nvSpPr>
          <p:cNvPr id="6" name="object 6"/>
          <p:cNvSpPr/>
          <p:nvPr/>
        </p:nvSpPr>
        <p:spPr>
          <a:xfrm>
            <a:off x="243842" y="1828803"/>
            <a:ext cx="1724705" cy="121919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1783080"/>
            <a:ext cx="5852160" cy="0"/>
          </a:xfrm>
          <a:custGeom>
            <a:avLst/>
            <a:gdLst/>
            <a:ahLst/>
            <a:cxnLst/>
            <a:rect l="l" t="t" r="r" b="b"/>
            <a:pathLst>
              <a:path w="5852160">
                <a:moveTo>
                  <a:pt x="0" y="0"/>
                </a:moveTo>
                <a:lnTo>
                  <a:pt x="5852160" y="0"/>
                </a:lnTo>
              </a:path>
            </a:pathLst>
          </a:custGeom>
          <a:ln w="30477">
            <a:solidFill>
              <a:srgbClr val="2F6D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94708"/>
            <a:ext cx="5852160" cy="0"/>
          </a:xfrm>
          <a:custGeom>
            <a:avLst/>
            <a:gdLst/>
            <a:ahLst/>
            <a:cxnLst/>
            <a:rect l="l" t="t" r="r" b="b"/>
            <a:pathLst>
              <a:path w="5852160">
                <a:moveTo>
                  <a:pt x="0" y="0"/>
                </a:moveTo>
                <a:lnTo>
                  <a:pt x="5852160" y="0"/>
                </a:lnTo>
              </a:path>
            </a:pathLst>
          </a:custGeom>
          <a:ln w="30477">
            <a:solidFill>
              <a:srgbClr val="2F6D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7067" y="225063"/>
            <a:ext cx="35941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СИЛЬНЕЙШИЕ </a:t>
            </a:r>
            <a:r>
              <a:rPr spc="-5" dirty="0"/>
              <a:t>СПОРТИВНЫЕ </a:t>
            </a:r>
            <a:r>
              <a:rPr dirty="0"/>
              <a:t>СБОРНЫЕ </a:t>
            </a:r>
            <a:r>
              <a:rPr spc="-5" dirty="0"/>
              <a:t>КОМАНДЫ</a:t>
            </a:r>
            <a:r>
              <a:rPr spc="-25" dirty="0"/>
              <a:t> </a:t>
            </a:r>
            <a:r>
              <a:rPr spc="-10" dirty="0"/>
              <a:t>УНИВЕРСИТЕТА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066" y="460624"/>
            <a:ext cx="5068570" cy="163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4E4E4D"/>
                </a:solidFill>
                <a:latin typeface="Calibri"/>
                <a:cs typeface="Calibri"/>
              </a:rPr>
              <a:t>Лыжный</a:t>
            </a:r>
            <a:r>
              <a:rPr sz="800" b="1" spc="-10" dirty="0">
                <a:solidFill>
                  <a:srgbClr val="4E4E4D"/>
                </a:solidFill>
                <a:latin typeface="Calibri"/>
                <a:cs typeface="Calibri"/>
              </a:rPr>
              <a:t> </a:t>
            </a:r>
            <a:r>
              <a:rPr sz="800" b="1" dirty="0">
                <a:solidFill>
                  <a:srgbClr val="4E4E4D"/>
                </a:solidFill>
                <a:latin typeface="Calibri"/>
                <a:cs typeface="Calibri"/>
              </a:rPr>
              <a:t>спорт</a:t>
            </a:r>
            <a:endParaRPr sz="800" dirty="0">
              <a:latin typeface="Calibri"/>
              <a:cs typeface="Calibri"/>
            </a:endParaRPr>
          </a:p>
          <a:p>
            <a:pPr marL="12700" marR="2063750">
              <a:lnSpc>
                <a:spcPct val="101699"/>
              </a:lnSpc>
            </a:pP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Победители Зимней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универсиады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Санкт-Петербурга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2018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2019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года 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Участники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финальных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этапов Всероссийской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Универсиады 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Северо-западного Федерального округа  Многократные победители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всероссийской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гонки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«Лыжня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России»  </a:t>
            </a:r>
            <a:r>
              <a:rPr sz="800" b="1" spc="-5" dirty="0">
                <a:solidFill>
                  <a:srgbClr val="4E4E4D"/>
                </a:solidFill>
                <a:latin typeface="Calibri"/>
                <a:cs typeface="Calibri"/>
              </a:rPr>
              <a:t>Мини-футбол (девушки) 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Многократные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Чемпионата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ВУЗов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Санкт-Петербурга</a:t>
            </a:r>
            <a:endParaRPr sz="8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Призеры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и Победители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(2014, 2015, 2016, 2017, 2018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год)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Северо-западного Федерального округа среди</a:t>
            </a:r>
            <a:r>
              <a:rPr sz="800" b="0" spc="1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студентов</a:t>
            </a:r>
            <a:endParaRPr sz="8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b="1" spc="-5" dirty="0">
                <a:solidFill>
                  <a:srgbClr val="4E4E4D"/>
                </a:solidFill>
                <a:latin typeface="Calibri"/>
                <a:cs typeface="Calibri"/>
              </a:rPr>
              <a:t>Волейбол</a:t>
            </a:r>
            <a:r>
              <a:rPr sz="800" b="1" spc="-10" dirty="0">
                <a:solidFill>
                  <a:srgbClr val="4E4E4D"/>
                </a:solidFill>
                <a:latin typeface="Calibri"/>
                <a:cs typeface="Calibri"/>
              </a:rPr>
              <a:t> </a:t>
            </a:r>
            <a:r>
              <a:rPr sz="800" b="1" spc="-5" dirty="0">
                <a:solidFill>
                  <a:srgbClr val="4E4E4D"/>
                </a:solidFill>
                <a:latin typeface="Calibri"/>
                <a:cs typeface="Calibri"/>
              </a:rPr>
              <a:t>(девушки)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ct val="101699"/>
              </a:lnSpc>
            </a:pP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Серебряные призеры 2015, 2016, 2017, 2018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гг.,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бронзовые призеры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Чемпионата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ВУЗов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 Петербурга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2014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года, 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финалисты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Всероссийской 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Универсиады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2014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и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2016</a:t>
            </a:r>
            <a:r>
              <a:rPr sz="800" b="0" spc="-1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гг</a:t>
            </a:r>
            <a:endParaRPr sz="8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800" b="1" spc="-5" dirty="0">
                <a:solidFill>
                  <a:srgbClr val="4E4E4D"/>
                </a:solidFill>
                <a:latin typeface="Calibri"/>
                <a:cs typeface="Calibri"/>
              </a:rPr>
              <a:t>Черлидинг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4E4E4D"/>
                </a:solidFill>
                <a:latin typeface="Calibri"/>
                <a:cs typeface="Calibri"/>
              </a:rPr>
              <a:t>БРОНЗОВЫЕ ПРИЗЕРЫ </a:t>
            </a:r>
            <a:r>
              <a:rPr sz="800" spc="-15" dirty="0">
                <a:solidFill>
                  <a:srgbClr val="4E4E4D"/>
                </a:solidFill>
                <a:latin typeface="Calibri"/>
                <a:cs typeface="Calibri"/>
              </a:rPr>
              <a:t>ЧЕМПИОНАТА МИРА </a:t>
            </a:r>
            <a:r>
              <a:rPr sz="800" dirty="0">
                <a:solidFill>
                  <a:srgbClr val="4E4E4D"/>
                </a:solidFill>
                <a:latin typeface="Calibri"/>
                <a:cs typeface="Calibri"/>
              </a:rPr>
              <a:t>СРЕДИ </a:t>
            </a:r>
            <a:r>
              <a:rPr sz="800" spc="-10" dirty="0">
                <a:solidFill>
                  <a:srgbClr val="4E4E4D"/>
                </a:solidFill>
                <a:latin typeface="Calibri"/>
                <a:cs typeface="Calibri"/>
              </a:rPr>
              <a:t>СТУДЕНТОВ </a:t>
            </a:r>
            <a:r>
              <a:rPr sz="800" dirty="0">
                <a:solidFill>
                  <a:srgbClr val="4E4E4D"/>
                </a:solidFill>
                <a:latin typeface="Calibri"/>
                <a:cs typeface="Calibri"/>
              </a:rPr>
              <a:t>2018 </a:t>
            </a:r>
            <a:r>
              <a:rPr sz="800" spc="-15" dirty="0">
                <a:solidFill>
                  <a:srgbClr val="4E4E4D"/>
                </a:solidFill>
                <a:latin typeface="Calibri"/>
                <a:cs typeface="Calibri"/>
              </a:rPr>
              <a:t>ГОДА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" y="2230164"/>
            <a:ext cx="5852160" cy="86995"/>
          </a:xfrm>
          <a:custGeom>
            <a:avLst/>
            <a:gdLst/>
            <a:ahLst/>
            <a:cxnLst/>
            <a:rect l="l" t="t" r="r" b="b"/>
            <a:pathLst>
              <a:path w="5852160" h="86994">
                <a:moveTo>
                  <a:pt x="0" y="0"/>
                </a:moveTo>
                <a:lnTo>
                  <a:pt x="5852156" y="0"/>
                </a:lnTo>
                <a:lnTo>
                  <a:pt x="5852156" y="86413"/>
                </a:lnTo>
                <a:lnTo>
                  <a:pt x="0" y="86413"/>
                </a:lnTo>
                <a:lnTo>
                  <a:pt x="0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" y="2316579"/>
            <a:ext cx="5852156" cy="9752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" y="2273371"/>
            <a:ext cx="5852160" cy="43815"/>
          </a:xfrm>
          <a:custGeom>
            <a:avLst/>
            <a:gdLst/>
            <a:ahLst/>
            <a:cxnLst/>
            <a:rect l="l" t="t" r="r" b="b"/>
            <a:pathLst>
              <a:path w="5852160" h="43814">
                <a:moveTo>
                  <a:pt x="0" y="43206"/>
                </a:moveTo>
                <a:lnTo>
                  <a:pt x="5852156" y="43206"/>
                </a:lnTo>
                <a:lnTo>
                  <a:pt x="5852156" y="0"/>
                </a:lnTo>
                <a:lnTo>
                  <a:pt x="0" y="0"/>
                </a:lnTo>
                <a:lnTo>
                  <a:pt x="0" y="432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/>
          </p:cNvSpPr>
          <p:nvPr/>
        </p:nvSpPr>
        <p:spPr>
          <a:xfrm>
            <a:off x="336550" y="123825"/>
            <a:ext cx="538838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737995">
              <a:spcBef>
                <a:spcPts val="100"/>
              </a:spcBef>
            </a:pPr>
            <a:r>
              <a:rPr lang="ru-RU" sz="1400" b="1" kern="0" spc="-5" dirty="0" smtClean="0"/>
              <a:t>ДНИ ОТКРЫТЫХ ДВЕРЕЙ</a:t>
            </a:r>
            <a:endParaRPr lang="ru-RU" sz="1400" b="1" kern="0" spc="-1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" y="403265"/>
            <a:ext cx="1981200" cy="13202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50" y="1791359"/>
            <a:ext cx="1981200" cy="132028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/>
          <a:srcRect r="60"/>
          <a:stretch/>
        </p:blipFill>
        <p:spPr>
          <a:xfrm>
            <a:off x="4182460" y="520903"/>
            <a:ext cx="1542471" cy="240529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32696" y="397305"/>
            <a:ext cx="1976410" cy="131709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32696" y="1791358"/>
            <a:ext cx="1976410" cy="131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4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4777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solidFill>
                  <a:srgbClr val="D9843F"/>
                </a:solidFill>
              </a:rPr>
              <a:t>СТРУКТУРА</a:t>
            </a:r>
            <a:r>
              <a:rPr sz="1100" spc="-25" dirty="0">
                <a:solidFill>
                  <a:srgbClr val="D9843F"/>
                </a:solidFill>
              </a:rPr>
              <a:t> </a:t>
            </a:r>
            <a:r>
              <a:rPr sz="1100" spc="-10" dirty="0">
                <a:solidFill>
                  <a:srgbClr val="D9843F"/>
                </a:solidFill>
              </a:rPr>
              <a:t>УНИВЕРСИТЕТА:</a:t>
            </a:r>
            <a:endParaRPr sz="1100"/>
          </a:p>
        </p:txBody>
      </p:sp>
      <p:sp>
        <p:nvSpPr>
          <p:cNvPr id="3" name="object 3"/>
          <p:cNvSpPr/>
          <p:nvPr/>
        </p:nvSpPr>
        <p:spPr>
          <a:xfrm>
            <a:off x="0" y="1828803"/>
            <a:ext cx="5852160" cy="1219200"/>
          </a:xfrm>
          <a:custGeom>
            <a:avLst/>
            <a:gdLst/>
            <a:ahLst/>
            <a:cxnLst/>
            <a:rect l="l" t="t" r="r" b="b"/>
            <a:pathLst>
              <a:path w="5852160" h="1219200">
                <a:moveTo>
                  <a:pt x="0" y="0"/>
                </a:moveTo>
                <a:lnTo>
                  <a:pt x="5852163" y="0"/>
                </a:lnTo>
                <a:lnTo>
                  <a:pt x="5852163" y="1219197"/>
                </a:lnTo>
                <a:lnTo>
                  <a:pt x="0" y="1219197"/>
                </a:lnTo>
                <a:lnTo>
                  <a:pt x="0" y="0"/>
                </a:lnTo>
                <a:close/>
              </a:path>
            </a:pathLst>
          </a:custGeom>
          <a:solidFill>
            <a:srgbClr val="EFF4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13376" y="1929931"/>
            <a:ext cx="2818130" cy="86042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146810">
              <a:lnSpc>
                <a:spcPct val="101699"/>
              </a:lnSpc>
              <a:spcBef>
                <a:spcPts val="80"/>
              </a:spcBef>
            </a:pP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научно-исследовательский центр  научно-образовательные</a:t>
            </a:r>
            <a:r>
              <a:rPr sz="900" spc="-15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центры:</a:t>
            </a:r>
            <a:endParaRPr sz="900">
              <a:latin typeface="Calibri"/>
              <a:cs typeface="Calibri"/>
            </a:endParaRPr>
          </a:p>
          <a:p>
            <a:pPr marL="128270" marR="5080">
              <a:lnSpc>
                <a:spcPct val="101699"/>
              </a:lnSpc>
            </a:pP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исторических исследований </a:t>
            </a: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и анализа 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религиоведческих </a:t>
            </a: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и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этнополитических исследований  психологического </a:t>
            </a: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обеспечения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деятельности</a:t>
            </a:r>
            <a:r>
              <a:rPr sz="900" spc="-65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человека  </a:t>
            </a: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урбанистики и</a:t>
            </a:r>
            <a:r>
              <a:rPr sz="900" spc="-15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киберантропологии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1221" y="1928844"/>
            <a:ext cx="2132330" cy="860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11</a:t>
            </a:r>
            <a:r>
              <a:rPr sz="900" spc="-10" dirty="0">
                <a:solidFill>
                  <a:srgbClr val="2F6E90"/>
                </a:solidFill>
                <a:latin typeface="Calibri"/>
                <a:cs typeface="Calibri"/>
              </a:rPr>
              <a:t> факультетов</a:t>
            </a:r>
            <a:endParaRPr sz="900">
              <a:latin typeface="Calibri"/>
              <a:cs typeface="Calibri"/>
            </a:endParaRPr>
          </a:p>
          <a:p>
            <a:pPr marL="12700" marR="167005">
              <a:lnSpc>
                <a:spcPct val="101699"/>
              </a:lnSpc>
            </a:pP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5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научно-исследовательских институтов  технопарк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3</a:t>
            </a:r>
            <a:r>
              <a:rPr sz="900" spc="-10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бизнес-инкубатора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центр электоральной</a:t>
            </a:r>
            <a:r>
              <a:rPr sz="900" spc="-10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политики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dirty="0">
                <a:solidFill>
                  <a:srgbClr val="2F6E90"/>
                </a:solidFill>
                <a:latin typeface="Calibri"/>
                <a:cs typeface="Calibri"/>
              </a:rPr>
              <a:t>10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научно-исследовательских</a:t>
            </a:r>
            <a:r>
              <a:rPr sz="900" spc="-20" dirty="0">
                <a:solidFill>
                  <a:srgbClr val="2F6E90"/>
                </a:solidFill>
                <a:latin typeface="Calibri"/>
                <a:cs typeface="Calibri"/>
              </a:rPr>
              <a:t> </a:t>
            </a:r>
            <a:r>
              <a:rPr sz="900" spc="-5" dirty="0">
                <a:solidFill>
                  <a:srgbClr val="2F6E90"/>
                </a:solidFill>
                <a:latin typeface="Calibri"/>
                <a:cs typeface="Calibri"/>
              </a:rPr>
              <a:t>лабораторий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20974" y="1999897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462" y="487681"/>
            <a:ext cx="4459230" cy="1097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87681"/>
            <a:ext cx="632460" cy="1097280"/>
          </a:xfrm>
          <a:custGeom>
            <a:avLst/>
            <a:gdLst/>
            <a:ahLst/>
            <a:cxnLst/>
            <a:rect l="l" t="t" r="r" b="b"/>
            <a:pathLst>
              <a:path w="632460" h="1097280">
                <a:moveTo>
                  <a:pt x="0" y="0"/>
                </a:moveTo>
                <a:lnTo>
                  <a:pt x="631962" y="0"/>
                </a:lnTo>
                <a:lnTo>
                  <a:pt x="631962" y="1097280"/>
                </a:lnTo>
                <a:lnTo>
                  <a:pt x="0" y="1097280"/>
                </a:lnTo>
                <a:lnTo>
                  <a:pt x="0" y="0"/>
                </a:lnTo>
                <a:close/>
              </a:path>
            </a:pathLst>
          </a:custGeom>
          <a:solidFill>
            <a:srgbClr val="D98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20198" y="487681"/>
            <a:ext cx="632460" cy="1097280"/>
          </a:xfrm>
          <a:custGeom>
            <a:avLst/>
            <a:gdLst/>
            <a:ahLst/>
            <a:cxnLst/>
            <a:rect l="l" t="t" r="r" b="b"/>
            <a:pathLst>
              <a:path w="632460" h="1097280">
                <a:moveTo>
                  <a:pt x="0" y="0"/>
                </a:moveTo>
                <a:lnTo>
                  <a:pt x="631962" y="0"/>
                </a:lnTo>
                <a:lnTo>
                  <a:pt x="631962" y="1097280"/>
                </a:lnTo>
                <a:lnTo>
                  <a:pt x="0" y="1097280"/>
                </a:lnTo>
                <a:lnTo>
                  <a:pt x="0" y="0"/>
                </a:lnTo>
                <a:close/>
              </a:path>
            </a:pathLst>
          </a:custGeom>
          <a:solidFill>
            <a:srgbClr val="D984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0974" y="2135534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60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0974" y="2283364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0974" y="2419002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0974" y="2566832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0974" y="2697897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4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39208" y="2007111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5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42257" y="2147321"/>
            <a:ext cx="46355" cy="45720"/>
          </a:xfrm>
          <a:custGeom>
            <a:avLst/>
            <a:gdLst/>
            <a:ahLst/>
            <a:cxnLst/>
            <a:rect l="l" t="t" r="r" b="b"/>
            <a:pathLst>
              <a:path w="46355" h="45719">
                <a:moveTo>
                  <a:pt x="22863" y="0"/>
                </a:moveTo>
                <a:lnTo>
                  <a:pt x="13963" y="1795"/>
                </a:lnTo>
                <a:lnTo>
                  <a:pt x="6696" y="6694"/>
                </a:lnTo>
                <a:lnTo>
                  <a:pt x="1796" y="13960"/>
                </a:lnTo>
                <a:lnTo>
                  <a:pt x="0" y="22859"/>
                </a:lnTo>
                <a:lnTo>
                  <a:pt x="1796" y="31757"/>
                </a:lnTo>
                <a:lnTo>
                  <a:pt x="6696" y="39022"/>
                </a:lnTo>
                <a:lnTo>
                  <a:pt x="13963" y="43920"/>
                </a:lnTo>
                <a:lnTo>
                  <a:pt x="22863" y="45716"/>
                </a:lnTo>
                <a:lnTo>
                  <a:pt x="31764" y="43920"/>
                </a:lnTo>
                <a:lnTo>
                  <a:pt x="39031" y="39022"/>
                </a:lnTo>
                <a:lnTo>
                  <a:pt x="43931" y="31757"/>
                </a:lnTo>
                <a:lnTo>
                  <a:pt x="45727" y="22859"/>
                </a:lnTo>
                <a:lnTo>
                  <a:pt x="43931" y="13960"/>
                </a:lnTo>
                <a:lnTo>
                  <a:pt x="39031" y="6694"/>
                </a:lnTo>
                <a:lnTo>
                  <a:pt x="31764" y="1795"/>
                </a:lnTo>
                <a:lnTo>
                  <a:pt x="22863" y="0"/>
                </a:lnTo>
                <a:close/>
              </a:path>
            </a:pathLst>
          </a:custGeom>
          <a:solidFill>
            <a:srgbClr val="316E8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87681"/>
            <a:ext cx="5851745" cy="19316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67995" y="2487815"/>
            <a:ext cx="2715895" cy="51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Адрес: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Санкт-Петербург, </a:t>
            </a:r>
            <a:r>
              <a:rPr sz="800" b="0" spc="-20" dirty="0">
                <a:solidFill>
                  <a:srgbClr val="4E4E4D"/>
                </a:solidFill>
                <a:latin typeface="Calibri Light"/>
                <a:cs typeface="Calibri Light"/>
              </a:rPr>
              <a:t>г.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Пушкин,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Петербургское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шоссе,</a:t>
            </a:r>
            <a:r>
              <a:rPr sz="800" b="0" spc="-5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д.10.</a:t>
            </a:r>
            <a:endParaRPr sz="800">
              <a:latin typeface="Calibri Light"/>
              <a:cs typeface="Calibri Light"/>
            </a:endParaRPr>
          </a:p>
          <a:p>
            <a:pPr marL="316865" marR="309880" algn="ctr">
              <a:lnSpc>
                <a:spcPct val="101699"/>
              </a:lnSpc>
            </a:pP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Контактный телефон: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466-65-58;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Факс:</a:t>
            </a:r>
            <a:r>
              <a:rPr sz="800" b="0" spc="-5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466-49-99 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</a:rPr>
              <a:t>Электронная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почта: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  <a:hlinkClick r:id="rId4"/>
              </a:rPr>
              <a:t>pushkin@lengu.ru </a:t>
            </a:r>
            <a:r>
              <a:rPr sz="800" b="0" dirty="0">
                <a:solidFill>
                  <a:srgbClr val="4E4E4D"/>
                </a:solidFill>
                <a:latin typeface="Calibri Light"/>
                <a:cs typeface="Calibri Light"/>
              </a:rPr>
              <a:t> </a:t>
            </a:r>
            <a:r>
              <a:rPr sz="800" b="0" spc="-5" dirty="0">
                <a:solidFill>
                  <a:srgbClr val="4E4E4D"/>
                </a:solidFill>
                <a:latin typeface="Calibri Light"/>
                <a:cs typeface="Calibri Light"/>
                <a:hlinkClick r:id="rId5"/>
              </a:rPr>
              <a:t>www.lengu.ru</a:t>
            </a:r>
            <a:endParaRPr sz="800">
              <a:latin typeface="Calibri Light"/>
              <a:cs typeface="Calibri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23442" y="3012667"/>
            <a:ext cx="167005" cy="167005"/>
          </a:xfrm>
          <a:custGeom>
            <a:avLst/>
            <a:gdLst/>
            <a:ahLst/>
            <a:cxnLst/>
            <a:rect l="l" t="t" r="r" b="b"/>
            <a:pathLst>
              <a:path w="167005" h="167005">
                <a:moveTo>
                  <a:pt x="83459" y="0"/>
                </a:moveTo>
                <a:lnTo>
                  <a:pt x="50972" y="6558"/>
                </a:lnTo>
                <a:lnTo>
                  <a:pt x="24444" y="24443"/>
                </a:lnTo>
                <a:lnTo>
                  <a:pt x="6558" y="50969"/>
                </a:lnTo>
                <a:lnTo>
                  <a:pt x="0" y="83451"/>
                </a:lnTo>
                <a:lnTo>
                  <a:pt x="6558" y="115936"/>
                </a:lnTo>
                <a:lnTo>
                  <a:pt x="24444" y="142464"/>
                </a:lnTo>
                <a:lnTo>
                  <a:pt x="50972" y="160350"/>
                </a:lnTo>
                <a:lnTo>
                  <a:pt x="83459" y="166909"/>
                </a:lnTo>
                <a:lnTo>
                  <a:pt x="115943" y="160350"/>
                </a:lnTo>
                <a:lnTo>
                  <a:pt x="142470" y="142464"/>
                </a:lnTo>
                <a:lnTo>
                  <a:pt x="160355" y="115936"/>
                </a:lnTo>
                <a:lnTo>
                  <a:pt x="166913" y="83451"/>
                </a:lnTo>
                <a:lnTo>
                  <a:pt x="160355" y="50969"/>
                </a:lnTo>
                <a:lnTo>
                  <a:pt x="142470" y="24443"/>
                </a:lnTo>
                <a:lnTo>
                  <a:pt x="115943" y="6558"/>
                </a:lnTo>
                <a:lnTo>
                  <a:pt x="83459" y="0"/>
                </a:lnTo>
                <a:close/>
              </a:path>
            </a:pathLst>
          </a:custGeom>
          <a:solidFill>
            <a:srgbClr val="4E4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1973" y="3012663"/>
            <a:ext cx="167005" cy="167005"/>
          </a:xfrm>
          <a:custGeom>
            <a:avLst/>
            <a:gdLst/>
            <a:ahLst/>
            <a:cxnLst/>
            <a:rect l="l" t="t" r="r" b="b"/>
            <a:pathLst>
              <a:path w="167005" h="167005">
                <a:moveTo>
                  <a:pt x="83375" y="0"/>
                </a:moveTo>
                <a:lnTo>
                  <a:pt x="50923" y="6552"/>
                </a:lnTo>
                <a:lnTo>
                  <a:pt x="24421" y="24419"/>
                </a:lnTo>
                <a:lnTo>
                  <a:pt x="6552" y="50919"/>
                </a:lnTo>
                <a:lnTo>
                  <a:pt x="0" y="83369"/>
                </a:lnTo>
                <a:lnTo>
                  <a:pt x="6552" y="115821"/>
                </a:lnTo>
                <a:lnTo>
                  <a:pt x="24421" y="142323"/>
                </a:lnTo>
                <a:lnTo>
                  <a:pt x="50923" y="160192"/>
                </a:lnTo>
                <a:lnTo>
                  <a:pt x="83375" y="166744"/>
                </a:lnTo>
                <a:lnTo>
                  <a:pt x="115825" y="160192"/>
                </a:lnTo>
                <a:lnTo>
                  <a:pt x="142325" y="142323"/>
                </a:lnTo>
                <a:lnTo>
                  <a:pt x="160192" y="115821"/>
                </a:lnTo>
                <a:lnTo>
                  <a:pt x="166744" y="83369"/>
                </a:lnTo>
                <a:lnTo>
                  <a:pt x="160192" y="50919"/>
                </a:lnTo>
                <a:lnTo>
                  <a:pt x="142325" y="24419"/>
                </a:lnTo>
                <a:lnTo>
                  <a:pt x="115825" y="6552"/>
                </a:lnTo>
                <a:lnTo>
                  <a:pt x="83375" y="0"/>
                </a:lnTo>
                <a:close/>
              </a:path>
            </a:pathLst>
          </a:custGeom>
          <a:solidFill>
            <a:srgbClr val="4E4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42620" y="3012667"/>
            <a:ext cx="167005" cy="167005"/>
          </a:xfrm>
          <a:custGeom>
            <a:avLst/>
            <a:gdLst/>
            <a:ahLst/>
            <a:cxnLst/>
            <a:rect l="l" t="t" r="r" b="b"/>
            <a:pathLst>
              <a:path w="167005" h="167005">
                <a:moveTo>
                  <a:pt x="83463" y="0"/>
                </a:moveTo>
                <a:lnTo>
                  <a:pt x="50975" y="6558"/>
                </a:lnTo>
                <a:lnTo>
                  <a:pt x="24446" y="24443"/>
                </a:lnTo>
                <a:lnTo>
                  <a:pt x="6559" y="50969"/>
                </a:lnTo>
                <a:lnTo>
                  <a:pt x="0" y="83451"/>
                </a:lnTo>
                <a:lnTo>
                  <a:pt x="6559" y="115936"/>
                </a:lnTo>
                <a:lnTo>
                  <a:pt x="24446" y="142464"/>
                </a:lnTo>
                <a:lnTo>
                  <a:pt x="50975" y="160350"/>
                </a:lnTo>
                <a:lnTo>
                  <a:pt x="83463" y="166909"/>
                </a:lnTo>
                <a:lnTo>
                  <a:pt x="115947" y="160350"/>
                </a:lnTo>
                <a:lnTo>
                  <a:pt x="142473" y="142464"/>
                </a:lnTo>
                <a:lnTo>
                  <a:pt x="160357" y="115936"/>
                </a:lnTo>
                <a:lnTo>
                  <a:pt x="166914" y="83451"/>
                </a:lnTo>
                <a:lnTo>
                  <a:pt x="160357" y="50969"/>
                </a:lnTo>
                <a:lnTo>
                  <a:pt x="142473" y="24443"/>
                </a:lnTo>
                <a:lnTo>
                  <a:pt x="115947" y="6558"/>
                </a:lnTo>
                <a:lnTo>
                  <a:pt x="83463" y="0"/>
                </a:lnTo>
                <a:close/>
              </a:path>
            </a:pathLst>
          </a:custGeom>
          <a:solidFill>
            <a:srgbClr val="4E4E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7717" y="3067751"/>
            <a:ext cx="95885" cy="57150"/>
          </a:xfrm>
          <a:custGeom>
            <a:avLst/>
            <a:gdLst/>
            <a:ahLst/>
            <a:cxnLst/>
            <a:rect l="l" t="t" r="r" b="b"/>
            <a:pathLst>
              <a:path w="95885" h="57150">
                <a:moveTo>
                  <a:pt x="16657" y="0"/>
                </a:moveTo>
                <a:lnTo>
                  <a:pt x="598" y="0"/>
                </a:lnTo>
                <a:lnTo>
                  <a:pt x="98" y="1165"/>
                </a:lnTo>
                <a:lnTo>
                  <a:pt x="0" y="2945"/>
                </a:lnTo>
                <a:lnTo>
                  <a:pt x="754" y="6963"/>
                </a:lnTo>
                <a:lnTo>
                  <a:pt x="23500" y="45697"/>
                </a:lnTo>
                <a:lnTo>
                  <a:pt x="48233" y="56569"/>
                </a:lnTo>
                <a:lnTo>
                  <a:pt x="54863" y="56569"/>
                </a:lnTo>
                <a:lnTo>
                  <a:pt x="55681" y="55083"/>
                </a:lnTo>
                <a:lnTo>
                  <a:pt x="55681" y="40196"/>
                </a:lnTo>
                <a:lnTo>
                  <a:pt x="56304" y="39603"/>
                </a:lnTo>
                <a:lnTo>
                  <a:pt x="85950" y="39603"/>
                </a:lnTo>
                <a:lnTo>
                  <a:pt x="83797" y="37061"/>
                </a:lnTo>
                <a:lnTo>
                  <a:pt x="80153" y="33969"/>
                </a:lnTo>
                <a:lnTo>
                  <a:pt x="79048" y="32424"/>
                </a:lnTo>
                <a:lnTo>
                  <a:pt x="78618" y="31870"/>
                </a:lnTo>
                <a:lnTo>
                  <a:pt x="35885" y="31870"/>
                </a:lnTo>
                <a:lnTo>
                  <a:pt x="32420" y="29611"/>
                </a:lnTo>
                <a:lnTo>
                  <a:pt x="27858" y="23528"/>
                </a:lnTo>
                <a:lnTo>
                  <a:pt x="23002" y="14660"/>
                </a:lnTo>
                <a:lnTo>
                  <a:pt x="18655" y="4046"/>
                </a:lnTo>
                <a:lnTo>
                  <a:pt x="17661" y="1165"/>
                </a:lnTo>
                <a:lnTo>
                  <a:pt x="16657" y="0"/>
                </a:lnTo>
                <a:close/>
              </a:path>
              <a:path w="95885" h="57150">
                <a:moveTo>
                  <a:pt x="85950" y="39603"/>
                </a:moveTo>
                <a:lnTo>
                  <a:pt x="59947" y="39603"/>
                </a:lnTo>
                <a:lnTo>
                  <a:pt x="62600" y="40370"/>
                </a:lnTo>
                <a:lnTo>
                  <a:pt x="68785" y="46332"/>
                </a:lnTo>
                <a:lnTo>
                  <a:pt x="75848" y="53398"/>
                </a:lnTo>
                <a:lnTo>
                  <a:pt x="77011" y="56569"/>
                </a:lnTo>
                <a:lnTo>
                  <a:pt x="94385" y="56569"/>
                </a:lnTo>
                <a:lnTo>
                  <a:pt x="95874" y="55083"/>
                </a:lnTo>
                <a:lnTo>
                  <a:pt x="95018" y="52146"/>
                </a:lnTo>
                <a:lnTo>
                  <a:pt x="94075" y="49211"/>
                </a:lnTo>
                <a:lnTo>
                  <a:pt x="90705" y="44966"/>
                </a:lnTo>
                <a:lnTo>
                  <a:pt x="85950" y="39603"/>
                </a:lnTo>
                <a:close/>
              </a:path>
              <a:path w="95885" h="57150">
                <a:moveTo>
                  <a:pt x="54910" y="0"/>
                </a:moveTo>
                <a:lnTo>
                  <a:pt x="34668" y="0"/>
                </a:lnTo>
                <a:lnTo>
                  <a:pt x="33723" y="1165"/>
                </a:lnTo>
                <a:lnTo>
                  <a:pt x="33674" y="4906"/>
                </a:lnTo>
                <a:lnTo>
                  <a:pt x="37429" y="5486"/>
                </a:lnTo>
                <a:lnTo>
                  <a:pt x="37814" y="12548"/>
                </a:lnTo>
                <a:lnTo>
                  <a:pt x="37814" y="31262"/>
                </a:lnTo>
                <a:lnTo>
                  <a:pt x="37209" y="31870"/>
                </a:lnTo>
                <a:lnTo>
                  <a:pt x="78618" y="31870"/>
                </a:lnTo>
                <a:lnTo>
                  <a:pt x="77504" y="30434"/>
                </a:lnTo>
                <a:lnTo>
                  <a:pt x="77943" y="29551"/>
                </a:lnTo>
                <a:lnTo>
                  <a:pt x="79048" y="27787"/>
                </a:lnTo>
                <a:lnTo>
                  <a:pt x="79277" y="27457"/>
                </a:lnTo>
                <a:lnTo>
                  <a:pt x="56639" y="27457"/>
                </a:lnTo>
                <a:lnTo>
                  <a:pt x="55681" y="26682"/>
                </a:lnTo>
                <a:lnTo>
                  <a:pt x="55671" y="1165"/>
                </a:lnTo>
                <a:lnTo>
                  <a:pt x="54910" y="0"/>
                </a:lnTo>
                <a:close/>
              </a:path>
              <a:path w="95885" h="57150">
                <a:moveTo>
                  <a:pt x="93074" y="0"/>
                </a:moveTo>
                <a:lnTo>
                  <a:pt x="76848" y="0"/>
                </a:lnTo>
                <a:lnTo>
                  <a:pt x="75624" y="1397"/>
                </a:lnTo>
                <a:lnTo>
                  <a:pt x="74514" y="4046"/>
                </a:lnTo>
                <a:lnTo>
                  <a:pt x="69663" y="15861"/>
                </a:lnTo>
                <a:lnTo>
                  <a:pt x="62157" y="24253"/>
                </a:lnTo>
                <a:lnTo>
                  <a:pt x="59728" y="26682"/>
                </a:lnTo>
                <a:lnTo>
                  <a:pt x="58621" y="27457"/>
                </a:lnTo>
                <a:lnTo>
                  <a:pt x="79277" y="27457"/>
                </a:lnTo>
                <a:lnTo>
                  <a:pt x="93733" y="1619"/>
                </a:lnTo>
                <a:lnTo>
                  <a:pt x="93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54372" y="3043598"/>
            <a:ext cx="105410" cy="105410"/>
          </a:xfrm>
          <a:custGeom>
            <a:avLst/>
            <a:gdLst/>
            <a:ahLst/>
            <a:cxnLst/>
            <a:rect l="l" t="t" r="r" b="b"/>
            <a:pathLst>
              <a:path w="105410" h="105410">
                <a:moveTo>
                  <a:pt x="74729" y="0"/>
                </a:moveTo>
                <a:lnTo>
                  <a:pt x="30322" y="0"/>
                </a:lnTo>
                <a:lnTo>
                  <a:pt x="18521" y="2382"/>
                </a:lnTo>
                <a:lnTo>
                  <a:pt x="8882" y="8879"/>
                </a:lnTo>
                <a:lnTo>
                  <a:pt x="2383" y="18517"/>
                </a:lnTo>
                <a:lnTo>
                  <a:pt x="51" y="30063"/>
                </a:lnTo>
                <a:lnTo>
                  <a:pt x="0" y="74725"/>
                </a:lnTo>
                <a:lnTo>
                  <a:pt x="2383" y="86529"/>
                </a:lnTo>
                <a:lnTo>
                  <a:pt x="8882" y="96169"/>
                </a:lnTo>
                <a:lnTo>
                  <a:pt x="18521" y="102668"/>
                </a:lnTo>
                <a:lnTo>
                  <a:pt x="30322" y="105051"/>
                </a:lnTo>
                <a:lnTo>
                  <a:pt x="74729" y="105051"/>
                </a:lnTo>
                <a:lnTo>
                  <a:pt x="86532" y="102668"/>
                </a:lnTo>
                <a:lnTo>
                  <a:pt x="96170" y="96169"/>
                </a:lnTo>
                <a:lnTo>
                  <a:pt x="96529" y="95637"/>
                </a:lnTo>
                <a:lnTo>
                  <a:pt x="29800" y="95637"/>
                </a:lnTo>
                <a:lnTo>
                  <a:pt x="21968" y="94055"/>
                </a:lnTo>
                <a:lnTo>
                  <a:pt x="15571" y="89740"/>
                </a:lnTo>
                <a:lnTo>
                  <a:pt x="11258" y="83341"/>
                </a:lnTo>
                <a:lnTo>
                  <a:pt x="9677" y="75506"/>
                </a:lnTo>
                <a:lnTo>
                  <a:pt x="9677" y="30063"/>
                </a:lnTo>
                <a:lnTo>
                  <a:pt x="11258" y="22226"/>
                </a:lnTo>
                <a:lnTo>
                  <a:pt x="15571" y="15828"/>
                </a:lnTo>
                <a:lnTo>
                  <a:pt x="21968" y="11514"/>
                </a:lnTo>
                <a:lnTo>
                  <a:pt x="29800" y="9932"/>
                </a:lnTo>
                <a:lnTo>
                  <a:pt x="96880" y="9932"/>
                </a:lnTo>
                <a:lnTo>
                  <a:pt x="96170" y="8879"/>
                </a:lnTo>
                <a:lnTo>
                  <a:pt x="86532" y="2382"/>
                </a:lnTo>
                <a:lnTo>
                  <a:pt x="74729" y="0"/>
                </a:lnTo>
                <a:close/>
              </a:path>
              <a:path w="105410" h="105410">
                <a:moveTo>
                  <a:pt x="96880" y="9932"/>
                </a:moveTo>
                <a:lnTo>
                  <a:pt x="75251" y="9932"/>
                </a:lnTo>
                <a:lnTo>
                  <a:pt x="83083" y="11514"/>
                </a:lnTo>
                <a:lnTo>
                  <a:pt x="89480" y="15828"/>
                </a:lnTo>
                <a:lnTo>
                  <a:pt x="93793" y="22226"/>
                </a:lnTo>
                <a:lnTo>
                  <a:pt x="95375" y="30063"/>
                </a:lnTo>
                <a:lnTo>
                  <a:pt x="95375" y="75506"/>
                </a:lnTo>
                <a:lnTo>
                  <a:pt x="93793" y="83341"/>
                </a:lnTo>
                <a:lnTo>
                  <a:pt x="89480" y="89740"/>
                </a:lnTo>
                <a:lnTo>
                  <a:pt x="83083" y="94055"/>
                </a:lnTo>
                <a:lnTo>
                  <a:pt x="75251" y="95637"/>
                </a:lnTo>
                <a:lnTo>
                  <a:pt x="96529" y="95637"/>
                </a:lnTo>
                <a:lnTo>
                  <a:pt x="102669" y="86529"/>
                </a:lnTo>
                <a:lnTo>
                  <a:pt x="105051" y="74725"/>
                </a:lnTo>
                <a:lnTo>
                  <a:pt x="105000" y="30063"/>
                </a:lnTo>
                <a:lnTo>
                  <a:pt x="102669" y="18517"/>
                </a:lnTo>
                <a:lnTo>
                  <a:pt x="96880" y="99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79644" y="3069126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27256" y="0"/>
                </a:moveTo>
                <a:lnTo>
                  <a:pt x="16647" y="2141"/>
                </a:lnTo>
                <a:lnTo>
                  <a:pt x="7983" y="7983"/>
                </a:lnTo>
                <a:lnTo>
                  <a:pt x="2142" y="16646"/>
                </a:lnTo>
                <a:lnTo>
                  <a:pt x="0" y="27255"/>
                </a:lnTo>
                <a:lnTo>
                  <a:pt x="2142" y="37865"/>
                </a:lnTo>
                <a:lnTo>
                  <a:pt x="7983" y="46530"/>
                </a:lnTo>
                <a:lnTo>
                  <a:pt x="16647" y="52372"/>
                </a:lnTo>
                <a:lnTo>
                  <a:pt x="27256" y="54514"/>
                </a:lnTo>
                <a:lnTo>
                  <a:pt x="37866" y="52372"/>
                </a:lnTo>
                <a:lnTo>
                  <a:pt x="46529" y="46530"/>
                </a:lnTo>
                <a:lnTo>
                  <a:pt x="47613" y="44923"/>
                </a:lnTo>
                <a:lnTo>
                  <a:pt x="17496" y="44923"/>
                </a:lnTo>
                <a:lnTo>
                  <a:pt x="9583" y="37014"/>
                </a:lnTo>
                <a:lnTo>
                  <a:pt x="9583" y="17499"/>
                </a:lnTo>
                <a:lnTo>
                  <a:pt x="17496" y="9589"/>
                </a:lnTo>
                <a:lnTo>
                  <a:pt x="47613" y="9589"/>
                </a:lnTo>
                <a:lnTo>
                  <a:pt x="46529" y="7983"/>
                </a:lnTo>
                <a:lnTo>
                  <a:pt x="37866" y="2141"/>
                </a:lnTo>
                <a:lnTo>
                  <a:pt x="27256" y="0"/>
                </a:lnTo>
                <a:close/>
              </a:path>
              <a:path w="54610" h="54610">
                <a:moveTo>
                  <a:pt x="47613" y="9589"/>
                </a:moveTo>
                <a:lnTo>
                  <a:pt x="37011" y="9589"/>
                </a:lnTo>
                <a:lnTo>
                  <a:pt x="44924" y="17499"/>
                </a:lnTo>
                <a:lnTo>
                  <a:pt x="44924" y="37014"/>
                </a:lnTo>
                <a:lnTo>
                  <a:pt x="37011" y="44923"/>
                </a:lnTo>
                <a:lnTo>
                  <a:pt x="47613" y="44923"/>
                </a:lnTo>
                <a:lnTo>
                  <a:pt x="52370" y="37865"/>
                </a:lnTo>
                <a:lnTo>
                  <a:pt x="54512" y="27255"/>
                </a:lnTo>
                <a:lnTo>
                  <a:pt x="52370" y="16646"/>
                </a:lnTo>
                <a:lnTo>
                  <a:pt x="47613" y="95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60578" y="3049343"/>
            <a:ext cx="132080" cy="93345"/>
          </a:xfrm>
          <a:custGeom>
            <a:avLst/>
            <a:gdLst/>
            <a:ahLst/>
            <a:cxnLst/>
            <a:rect l="l" t="t" r="r" b="b"/>
            <a:pathLst>
              <a:path w="132080" h="93344">
                <a:moveTo>
                  <a:pt x="65858" y="0"/>
                </a:moveTo>
                <a:lnTo>
                  <a:pt x="26745" y="1168"/>
                </a:lnTo>
                <a:lnTo>
                  <a:pt x="301" y="34343"/>
                </a:lnTo>
                <a:lnTo>
                  <a:pt x="0" y="42895"/>
                </a:lnTo>
                <a:lnTo>
                  <a:pt x="0" y="49963"/>
                </a:lnTo>
                <a:lnTo>
                  <a:pt x="8697" y="88560"/>
                </a:lnTo>
                <a:lnTo>
                  <a:pt x="59257" y="92815"/>
                </a:lnTo>
                <a:lnTo>
                  <a:pt x="65858" y="92858"/>
                </a:lnTo>
                <a:lnTo>
                  <a:pt x="72458" y="92815"/>
                </a:lnTo>
                <a:lnTo>
                  <a:pt x="117351" y="90083"/>
                </a:lnTo>
                <a:lnTo>
                  <a:pt x="131716" y="49963"/>
                </a:lnTo>
                <a:lnTo>
                  <a:pt x="131716" y="42895"/>
                </a:lnTo>
                <a:lnTo>
                  <a:pt x="131415" y="34343"/>
                </a:lnTo>
                <a:lnTo>
                  <a:pt x="104969" y="1168"/>
                </a:lnTo>
                <a:lnTo>
                  <a:pt x="658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12958" y="3076175"/>
            <a:ext cx="34925" cy="39370"/>
          </a:xfrm>
          <a:custGeom>
            <a:avLst/>
            <a:gdLst/>
            <a:ahLst/>
            <a:cxnLst/>
            <a:rect l="l" t="t" r="r" b="b"/>
            <a:pathLst>
              <a:path w="34925" h="39369">
                <a:moveTo>
                  <a:pt x="0" y="0"/>
                </a:moveTo>
                <a:lnTo>
                  <a:pt x="0" y="39193"/>
                </a:lnTo>
                <a:lnTo>
                  <a:pt x="34447" y="19598"/>
                </a:lnTo>
                <a:lnTo>
                  <a:pt x="0" y="0"/>
                </a:lnTo>
                <a:close/>
              </a:path>
            </a:pathLst>
          </a:custGeom>
          <a:solidFill>
            <a:srgbClr val="4E4E4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4574" y="224454"/>
            <a:ext cx="240665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100" spc="-5" dirty="0" smtClean="0">
                <a:solidFill>
                  <a:srgbClr val="D9843F"/>
                </a:solidFill>
              </a:rPr>
              <a:t>УРОВН</a:t>
            </a:r>
            <a:r>
              <a:rPr lang="ru-RU" sz="1100" spc="-5" dirty="0">
                <a:solidFill>
                  <a:srgbClr val="D9843F"/>
                </a:solidFill>
              </a:rPr>
              <a:t>И</a:t>
            </a:r>
            <a:r>
              <a:rPr sz="1100" spc="-5" dirty="0" smtClean="0">
                <a:solidFill>
                  <a:srgbClr val="D9843F"/>
                </a:solidFill>
              </a:rPr>
              <a:t> </a:t>
            </a:r>
            <a:r>
              <a:rPr sz="1100" spc="-10" dirty="0" smtClean="0">
                <a:solidFill>
                  <a:srgbClr val="D9843F"/>
                </a:solidFill>
              </a:rPr>
              <a:t>ОБРАЗОВАНИЯ</a:t>
            </a:r>
            <a:endParaRPr sz="1100" dirty="0"/>
          </a:p>
        </p:txBody>
      </p:sp>
      <p:sp>
        <p:nvSpPr>
          <p:cNvPr id="3" name="object 3"/>
          <p:cNvSpPr/>
          <p:nvPr/>
        </p:nvSpPr>
        <p:spPr>
          <a:xfrm>
            <a:off x="0" y="493546"/>
            <a:ext cx="5852159" cy="27982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93844"/>
            <a:ext cx="5852160" cy="2798445"/>
          </a:xfrm>
          <a:custGeom>
            <a:avLst/>
            <a:gdLst/>
            <a:ahLst/>
            <a:cxnLst/>
            <a:rect l="l" t="t" r="r" b="b"/>
            <a:pathLst>
              <a:path w="5852160" h="2798445">
                <a:moveTo>
                  <a:pt x="0" y="0"/>
                </a:moveTo>
                <a:lnTo>
                  <a:pt x="5852160" y="0"/>
                </a:lnTo>
                <a:lnTo>
                  <a:pt x="5852160" y="2797995"/>
                </a:lnTo>
                <a:lnTo>
                  <a:pt x="0" y="2797995"/>
                </a:lnTo>
                <a:lnTo>
                  <a:pt x="0" y="0"/>
                </a:lnTo>
                <a:close/>
              </a:path>
            </a:pathLst>
          </a:custGeom>
          <a:solidFill>
            <a:srgbClr val="D88440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84150" y="657225"/>
            <a:ext cx="304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Сроки 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обучения:</a:t>
            </a:r>
          </a:p>
          <a:p>
            <a:r>
              <a:rPr lang="ru-RU" sz="1100" spc="-15" dirty="0" err="1">
                <a:solidFill>
                  <a:srgbClr val="FFFFFF"/>
                </a:solidFill>
                <a:latin typeface="Calibri Light"/>
                <a:cs typeface="Calibri Light"/>
              </a:rPr>
              <a:t>специалитет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: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5 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лет (очная форма обучения)</a:t>
            </a:r>
          </a:p>
          <a:p>
            <a:r>
              <a:rPr lang="ru-RU" sz="1100" spc="-15" dirty="0" err="1">
                <a:solidFill>
                  <a:srgbClr val="FFFFFF"/>
                </a:solidFill>
                <a:latin typeface="Calibri Light"/>
                <a:cs typeface="Calibri Light"/>
              </a:rPr>
              <a:t>бакалавриат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: 4-5 лет (очная форма обучения)</a:t>
            </a:r>
          </a:p>
          <a:p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                       5 лет (заочная форма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обучения</a:t>
            </a:r>
            <a:endParaRPr lang="en-US" sz="1100" spc="-15" dirty="0" smtClean="0">
              <a:solidFill>
                <a:srgbClr val="FFFFFF"/>
              </a:solidFill>
              <a:latin typeface="Calibri Light"/>
              <a:cs typeface="Calibri Light"/>
            </a:endParaRPr>
          </a:p>
          <a:p>
            <a:r>
              <a:rPr lang="en-US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en-US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                      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   очно-заочная форма обучения)</a:t>
            </a:r>
          </a:p>
          <a:p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м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агистратура: 2 года (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очная форма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обучения)</a:t>
            </a:r>
          </a:p>
          <a:p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                           2 года и 6 месяцев 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(заочная </a:t>
            </a:r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форма       обучения)</a:t>
            </a:r>
          </a:p>
          <a:p>
            <a:endParaRPr lang="ru-RU" sz="1100" spc="-15" dirty="0">
              <a:solidFill>
                <a:srgbClr val="FFFFFF"/>
              </a:solidFill>
              <a:latin typeface="Calibri Light"/>
              <a:cs typeface="Calibri Light"/>
            </a:endParaRPr>
          </a:p>
          <a:p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Форма обучения:</a:t>
            </a:r>
          </a:p>
          <a:p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очная, заочная, очно-заочная</a:t>
            </a:r>
          </a:p>
          <a:p>
            <a:endParaRPr lang="ru-RU" sz="1100" spc="-15" dirty="0">
              <a:solidFill>
                <a:srgbClr val="FFFFFF"/>
              </a:solidFill>
              <a:latin typeface="Calibri Light"/>
              <a:cs typeface="Calibri Light"/>
            </a:endParaRPr>
          </a:p>
          <a:p>
            <a:r>
              <a:rPr lang="ru-RU" sz="1100" spc="-15" dirty="0" smtClean="0">
                <a:solidFill>
                  <a:srgbClr val="FFFFFF"/>
                </a:solidFill>
                <a:latin typeface="Calibri Light"/>
                <a:cs typeface="Calibri Light"/>
              </a:rPr>
              <a:t>Для </a:t>
            </a:r>
            <a:r>
              <a:rPr lang="ru-RU" sz="1100" spc="-15" dirty="0">
                <a:solidFill>
                  <a:srgbClr val="FFFFFF"/>
                </a:solidFill>
                <a:latin typeface="Calibri Light"/>
                <a:cs typeface="Calibri Light"/>
              </a:rPr>
              <a:t>лиц, имеющих среднее профессиональное и высшее образование, возможно обучение по ускоренной программе.</a:t>
            </a:r>
          </a:p>
          <a:p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08150" y="2119313"/>
            <a:ext cx="2426654" cy="76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ru-RU" sz="10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ru-RU" sz="8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108536" y="1083469"/>
            <a:ext cx="3528712" cy="207168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spc="110" dirty="0">
                <a:solidFill>
                  <a:srgbClr val="F16728"/>
                </a:solidFill>
                <a:latin typeface="HelveticaNeueCyr" panose="02000503040000020004" pitchFamily="50" charset="-52"/>
              </a:rPr>
              <a:t>Образовательные программы</a:t>
            </a:r>
            <a:r>
              <a:rPr lang="ru-RU" sz="1100" spc="110" dirty="0">
                <a:solidFill>
                  <a:srgbClr val="F16728"/>
                </a:solidFill>
                <a:latin typeface="HelveticaNeueCyr" panose="02000503040000020004" pitchFamily="50" charset="-52"/>
              </a:rPr>
              <a:t>*: 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  <a:cs typeface="Calibri Light"/>
              </a:rPr>
              <a:t>  логопедия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  <a:cs typeface="Calibri Light"/>
              </a:rPr>
              <a:t>  олигофренопедагогика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  <a:cs typeface="Calibri Light"/>
              </a:rPr>
              <a:t>  специальная психология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  <a:cs typeface="Calibri Light"/>
              </a:rPr>
              <a:t>  дошкольная дефектология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None/>
            </a:pPr>
            <a:r>
              <a:rPr lang="ru-RU" sz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*</a:t>
            </a:r>
            <a:r>
              <a:rPr lang="en-US" sz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 </a:t>
            </a:r>
            <a:r>
              <a:rPr lang="ru-RU" sz="1200" b="1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разделение производится в ходе учебного процесса.</a:t>
            </a:r>
            <a:endParaRPr lang="ru-RU" sz="1200" b="1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108536" y="176213"/>
            <a:ext cx="3144784" cy="78581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None/>
            </a:pPr>
            <a:r>
              <a:rPr lang="ru-RU" sz="14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НАПРАВЛЕНИЕ ПОДГОТОВКИ: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  <a:cs typeface="Calibri Light"/>
              </a:rPr>
              <a:t>Специальное (дефектологическое) образование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49629" y="1242500"/>
            <a:ext cx="1710921" cy="923330"/>
          </a:xfrm>
        </p:spPr>
        <p:txBody>
          <a:bodyPr/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>Факультет специального (дефектологического) образования </a:t>
            </a:r>
            <a:b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dirty="0" smtClean="0">
                <a:solidFill>
                  <a:schemeClr val="bg1"/>
                </a:solidFill>
                <a:latin typeface="HelveticaNeueCyr" panose="02000503040000020004"/>
              </a:rPr>
              <a:t>+</a:t>
            </a:r>
            <a:r>
              <a:rPr lang="ru-RU" sz="1200" dirty="0">
                <a:solidFill>
                  <a:schemeClr val="bg1"/>
                </a:solidFill>
                <a:latin typeface="HelveticaNeueCyr" panose="02000503040000020004"/>
              </a:rPr>
              <a:t>7 </a:t>
            </a:r>
            <a:r>
              <a:rPr lang="ru-RU" sz="1200" dirty="0" smtClean="0">
                <a:solidFill>
                  <a:schemeClr val="bg1"/>
                </a:solidFill>
                <a:latin typeface="HelveticaNeueCyr" panose="02000503040000020004"/>
              </a:rPr>
              <a:t>(911) 500-96-56</a:t>
            </a:r>
            <a:endParaRPr lang="ru-RU" sz="1200" dirty="0">
              <a:solidFill>
                <a:schemeClr val="bg1"/>
              </a:solidFill>
              <a:latin typeface="HelveticaNeueCyr" panose="02000503040000020004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dfo.decanat@lengu.ru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425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41550" y="276225"/>
            <a:ext cx="3124199" cy="2339102"/>
          </a:xfrm>
        </p:spPr>
        <p:txBody>
          <a:bodyPr/>
          <a:lstStyle/>
          <a:p>
            <a:pPr lvl="0" algn="l" rtl="0"/>
            <a:r>
              <a:rPr lang="ru-RU" sz="14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  <a:cs typeface="+mn-cs"/>
              </a:rPr>
              <a:t>НАПРАВЛЕНИЯ </a:t>
            </a:r>
            <a:r>
              <a:rPr lang="ru-RU" sz="1400" kern="1200" spc="110" dirty="0">
                <a:solidFill>
                  <a:srgbClr val="BD582C"/>
                </a:solidFill>
                <a:latin typeface="HelveticaNeueCyr" panose="02000503040000020004" pitchFamily="50" charset="-52"/>
                <a:cs typeface="+mn-cs"/>
              </a:rPr>
              <a:t>ПОДГОТОВКИ</a:t>
            </a:r>
            <a:r>
              <a:rPr lang="ru-RU" sz="14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  <a:cs typeface="+mn-cs"/>
              </a:rPr>
              <a:t>:</a:t>
            </a:r>
          </a:p>
          <a:p>
            <a:pPr lvl="0" algn="l" rtl="0"/>
            <a:endParaRPr lang="ru-RU" kern="1200" spc="110" dirty="0">
              <a:solidFill>
                <a:srgbClr val="BD582C"/>
              </a:solidFill>
              <a:latin typeface="HelveticaNeueCyr" panose="02000503040000020004" pitchFamily="50" charset="-52"/>
              <a:cs typeface="+mn-cs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Биотехнология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Сервис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Туризм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Гостиничное дело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Педагогическое образование с двумя профилями подготовки (Биология и география)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/>
              </a:rPr>
              <a:t>Рекреация и спортивно-оздоровительный туризм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HelveticaNeueCyr" panose="02000503040000020004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естествознания, географии и туризма</a:t>
            </a:r>
            <a:b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451-91-78; </a:t>
            </a:r>
            <a:endParaRPr lang="ru-RU" sz="1200" kern="0" dirty="0" smtClean="0">
              <a:solidFill>
                <a:schemeClr val="bg1"/>
              </a:solidFill>
              <a:latin typeface="HelveticaNeueCyr" panose="02000503040000020004"/>
            </a:endParaRPr>
          </a:p>
          <a:p>
            <a:pPr algn="ctr"/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>8 </a:t>
            </a: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(812) 452-26-21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egit@lengu.ru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498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41550" y="276225"/>
            <a:ext cx="3343835" cy="2646878"/>
          </a:xfrm>
        </p:spPr>
        <p:txBody>
          <a:bodyPr/>
          <a:lstStyle/>
          <a:p>
            <a:r>
              <a:rPr lang="ru-RU" sz="14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НАПРАВЛЕНИЯ ПОДГОТОВКИ:</a:t>
            </a:r>
          </a:p>
          <a:p>
            <a:endParaRPr lang="ru-RU" sz="1400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образование с двумя профилями подготовки: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Иностранный язык (английский) и иностранный язык</a:t>
            </a: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</a:t>
            </a:r>
            <a:r>
              <a:rPr lang="ru-RU" b="1" kern="1200" spc="11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образование </a:t>
            </a: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с одним профилем подготовки:</a:t>
            </a:r>
          </a:p>
          <a:p>
            <a:pPr marL="171450" lvl="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Английский </a:t>
            </a:r>
            <a:r>
              <a:rPr lang="ru-RU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язык</a:t>
            </a:r>
            <a:endParaRPr lang="ru-RU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Лингвистика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иностранных  языков</a:t>
            </a:r>
            <a:b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466-50-99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iniaz.dekanat@lengu.ru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7192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65350" y="276225"/>
            <a:ext cx="3420035" cy="2677656"/>
          </a:xfrm>
        </p:spPr>
        <p:txBody>
          <a:bodyPr/>
          <a:lstStyle/>
          <a:p>
            <a:pPr lvl="0"/>
            <a:r>
              <a:rPr lang="ru-RU" sz="18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НАПРАВЛЕНИЕ </a:t>
            </a:r>
            <a:r>
              <a:rPr lang="ru-RU" sz="18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ПОДГОТОВКИ</a:t>
            </a:r>
            <a:r>
              <a:rPr lang="ru-RU" sz="18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/>
            <a:endParaRPr lang="ru-RU" sz="1800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образование </a:t>
            </a:r>
            <a:endParaRPr lang="ru-RU" sz="1600" b="1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pPr lvl="0">
              <a:lnSpc>
                <a:spcPct val="150000"/>
              </a:lnSpc>
            </a:pPr>
            <a:r>
              <a:rPr lang="ru-RU" sz="16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с двумя профилями подготовки </a:t>
            </a:r>
            <a:r>
              <a:rPr lang="ru-RU" sz="1600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(История и обществознание)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История</a:t>
            </a:r>
          </a:p>
          <a:p>
            <a:pPr lvl="0">
              <a:lnSpc>
                <a:spcPct val="150000"/>
              </a:lnSpc>
            </a:pPr>
            <a:endParaRPr lang="ru-RU" sz="2000" b="1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истории и социальных наук</a:t>
            </a: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451-93-83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isn.decanat@lengu.ru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4391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7750" y="352425"/>
            <a:ext cx="3267635" cy="2516073"/>
          </a:xfrm>
        </p:spPr>
        <p:txBody>
          <a:bodyPr/>
          <a:lstStyle/>
          <a:p>
            <a:pPr lvl="0"/>
            <a:r>
              <a:rPr lang="ru-RU" sz="16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НАПРАВЛЕНИЯ ПОДГОТОВКИ</a:t>
            </a:r>
            <a:r>
              <a:rPr lang="ru-RU" sz="16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/>
            <a:endParaRPr lang="ru-RU" sz="1600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171450" marR="0" lvl="0" indent="-1714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sz="1400" b="1" kern="1200" spc="110" dirty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Педагогическое </a:t>
            </a:r>
            <a:r>
              <a:rPr lang="ru-RU" sz="1400" b="1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образование </a:t>
            </a:r>
          </a:p>
          <a:p>
            <a:pPr marR="0" lvl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400" b="1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с двумя профилями подготовки </a:t>
            </a:r>
            <a:r>
              <a:rPr lang="ru-RU" sz="1400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(Информатика и математика)</a:t>
            </a:r>
          </a:p>
          <a:p>
            <a:pPr marL="171450" marR="0" lvl="0" indent="-1714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sz="1400" b="1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Прикладная информатика</a:t>
            </a:r>
          </a:p>
          <a:p>
            <a:pPr marL="171450" marR="0" lvl="0" indent="-1714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ru-RU" sz="1400" b="1" kern="1200" spc="110" dirty="0" smtClean="0">
                <a:solidFill>
                  <a:srgbClr val="4F81BD">
                    <a:lumMod val="75000"/>
                  </a:srgbClr>
                </a:solidFill>
                <a:latin typeface="HelveticaNeueCyr" panose="02000503040000020004" pitchFamily="50" charset="-52"/>
              </a:rPr>
              <a:t>Землеустройство и кадастры</a:t>
            </a:r>
            <a:endParaRPr lang="ru-RU" sz="1400" b="1" kern="1200" spc="110" dirty="0">
              <a:solidFill>
                <a:srgbClr val="4F81BD">
                  <a:lumMod val="75000"/>
                </a:srgbClr>
              </a:solidFill>
              <a:latin typeface="HelveticaNeueCyr" panose="02000503040000020004" pitchFamily="50" charset="-52"/>
            </a:endParaRPr>
          </a:p>
          <a:p>
            <a:pPr lvl="0"/>
            <a:endParaRPr lang="ru-RU" sz="1600" kern="1200" spc="110" dirty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endParaRPr lang="ru-RU" sz="105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математики и информатики</a:t>
            </a: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451-91-77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mii.dekanat@lengu.ru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4780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41550" y="276225"/>
            <a:ext cx="3505200" cy="2646878"/>
          </a:xfrm>
        </p:spPr>
        <p:txBody>
          <a:bodyPr/>
          <a:lstStyle/>
          <a:p>
            <a:pPr lvl="0"/>
            <a:r>
              <a:rPr lang="ru-RU" sz="1600" kern="1200" spc="110" dirty="0">
                <a:solidFill>
                  <a:srgbClr val="BD582C"/>
                </a:solidFill>
                <a:latin typeface="HelveticaNeueCyr" panose="02000503040000020004" pitchFamily="50" charset="-52"/>
              </a:rPr>
              <a:t>НАПРАВЛЕНИЯ ПОДГОТОВКИ</a:t>
            </a:r>
            <a:r>
              <a:rPr lang="ru-RU" sz="1600" kern="1200" spc="110" dirty="0" smtClean="0">
                <a:solidFill>
                  <a:srgbClr val="BD582C"/>
                </a:solidFill>
                <a:latin typeface="HelveticaNeueCyr" panose="02000503040000020004" pitchFamily="50" charset="-52"/>
              </a:rPr>
              <a:t>:</a:t>
            </a:r>
          </a:p>
          <a:p>
            <a:pPr lvl="0"/>
            <a:endParaRPr lang="ru-RU" sz="1600" kern="1200" spc="110" dirty="0" smtClean="0">
              <a:solidFill>
                <a:srgbClr val="BD582C"/>
              </a:solidFill>
              <a:latin typeface="HelveticaNeueCyr" panose="02000503040000020004" pitchFamily="50" charset="-52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Психология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Клиническая психология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образование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(Начальное образование)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b="1" kern="1200" spc="110" dirty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Педагогическое </a:t>
            </a: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образование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(Дошкольное образование)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b="1" kern="1200" spc="110" dirty="0" smtClean="0">
                <a:solidFill>
                  <a:schemeClr val="accent1">
                    <a:lumMod val="75000"/>
                  </a:schemeClr>
                </a:solidFill>
                <a:latin typeface="HelveticaNeueCyr" panose="02000503040000020004" pitchFamily="50" charset="-52"/>
              </a:rPr>
              <a:t>Психолого-педагогическое образование</a:t>
            </a:r>
            <a:endParaRPr lang="ru-RU" sz="1400" b="1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kern="1200" spc="110" dirty="0">
              <a:solidFill>
                <a:schemeClr val="accent1">
                  <a:lumMod val="75000"/>
                </a:schemeClr>
              </a:solidFill>
              <a:latin typeface="HelveticaNeueCyr" panose="02000503040000020004" pitchFamily="50" charset="-52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936750" cy="3295650"/>
          </a:xfrm>
          <a:prstGeom prst="rect">
            <a:avLst/>
          </a:prstGeom>
          <a:solidFill>
            <a:srgbClr val="BB68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629" y="1242500"/>
            <a:ext cx="1710921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2F6E90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/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Факультет психологии</a:t>
            </a: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  <a:t/>
            </a:r>
            <a:br>
              <a:rPr lang="ru-RU" sz="1200" kern="0" dirty="0" smtClean="0">
                <a:solidFill>
                  <a:schemeClr val="bg1"/>
                </a:solidFill>
                <a:latin typeface="HelveticaNeueCyr" panose="02000503040000020004"/>
              </a:rPr>
            </a:br>
            <a:r>
              <a:rPr lang="ru-RU" sz="1200" kern="0" dirty="0">
                <a:solidFill>
                  <a:schemeClr val="bg1"/>
                </a:solidFill>
                <a:latin typeface="HelveticaNeueCyr" panose="02000503040000020004"/>
              </a:rPr>
              <a:t>8 (812) 346-55-58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" y="139423"/>
            <a:ext cx="1558521" cy="43722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" y="2950310"/>
            <a:ext cx="19367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E-mail:</a:t>
            </a:r>
            <a:r>
              <a:rPr lang="en-US" sz="1200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 </a:t>
            </a:r>
            <a:r>
              <a:rPr lang="en-US" sz="1200" b="1" dirty="0">
                <a:solidFill>
                  <a:srgbClr val="EEEE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Cyr" panose="02000503040000020004" pitchFamily="50" charset="-52"/>
              </a:rPr>
              <a:t>psi.of.decanat@lengu.ru</a:t>
            </a:r>
            <a:endParaRPr lang="ru-RU" sz="1200" b="1" dirty="0">
              <a:solidFill>
                <a:srgbClr val="EEEEE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Cyr" panose="02000503040000020004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22190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</TotalTime>
  <Words>743</Words>
  <Application>Microsoft Office PowerPoint</Application>
  <PresentationFormat>Произвольный</PresentationFormat>
  <Paragraphs>162</Paragraphs>
  <Slides>20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HelveticaNeueCyr</vt:lpstr>
      <vt:lpstr>Times New Roman</vt:lpstr>
      <vt:lpstr>Wingdings</vt:lpstr>
      <vt:lpstr>Office Theme</vt:lpstr>
      <vt:lpstr>Презентация PowerPoint</vt:lpstr>
      <vt:lpstr>СТРУКТУРА УНИВЕРСИТЕТА:</vt:lpstr>
      <vt:lpstr>УРОВНИ ОБРАЗОВАНИЯ</vt:lpstr>
      <vt:lpstr>Факультет специального (дефектологического) образования   +7 (911) 500-96-56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Юридический факультет   8 (812) 470-56-74</vt:lpstr>
      <vt:lpstr>ОБЩЕСТВЕННАЯ ЖИЗНЬ УНИВЕРСИТЕТА</vt:lpstr>
      <vt:lpstr>ЛУЧШИЕ СПОРТИВНЫЕ РЕЗУЛЬТАТЫ СПОРТСМЕНОВ УНИВЕРСИТЕТА</vt:lpstr>
      <vt:lpstr>СИЛЬНЕЙШИЕ СПОРТИВНЫЕ СБОРНЫЕ КОМАНДЫ УНИВЕРСИТЕТА</vt:lpstr>
      <vt:lpstr>СИЛЬНЕЙШИЕ СПОРТИВНЫЕ СБОРНЫЕ КОМАНДЫ УНИВЕРСИТЕТА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Анатолий Александрович Скакун</dc:creator>
  <cp:lastModifiedBy>Анна Вячеславовна Козицина</cp:lastModifiedBy>
  <cp:revision>52</cp:revision>
  <dcterms:created xsi:type="dcterms:W3CDTF">2020-10-20T08:50:37Z</dcterms:created>
  <dcterms:modified xsi:type="dcterms:W3CDTF">2024-11-27T11:18:15Z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2019-04-03T00:00:00Z</vt:filetime>
  </property>
  <property fmtid="{D5CDD505-2E9C-101B-9397-08002B2CF9AE}" pid="3" name="Creator">
    <vt:lpwstr>CorelDRAW X7</vt:lpwstr>
  </property>
  <property fmtid="{D5CDD505-2E9C-101B-9397-08002B2CF9AE}" pid="4" name="LastSaved">
    <vt:filetime>2020-10-20T00:00:00Z</vt:filetime>
  </property>
  <property fmtid="{D5CDD505-2E9C-101B-9397-08002B2CF9AE}" pid="5" name="NXPowerLiteLastOptimized">
    <vt:lpwstr>521752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S9.1.2</vt:lpwstr>
  </property>
</Properties>
</file>