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551" r:id="rId3"/>
    <p:sldId id="531" r:id="rId4"/>
    <p:sldId id="533" r:id="rId5"/>
    <p:sldId id="546" r:id="rId6"/>
    <p:sldId id="547" r:id="rId7"/>
    <p:sldId id="548" r:id="rId8"/>
    <p:sldId id="549" r:id="rId9"/>
    <p:sldId id="29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0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239" autoAdjust="0"/>
    <p:restoredTop sz="94374" autoAdjust="0"/>
  </p:normalViewPr>
  <p:slideViewPr>
    <p:cSldViewPr>
      <p:cViewPr varScale="1">
        <p:scale>
          <a:sx n="74" d="100"/>
          <a:sy n="74" d="100"/>
        </p:scale>
        <p:origin x="10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467DF-1A61-4C42-9DB3-B82DB47AD2A2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41267-3914-4710-9F77-4E5E59D362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05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6571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0799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1791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96610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595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19451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8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10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6214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" name="Google Shape;62;p5"/>
          <p:cNvGrpSpPr/>
          <p:nvPr/>
        </p:nvGrpSpPr>
        <p:grpSpPr>
          <a:xfrm>
            <a:off x="6946842" y="5963632"/>
            <a:ext cx="2202830" cy="894393"/>
            <a:chOff x="5575242" y="4472723"/>
            <a:chExt cx="2202830" cy="670795"/>
          </a:xfrm>
        </p:grpSpPr>
        <p:sp>
          <p:nvSpPr>
            <p:cNvPr id="63" name="Google Shape;63;p5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/>
            </a:p>
          </p:txBody>
        </p:sp>
        <p:grpSp>
          <p:nvGrpSpPr>
            <p:cNvPr id="64" name="Google Shape;64;p5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65" name="Google Shape;65;p5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66" name="Google Shape;66;p5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  <p:grpSp>
          <p:nvGrpSpPr>
            <p:cNvPr id="67" name="Google Shape;67;p5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68" name="Google Shape;68;p5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  <p:sp>
            <p:nvSpPr>
              <p:cNvPr id="69" name="Google Shape;69;p5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/>
              </a:p>
            </p:txBody>
          </p:sp>
        </p:grpSp>
      </p:grpSp>
      <p:grpSp>
        <p:nvGrpSpPr>
          <p:cNvPr id="70" name="Google Shape;70;p5"/>
          <p:cNvGrpSpPr/>
          <p:nvPr/>
        </p:nvGrpSpPr>
        <p:grpSpPr>
          <a:xfrm>
            <a:off x="-4" y="54"/>
            <a:ext cx="7072430" cy="1769753"/>
            <a:chOff x="-4" y="40"/>
            <a:chExt cx="7072430" cy="1327315"/>
          </a:xfrm>
        </p:grpSpPr>
        <p:sp>
          <p:nvSpPr>
            <p:cNvPr id="71" name="Google Shape;71;p5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72" name="Google Shape;72;p5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73" name="Google Shape;73;p5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4" name="Google Shape;74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75" name="Google Shape;75;p5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76" name="Google Shape;76;p5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77" name="Google Shape;77;p5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sp>
        <p:nvSpPr>
          <p:cNvPr id="78" name="Google Shape;78;p5"/>
          <p:cNvSpPr txBox="1">
            <a:spLocks noGrp="1"/>
          </p:cNvSpPr>
          <p:nvPr>
            <p:ph type="title"/>
          </p:nvPr>
        </p:nvSpPr>
        <p:spPr>
          <a:xfrm>
            <a:off x="814275" y="523433"/>
            <a:ext cx="5492400" cy="102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5"/>
          <p:cNvSpPr txBox="1">
            <a:spLocks noGrp="1"/>
          </p:cNvSpPr>
          <p:nvPr>
            <p:ph type="body" idx="1"/>
          </p:nvPr>
        </p:nvSpPr>
        <p:spPr>
          <a:xfrm>
            <a:off x="814275" y="1769800"/>
            <a:ext cx="6132600" cy="4194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▰"/>
              <a:defRPr/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SzPts val="2400"/>
              <a:buChar char="▻"/>
              <a:defRPr/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SzPts val="2400"/>
              <a:buChar char="▻"/>
              <a:defRPr/>
            </a:lvl9pPr>
          </a:lstStyle>
          <a:p>
            <a:endParaRPr/>
          </a:p>
        </p:txBody>
      </p:sp>
      <p:sp>
        <p:nvSpPr>
          <p:cNvPr id="80" name="Google Shape;80;p5"/>
          <p:cNvSpPr txBox="1">
            <a:spLocks noGrp="1"/>
          </p:cNvSpPr>
          <p:nvPr>
            <p:ph type="sldNum" idx="12"/>
          </p:nvPr>
        </p:nvSpPr>
        <p:spPr>
          <a:xfrm>
            <a:off x="7618000" y="6182000"/>
            <a:ext cx="1487400" cy="42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78148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682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5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8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49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2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167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9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42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916E-2098-44B9-B990-5ABA6D6C7D46}" type="datetimeFigureOut">
              <a:rPr lang="ru-RU" smtClean="0"/>
              <a:pPr/>
              <a:t>20.04.2021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659D-E065-4F7C-8B78-3089A35ED3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0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-10897" y="2708920"/>
            <a:ext cx="8940585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71466" y="3022570"/>
            <a:ext cx="9072534" cy="1712917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ru-RU" sz="4000" b="1" i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Специальное образование в Казахстане: современность и перспективы</a:t>
            </a: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/>
            </a:r>
            <a:br>
              <a:rPr lang="ru-RU" sz="2800" dirty="0"/>
            </a:br>
            <a:endParaRPr lang="ru-RU" sz="3200" b="1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053" name="Заголовок 1"/>
          <p:cNvSpPr>
            <a:spLocks/>
          </p:cNvSpPr>
          <p:nvPr/>
        </p:nvSpPr>
        <p:spPr bwMode="auto">
          <a:xfrm>
            <a:off x="3059832" y="6106512"/>
            <a:ext cx="352839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 dirty="0" smtClean="0">
                <a:solidFill>
                  <a:srgbClr val="376092"/>
                </a:solidFill>
              </a:rPr>
              <a:t>2021 </a:t>
            </a:r>
            <a:r>
              <a:rPr lang="ru-RU" sz="1400" dirty="0">
                <a:solidFill>
                  <a:srgbClr val="376092"/>
                </a:solidFill>
              </a:rPr>
              <a:t>г.</a:t>
            </a:r>
          </a:p>
        </p:txBody>
      </p:sp>
      <p:sp>
        <p:nvSpPr>
          <p:cNvPr id="14" name="Заголовок 1"/>
          <p:cNvSpPr>
            <a:spLocks/>
          </p:cNvSpPr>
          <p:nvPr/>
        </p:nvSpPr>
        <p:spPr bwMode="auto">
          <a:xfrm>
            <a:off x="4355976" y="4941168"/>
            <a:ext cx="44644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600" b="1" i="1" dirty="0">
                <a:solidFill>
                  <a:schemeClr val="tx2">
                    <a:lumMod val="50000"/>
                  </a:schemeClr>
                </a:solidFill>
              </a:rPr>
              <a:t>З.А</a:t>
            </a:r>
            <a:r>
              <a:rPr lang="en-US" sz="1600" b="1" i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i="1" dirty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ru-RU" sz="1600" b="1" i="1" dirty="0" err="1">
                <a:solidFill>
                  <a:schemeClr val="tx2">
                    <a:lumMod val="50000"/>
                  </a:schemeClr>
                </a:solidFill>
              </a:rPr>
              <a:t>Мовкебаева</a:t>
            </a:r>
            <a:endParaRPr lang="ru-RU" sz="1600" b="1" i="1" dirty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ru-RU" sz="1600" b="1" i="1" dirty="0">
                <a:solidFill>
                  <a:schemeClr val="tx2">
                    <a:lumMod val="75000"/>
                  </a:schemeClr>
                </a:solidFill>
              </a:rPr>
              <a:t>Директор Ресурсного консультативного центра по инклюзивному образованию для вузов РК  </a:t>
            </a: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4312" y="4365104"/>
            <a:ext cx="871537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130" name="Picture 2" descr="ÐÐ°ÑÑÐ¸Ð½ÐºÐ¸ Ð¿Ð¾ Ð·Ð°Ð¿ÑÐ¾ÑÑ Ð½Ð¾Ð²ÑÐ¹ Ð»Ð¾Ð³Ð¾ÑÐ¸Ð¿ ÐºÐ°Ð·Ð½Ð¿Ñ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500042"/>
            <a:ext cx="2504532" cy="1637580"/>
          </a:xfrm>
          <a:prstGeom prst="rect">
            <a:avLst/>
          </a:prstGeom>
          <a:noFill/>
        </p:spPr>
      </p:pic>
      <p:pic>
        <p:nvPicPr>
          <p:cNvPr id="11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5206" y="785794"/>
            <a:ext cx="11874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384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62767" y="2564904"/>
            <a:ext cx="815422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«Казахстан должен стать </a:t>
            </a:r>
            <a:r>
              <a:rPr lang="ru-RU" sz="2800" i="1" dirty="0" err="1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безбарьерной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 зоной, в стране необходимо усилить работу по поддержке людей с  ограниченными возможностями… </a:t>
            </a:r>
            <a:endParaRPr lang="ru-RU" sz="2800" i="1" dirty="0" smtClean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Они 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будут знать, что они в обществе, они работают, они </a:t>
            </a:r>
            <a:r>
              <a:rPr lang="ru-RU" sz="2800" i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зарабатывают».</a:t>
            </a:r>
            <a:r>
              <a:rPr lang="ru-RU" sz="2800" i="1" dirty="0">
                <a:solidFill>
                  <a:schemeClr val="tx2">
                    <a:lumMod val="50000"/>
                  </a:schemeClr>
                </a:solidFill>
                <a:latin typeface="Monotype Corsiva" pitchFamily="66" charset="0"/>
              </a:rPr>
              <a:t> 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97510" b="6065"/>
          <a:stretch>
            <a:fillRect/>
          </a:stretch>
        </p:blipFill>
        <p:spPr bwMode="auto">
          <a:xfrm>
            <a:off x="0" y="-12700"/>
            <a:ext cx="428596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 l="97510" b="6065"/>
          <a:stretch>
            <a:fillRect/>
          </a:stretch>
        </p:blipFill>
        <p:spPr bwMode="auto">
          <a:xfrm>
            <a:off x="8786842" y="-12700"/>
            <a:ext cx="357158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utoShape 2"/>
          <p:cNvSpPr>
            <a:spLocks noChangeArrowheads="1"/>
          </p:cNvSpPr>
          <p:nvPr/>
        </p:nvSpPr>
        <p:spPr bwMode="auto">
          <a:xfrm>
            <a:off x="0" y="0"/>
            <a:ext cx="9144000" cy="1532334"/>
          </a:xfrm>
          <a:prstGeom prst="roundRect">
            <a:avLst>
              <a:gd name="adj" fmla="val 16667"/>
            </a:avLst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800" b="1" i="1" dirty="0">
                <a:solidFill>
                  <a:srgbClr val="FFFF00"/>
                </a:solidFill>
              </a:rPr>
              <a:t>Казахстанский путь – 2050:</a:t>
            </a:r>
          </a:p>
          <a:p>
            <a:pPr algn="ctr"/>
            <a:r>
              <a:rPr lang="ru-RU" sz="2800" b="1" i="1" dirty="0">
                <a:solidFill>
                  <a:srgbClr val="FFFF00"/>
                </a:solidFill>
              </a:rPr>
              <a:t>Единая цель, единые интересы, единое будущее, 18.01.2014</a:t>
            </a:r>
          </a:p>
        </p:txBody>
      </p:sp>
    </p:spTree>
    <p:extLst>
      <p:ext uri="{BB962C8B-B14F-4D97-AF65-F5344CB8AC3E}">
        <p14:creationId xmlns:p14="http://schemas.microsoft.com/office/powerpoint/2010/main" val="9709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-108520" y="476672"/>
            <a:ext cx="6624736" cy="76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>
                <a:solidFill>
                  <a:schemeClr val="bg1"/>
                </a:solidFill>
                <a:cs typeface="Segoe UI Semibold" panose="020B0702040204020203" pitchFamily="34" charset="0"/>
              </a:rPr>
              <a:t>Система государственной поддержки детей с ограниченными возможностями</a:t>
            </a:r>
            <a:r>
              <a:rPr lang="kk-KZ" sz="2000" b="1" dirty="0">
                <a:solidFill>
                  <a:schemeClr val="bg1"/>
                </a:solidFill>
                <a:cs typeface="Segoe UI Semibold" panose="020B0702040204020203" pitchFamily="34" charset="0"/>
              </a:rPr>
              <a:t> в Республике Казахстан является уровневой и охватывает работу различных ведомств:  в области здравохранения, образования и социальной защиты </a:t>
            </a:r>
            <a:r>
              <a:rPr lang="ru-RU" sz="2000" b="1" dirty="0">
                <a:solidFill>
                  <a:schemeClr val="bg1"/>
                </a:solidFill>
                <a:cs typeface="Segoe UI Semibold" panose="020B0702040204020203" pitchFamily="34" charset="0"/>
              </a:rPr>
              <a:t/>
            </a:r>
            <a:br>
              <a:rPr lang="ru-RU" sz="2000" b="1" dirty="0">
                <a:solidFill>
                  <a:schemeClr val="bg1"/>
                </a:solidFill>
                <a:cs typeface="Segoe UI Semibold" panose="020B0702040204020203" pitchFamily="34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</a:t>
            </a:fld>
            <a:endParaRPr lang="en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34504" t="34251" r="14027" b="10624"/>
          <a:stretch/>
        </p:blipFill>
        <p:spPr>
          <a:xfrm>
            <a:off x="-1" y="1700808"/>
            <a:ext cx="9144001" cy="5157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13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-108520" y="476672"/>
            <a:ext cx="6624736" cy="76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 задача </a:t>
            </a:r>
            <a:r>
              <a:rPr lang="kk-KZ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концептуальная</a:t>
            </a:r>
            <a:r>
              <a:rPr lang="ru-RU" sz="3200" b="1" dirty="0">
                <a:solidFill>
                  <a:srgbClr val="FFFF00"/>
                </a:solidFill>
                <a:cs typeface="Segoe UI Semibold" panose="020B0702040204020203" pitchFamily="34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cs typeface="Segoe UI Semibold" panose="020B0702040204020203" pitchFamily="34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052736"/>
            <a:ext cx="9144000" cy="2369880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88900" algn="just">
              <a:lnSpc>
                <a:spcPct val="80000"/>
              </a:lnSpc>
            </a:pPr>
            <a:endParaRPr lang="kk-KZ" sz="500" dirty="0"/>
          </a:p>
          <a:p>
            <a:pPr marL="342900" indent="-342900" algn="just">
              <a:buAutoNum type="arabicPeriod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и внедрение национальной модели инклюзивного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составленной с учетом казахстанских условий, менталитета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Сегодня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детей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 специальных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общем образовании.</a:t>
            </a:r>
          </a:p>
          <a:p>
            <a:pPr algn="just"/>
            <a:endParaRPr lang="ru-RU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kk-KZ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27714"/>
              </p:ext>
            </p:extLst>
          </p:nvPr>
        </p:nvGraphicFramePr>
        <p:xfrm>
          <a:off x="0" y="2263094"/>
          <a:ext cx="9144000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68902320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3038329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71284129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7084421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09368686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Проблемы:</a:t>
                      </a:r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7109410"/>
                  </a:ext>
                </a:extLst>
              </a:tr>
              <a:tr h="34386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Преимущественный крен в сторону обеспечения равенства  прав и равенства условий.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 не равенство результата!</a:t>
                      </a:r>
                    </a:p>
                    <a:p>
                      <a:endParaRPr lang="ru-RU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Идентификация инклюзивного образования со специальным!!!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0" dirty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Неправильное использование термина «дети с ООП»</a:t>
                      </a:r>
                    </a:p>
                    <a:p>
                      <a:endParaRPr lang="ru-RU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Неквалифицированный энтузиазм управленческих структур и некоторых ученых-теоретиков по поводу инклюзивного образования. </a:t>
                      </a:r>
                      <a:endParaRPr lang="ru-RU" sz="1700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Раздельное «существование» системы специального и общего образования</a:t>
                      </a:r>
                      <a:endParaRPr lang="ru-RU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0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Перенос неадаптированных к отечественным условиям методик, содержания и методов образовательной интеграции </a:t>
                      </a:r>
                    </a:p>
                    <a:p>
                      <a:endParaRPr lang="ru-RU" b="0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428754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Результат: </a:t>
                      </a:r>
                      <a:r>
                        <a:rPr lang="ru-RU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отсутствие единой методологии, реально действующей концепции инклюзивного образования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900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1972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0" y="476672"/>
            <a:ext cx="6516216" cy="76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задача </a:t>
            </a:r>
            <a:r>
              <a:rPr lang="kk-KZ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научно–исследовательская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5</a:t>
            </a:fld>
            <a:endParaRPr lang="en" dirty="0"/>
          </a:p>
        </p:txBody>
      </p:sp>
      <p:sp>
        <p:nvSpPr>
          <p:cNvPr id="5" name="TextBox 4"/>
          <p:cNvSpPr txBox="1"/>
          <p:nvPr/>
        </p:nvSpPr>
        <p:spPr>
          <a:xfrm>
            <a:off x="107504" y="2060848"/>
            <a:ext cx="8784976" cy="4293483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88900" algn="just">
              <a:lnSpc>
                <a:spcPct val="80000"/>
              </a:lnSpc>
            </a:pPr>
            <a:endParaRPr lang="kk-KZ" sz="500" dirty="0"/>
          </a:p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серьезное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научное обоснование процесса специального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в инклюзивных условиях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2400" b="1" dirty="0" smtClean="0">
                <a:solidFill>
                  <a:srgbClr val="C00000"/>
                </a:solidFill>
              </a:rPr>
              <a:t>Задачи:</a:t>
            </a: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Широкомасштабное, комплексное и системное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междисциплинарных научных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исследований. </a:t>
            </a:r>
          </a:p>
          <a:p>
            <a:pPr marL="457200" indent="-457200" algn="just"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ереход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научных исследованиях с процессуального аспекта на результативный,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создавая научно-обоснованные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инструменты обеспечения качества специального и инклюзивного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r>
              <a:rPr lang="ru-RU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09822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-108520" y="476672"/>
            <a:ext cx="6624736" cy="76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задача </a:t>
            </a:r>
            <a:r>
              <a:rPr lang="kk-KZ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FFFF00"/>
                </a:solidFill>
              </a:rPr>
              <a:t>Н</a:t>
            </a:r>
            <a:r>
              <a:rPr lang="ru-RU" sz="3200" b="1" dirty="0" smtClean="0">
                <a:solidFill>
                  <a:srgbClr val="FFFF00"/>
                </a:solidFill>
              </a:rPr>
              <a:t>ормативно-правовое </a:t>
            </a:r>
            <a:r>
              <a:rPr lang="ru-RU" sz="3200" b="1" dirty="0">
                <a:solidFill>
                  <a:srgbClr val="FFFF00"/>
                </a:solidFill>
              </a:rPr>
              <a:t>обеспечение </a:t>
            </a:r>
            <a:r>
              <a:rPr lang="ru-RU" sz="3200" b="1" dirty="0">
                <a:solidFill>
                  <a:srgbClr val="FFFF00"/>
                </a:solidFill>
                <a:cs typeface="Segoe UI Semibold" panose="020B0702040204020203" pitchFamily="34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cs typeface="Segoe UI Semibold" panose="020B0702040204020203" pitchFamily="34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6</a:t>
            </a:fld>
            <a:endParaRPr lang="en" dirty="0"/>
          </a:p>
        </p:txBody>
      </p:sp>
      <p:sp>
        <p:nvSpPr>
          <p:cNvPr id="5" name="TextBox 4"/>
          <p:cNvSpPr txBox="1"/>
          <p:nvPr/>
        </p:nvSpPr>
        <p:spPr>
          <a:xfrm>
            <a:off x="179512" y="2132856"/>
            <a:ext cx="8676456" cy="3554819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88900" algn="just">
              <a:lnSpc>
                <a:spcPct val="80000"/>
              </a:lnSpc>
            </a:pPr>
            <a:endParaRPr lang="kk-KZ" sz="500" dirty="0"/>
          </a:p>
          <a:p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ормативно-правовое 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специального и инклюзивного образования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spcAft>
                <a:spcPts val="600"/>
              </a:spcAft>
              <a:buAutoNum type="arabicPeriod"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Нормативно-правовое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всех процессов специального и инклюзивного образования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AutoNum type="arabicPeriod"/>
            </a:pPr>
            <a:endParaRPr lang="ru-RU" sz="24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Исключение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нормативно‑правовых актах положений, сомнительных или нарушающих права детей с ограниченными возможностями. </a:t>
            </a:r>
            <a:endParaRPr lang="kk-KZ" sz="2400" b="1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74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-108520" y="476672"/>
            <a:ext cx="6624736" cy="76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задача </a:t>
            </a:r>
            <a:r>
              <a:rPr lang="kk-KZ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FFFF00"/>
                </a:solidFill>
              </a:rPr>
              <a:t>программно</a:t>
            </a:r>
            <a:r>
              <a:rPr lang="ru-RU" sz="3200" b="1" i="1" dirty="0">
                <a:solidFill>
                  <a:srgbClr val="FFFF00"/>
                </a:solidFill>
              </a:rPr>
              <a:t>-</a:t>
            </a:r>
            <a:r>
              <a:rPr lang="ru-RU" sz="3200" b="1" dirty="0">
                <a:solidFill>
                  <a:srgbClr val="FFFF00"/>
                </a:solidFill>
              </a:rPr>
              <a:t>учебно</a:t>
            </a:r>
            <a:r>
              <a:rPr lang="ru-RU" sz="3200" b="1" i="1" dirty="0">
                <a:solidFill>
                  <a:srgbClr val="FFFF00"/>
                </a:solidFill>
              </a:rPr>
              <a:t>-</a:t>
            </a:r>
            <a:r>
              <a:rPr lang="ru-RU" sz="3200" b="1" dirty="0">
                <a:solidFill>
                  <a:srgbClr val="FFFF00"/>
                </a:solidFill>
              </a:rPr>
              <a:t>методическое обеспечение </a:t>
            </a:r>
            <a:r>
              <a:rPr lang="ru-RU" sz="3200" b="1" dirty="0">
                <a:solidFill>
                  <a:srgbClr val="FFFF00"/>
                </a:solidFill>
                <a:cs typeface="Segoe UI Semibold" panose="020B0702040204020203" pitchFamily="34" charset="0"/>
              </a:rPr>
              <a:t/>
            </a:r>
            <a:br>
              <a:rPr lang="ru-RU" sz="3200" b="1" dirty="0">
                <a:solidFill>
                  <a:srgbClr val="FFFF00"/>
                </a:solidFill>
                <a:cs typeface="Segoe UI Semibold" panose="020B0702040204020203" pitchFamily="34" charset="0"/>
              </a:rPr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7</a:t>
            </a:fld>
            <a:endParaRPr lang="en" dirty="0"/>
          </a:p>
        </p:txBody>
      </p:sp>
      <p:sp>
        <p:nvSpPr>
          <p:cNvPr id="5" name="TextBox 4"/>
          <p:cNvSpPr txBox="1"/>
          <p:nvPr/>
        </p:nvSpPr>
        <p:spPr>
          <a:xfrm>
            <a:off x="-11971" y="1571884"/>
            <a:ext cx="9144000" cy="155427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88900" algn="just">
              <a:lnSpc>
                <a:spcPct val="80000"/>
              </a:lnSpc>
            </a:pPr>
            <a:endParaRPr lang="kk-KZ" sz="500" dirty="0"/>
          </a:p>
        </p:txBody>
      </p:sp>
      <p:sp>
        <p:nvSpPr>
          <p:cNvPr id="6" name="Объект 1"/>
          <p:cNvSpPr txBox="1">
            <a:spLocks/>
          </p:cNvSpPr>
          <p:nvPr/>
        </p:nvSpPr>
        <p:spPr>
          <a:xfrm>
            <a:off x="15870" y="1649597"/>
            <a:ext cx="9089530" cy="4800052"/>
          </a:xfrm>
          <a:prstGeom prst="rect">
            <a:avLst/>
          </a:prstGeom>
          <a:noFill/>
        </p:spPr>
        <p:txBody>
          <a:bodyPr vert="horz" rtlCol="0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 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 начального, основного среднего образования для  обучающихся с нарушениями интелекта, зрения, слуха, речи, опорно-двигательного аппарата по всем предметам инвариантного и коррекционного цикла (</a:t>
            </a:r>
            <a:r>
              <a:rPr lang="kk-KZ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318 программ</a:t>
            </a:r>
            <a:r>
              <a:rPr lang="kk-KZ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2008 года разработаны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145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учебников и УМК для детей с нарушениями зрения и интеллекта. Все учебники прошли экспертизу и включены в Перечень рекомендованных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</a:t>
            </a:r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Разработаны Программ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профессионального образования 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детей с нарушениями интеллекта (</a:t>
            </a:r>
            <a:r>
              <a:rPr lang="kk-KZ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 проф. направлений</a:t>
            </a:r>
            <a:r>
              <a:rPr lang="kk-KZ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pPr marL="176213" indent="-176213" algn="just">
              <a:buFont typeface="Courier New" panose="02070309020205020404" pitchFamily="49" charset="0"/>
              <a:buChar char="o"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just">
              <a:buFont typeface="Courier New" panose="02070309020205020404" pitchFamily="49" charset="0"/>
              <a:buChar char="o"/>
            </a:pPr>
            <a:endParaRPr lang="kk-KZ" sz="2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6213" indent="-176213" algn="just">
              <a:buFont typeface="Courier New" panose="02070309020205020404" pitchFamily="49" charset="0"/>
              <a:buChar char="o"/>
            </a:pPr>
            <a:endParaRPr lang="ru-RU" sz="24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548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-108520" y="476672"/>
            <a:ext cx="6624736" cy="766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1400" dirty="0"/>
              <a:t/>
            </a:r>
            <a:br>
              <a:rPr lang="ru-RU" sz="1400" dirty="0"/>
            </a:br>
            <a:r>
              <a:rPr lang="ru-RU" sz="3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задача </a:t>
            </a:r>
            <a:r>
              <a:rPr lang="kk-KZ" sz="3200" b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ru-RU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solidFill>
                  <a:srgbClr val="FFFF00"/>
                </a:solidFill>
              </a:rPr>
              <a:t>К</a:t>
            </a:r>
            <a:r>
              <a:rPr lang="ru-RU" sz="3200" b="1" dirty="0" smtClean="0">
                <a:solidFill>
                  <a:srgbClr val="FFFF00"/>
                </a:solidFill>
              </a:rPr>
              <a:t>адровое </a:t>
            </a:r>
            <a:r>
              <a:rPr lang="ru-RU" sz="3200" b="1" dirty="0">
                <a:solidFill>
                  <a:srgbClr val="FFFF00"/>
                </a:solidFill>
              </a:rPr>
              <a:t>обеспечение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8</a:t>
            </a:fld>
            <a:endParaRPr lang="en" dirty="0"/>
          </a:p>
        </p:txBody>
      </p:sp>
      <p:sp>
        <p:nvSpPr>
          <p:cNvPr id="5" name="TextBox 4"/>
          <p:cNvSpPr txBox="1"/>
          <p:nvPr/>
        </p:nvSpPr>
        <p:spPr>
          <a:xfrm>
            <a:off x="1780" y="1700808"/>
            <a:ext cx="9144000" cy="5632311"/>
          </a:xfrm>
          <a:prstGeom prst="rect">
            <a:avLst/>
          </a:prstGeom>
          <a:solidFill>
            <a:schemeClr val="bg1"/>
          </a:solidFill>
          <a:ln w="1905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88900" algn="just">
              <a:lnSpc>
                <a:spcPct val="80000"/>
              </a:lnSpc>
            </a:pPr>
            <a:endParaRPr lang="kk-KZ" sz="500" dirty="0"/>
          </a:p>
          <a:p>
            <a:pPr marL="457200" indent="-457200">
              <a:buFont typeface="+mj-lt"/>
              <a:buAutoNum type="arabicPeriod"/>
            </a:pPr>
            <a:r>
              <a:rPr lang="kk-KZ" sz="2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вуз осуществляет подготовку специальных педагогов (дефектологов).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Включены обязательные инклюзивно ориентированные дисциплины в учебные планы всех педагогических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специальностей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П</a:t>
            </a:r>
            <a:r>
              <a:rPr lang="ru-RU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роблемы: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Дефицит специалистов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психолого-педагогического сопровождения детей в инклюзивной среде составляет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64%. 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Отсутствие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учета потребности региона в дефектологах конкретных специализаций.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457200" indent="-457200" algn="just">
              <a:spcAft>
                <a:spcPts val="60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Недостаточность в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вузах образцов современного учебного оборудования, передовых </a:t>
            </a:r>
            <a:r>
              <a:rPr lang="ru-RU" sz="2400" dirty="0" err="1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ассистивных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технологий, образовательных и инструментальных программ и др. 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830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172" y="2534092"/>
            <a:ext cx="9144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base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88" y="2205038"/>
            <a:ext cx="8931275" cy="1433512"/>
          </a:xfrm>
          <a:ln w="19050"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БЛАГОДАРЮ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813" y="6381750"/>
            <a:ext cx="441325" cy="365125"/>
          </a:xfrm>
        </p:spPr>
        <p:txBody>
          <a:bodyPr/>
          <a:lstStyle/>
          <a:p>
            <a:pPr>
              <a:defRPr/>
            </a:pPr>
            <a:fld id="{0C97047A-2E1F-4384-96D7-2EAACB079BBD}" type="slidenum">
              <a:rPr lang="ru-RU" sz="1600"/>
              <a:pPr>
                <a:defRPr/>
              </a:pPr>
              <a:t>9</a:t>
            </a:fld>
            <a:endParaRPr lang="ru-RU" sz="16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24208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72" y="350100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12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7113</TotalTime>
  <Words>396</Words>
  <Application>Microsoft Office PowerPoint</Application>
  <PresentationFormat>Экран (4:3)</PresentationFormat>
  <Paragraphs>65</Paragraphs>
  <Slides>9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9" baseType="lpstr">
      <vt:lpstr>Arial</vt:lpstr>
      <vt:lpstr>Arial Narrow</vt:lpstr>
      <vt:lpstr>Arvo</vt:lpstr>
      <vt:lpstr>Book Antiqua</vt:lpstr>
      <vt:lpstr>Calibri</vt:lpstr>
      <vt:lpstr>Courier New</vt:lpstr>
      <vt:lpstr>Monotype Corsiva</vt:lpstr>
      <vt:lpstr>Segoe UI Semibold</vt:lpstr>
      <vt:lpstr>Times New Roman</vt:lpstr>
      <vt:lpstr>Тема Office</vt:lpstr>
      <vt:lpstr> Специальное образование в Казахстане: современность и перспективы   </vt:lpstr>
      <vt:lpstr>Презентация PowerPoint</vt:lpstr>
      <vt:lpstr>    Система государственной поддержки детей с ограниченными возможностями в Республике Казахстан является уровневой и охватывает работу различных ведомств:  в области здравохранения, образования и социальной защиты   </vt:lpstr>
      <vt:lpstr>    1 задача  – концептуальная  </vt:lpstr>
      <vt:lpstr>    2 задача  – научно–исследовательская  </vt:lpstr>
      <vt:lpstr>    3 задача  – Нормативно-правовое обеспечение   </vt:lpstr>
      <vt:lpstr>    4 задача  – программно-учебно-методическое обеспечение   </vt:lpstr>
      <vt:lpstr>    5 задача  – Кадровое обеспечение  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Шохаев Олжас</dc:creator>
  <cp:lastModifiedBy>user</cp:lastModifiedBy>
  <cp:revision>778</cp:revision>
  <dcterms:created xsi:type="dcterms:W3CDTF">2016-12-14T10:18:15Z</dcterms:created>
  <dcterms:modified xsi:type="dcterms:W3CDTF">2021-04-20T07:42:43Z</dcterms:modified>
</cp:coreProperties>
</file>