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310-DC34-4B6C-9201-643E67A13EA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1977-B84B-44D6-8DB2-6D0B19E5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6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310-DC34-4B6C-9201-643E67A13EA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1977-B84B-44D6-8DB2-6D0B19E5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7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310-DC34-4B6C-9201-643E67A13EA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1977-B84B-44D6-8DB2-6D0B19E5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8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310-DC34-4B6C-9201-643E67A13EA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1977-B84B-44D6-8DB2-6D0B19E5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3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310-DC34-4B6C-9201-643E67A13EA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1977-B84B-44D6-8DB2-6D0B19E5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6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310-DC34-4B6C-9201-643E67A13EA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1977-B84B-44D6-8DB2-6D0B19E5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8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310-DC34-4B6C-9201-643E67A13EA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1977-B84B-44D6-8DB2-6D0B19E5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2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310-DC34-4B6C-9201-643E67A13EA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1977-B84B-44D6-8DB2-6D0B19E5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6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310-DC34-4B6C-9201-643E67A13EA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1977-B84B-44D6-8DB2-6D0B19E5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310-DC34-4B6C-9201-643E67A13EA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1977-B84B-44D6-8DB2-6D0B19E5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6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310-DC34-4B6C-9201-643E67A13EA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1977-B84B-44D6-8DB2-6D0B19E5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8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C0310-DC34-4B6C-9201-643E67A13EA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1977-B84B-44D6-8DB2-6D0B19E5B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0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3071814" y="4683164"/>
            <a:ext cx="71286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Кобрина Лариса Михайловна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– член экспертного совета по специальному образованию при Комитете Государственной Думы по образованию и науке; член Общественного совета базовой организации стран-участников Содружества Независимых Государств в области инклюзивного и специального образования; проректор по научной работе Ленинградского государственного университета имени А.С. Пушкина; доктор педагогических наук, профессор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13317" name="Picture 2" descr="F:\Яндекс.Диск\графические работы\Лого ЛГУ\Безымянный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4" y="332656"/>
            <a:ext cx="28924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CFD79513-1087-40E9-BC48-E913F0AB8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64418"/>
            <a:ext cx="9164638" cy="26908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7B12EA31-EB87-4D9C-AFFA-CAF7ED52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717" y="1778773"/>
            <a:ext cx="7200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Современная проблема диагностики раннего детского аутизма (РДА) и расстройств аутистического спектра (РАС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8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447928" y="1006896"/>
            <a:ext cx="5220072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73FE1E-4D0E-4C2B-84D0-1D94F1A5F43C}"/>
              </a:ext>
            </a:extLst>
          </p:cNvPr>
          <p:cNvSpPr/>
          <p:nvPr/>
        </p:nvSpPr>
        <p:spPr>
          <a:xfrm>
            <a:off x="5447928" y="0"/>
            <a:ext cx="5220072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50BE5DF-3069-45C2-A55C-898D0B7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3779909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1535A27-3651-44B6-97B4-5E5C9FB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AD28B4-2378-46C1-90DC-C8493A05E5F9}"/>
              </a:ext>
            </a:extLst>
          </p:cNvPr>
          <p:cNvSpPr/>
          <p:nvPr/>
        </p:nvSpPr>
        <p:spPr>
          <a:xfrm>
            <a:off x="1524001" y="1006894"/>
            <a:ext cx="3779911" cy="58511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A8B443B-79F8-4E4C-8ED1-426F935E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031" y="2384275"/>
            <a:ext cx="3779911" cy="3096344"/>
          </a:xfrm>
        </p:spPr>
        <p:txBody>
          <a:bodyPr/>
          <a:lstStyle/>
          <a:p>
            <a:r>
              <a:rPr lang="ru-RU" sz="6600" dirty="0">
                <a:solidFill>
                  <a:schemeClr val="bg1"/>
                </a:solidFill>
                <a:latin typeface="Arial Black" panose="020B0A04020102020204" pitchFamily="34" charset="0"/>
              </a:rPr>
              <a:t>РДА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DD5238-C787-4C37-900B-5E088181EBD2}"/>
              </a:ext>
            </a:extLst>
          </p:cNvPr>
          <p:cNvSpPr/>
          <p:nvPr/>
        </p:nvSpPr>
        <p:spPr>
          <a:xfrm>
            <a:off x="5879976" y="280906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умственная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отсталость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нарушения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слуха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депривационные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расстройства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детская шизофрения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нарушения развития с нарушением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социализации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невротические состояния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9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886260" y="865213"/>
            <a:ext cx="4630082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50BE5DF-3069-45C2-A55C-898D0B7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3779909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1535A27-3651-44B6-97B4-5E5C9FB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AD28B4-2378-46C1-90DC-C8493A05E5F9}"/>
              </a:ext>
            </a:extLst>
          </p:cNvPr>
          <p:cNvSpPr/>
          <p:nvPr/>
        </p:nvSpPr>
        <p:spPr>
          <a:xfrm>
            <a:off x="1524000" y="1006894"/>
            <a:ext cx="4355976" cy="58511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DD5238-C787-4C37-900B-5E088181EBD2}"/>
              </a:ext>
            </a:extLst>
          </p:cNvPr>
          <p:cNvSpPr/>
          <p:nvPr/>
        </p:nvSpPr>
        <p:spPr>
          <a:xfrm>
            <a:off x="6168008" y="2809063"/>
            <a:ext cx="4283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речь ребенка с умственной отсталостью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</a:t>
            </a:r>
            <a:r>
              <a:rPr lang="ru-RU" sz="2000" dirty="0">
                <a:solidFill>
                  <a:schemeClr val="bg1"/>
                </a:solidFill>
              </a:rPr>
              <a:t>ечь ребенка с нарушением слуха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396D44-4E7F-4C34-935E-8378ED16C56F}"/>
              </a:ext>
            </a:extLst>
          </p:cNvPr>
          <p:cNvSpPr/>
          <p:nvPr/>
        </p:nvSpPr>
        <p:spPr>
          <a:xfrm>
            <a:off x="1681942" y="2276873"/>
            <a:ext cx="41980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трудности установления эмоционального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контакта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особые нарушения речевого развития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особое, стереотипное поведение ребенка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35E8BE-64DD-4843-A37B-3B8B5F1AE3A0}"/>
              </a:ext>
            </a:extLst>
          </p:cNvPr>
          <p:cNvSpPr/>
          <p:nvPr/>
        </p:nvSpPr>
        <p:spPr>
          <a:xfrm>
            <a:off x="5447928" y="0"/>
            <a:ext cx="5220072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8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37918" y="1006896"/>
            <a:ext cx="4630082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50BE5DF-3069-45C2-A55C-898D0B7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3779909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1535A27-3651-44B6-97B4-5E5C9FB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AD28B4-2378-46C1-90DC-C8493A05E5F9}"/>
              </a:ext>
            </a:extLst>
          </p:cNvPr>
          <p:cNvSpPr/>
          <p:nvPr/>
        </p:nvSpPr>
        <p:spPr>
          <a:xfrm>
            <a:off x="1524000" y="1006894"/>
            <a:ext cx="4355976" cy="58511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DD5238-C787-4C37-900B-5E088181EBD2}"/>
              </a:ext>
            </a:extLst>
          </p:cNvPr>
          <p:cNvSpPr/>
          <p:nvPr/>
        </p:nvSpPr>
        <p:spPr>
          <a:xfrm>
            <a:off x="6195234" y="2818223"/>
            <a:ext cx="4283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кратковременные,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ситуативные,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нетипичные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признаки особого поведения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396D44-4E7F-4C34-935E-8378ED16C56F}"/>
              </a:ext>
            </a:extLst>
          </p:cNvPr>
          <p:cNvSpPr/>
          <p:nvPr/>
        </p:nvSpPr>
        <p:spPr>
          <a:xfrm>
            <a:off x="1705926" y="2818222"/>
            <a:ext cx="4174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типологические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особенности -  отличительный признак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дефекта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35E8BE-64DD-4843-A37B-3B8B5F1AE3A0}"/>
              </a:ext>
            </a:extLst>
          </p:cNvPr>
          <p:cNvSpPr/>
          <p:nvPr/>
        </p:nvSpPr>
        <p:spPr>
          <a:xfrm>
            <a:off x="5447928" y="0"/>
            <a:ext cx="5220072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9D7C29-0E14-4789-BD4A-023D25597782}"/>
              </a:ext>
            </a:extLst>
          </p:cNvPr>
          <p:cNvSpPr/>
          <p:nvPr/>
        </p:nvSpPr>
        <p:spPr>
          <a:xfrm>
            <a:off x="1701714" y="1124744"/>
            <a:ext cx="4174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РДА </a:t>
            </a:r>
            <a:endParaRPr lang="ru-RU" sz="2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F79059-75B0-4B8A-BB84-E3AB476094D2}"/>
              </a:ext>
            </a:extLst>
          </p:cNvPr>
          <p:cNvSpPr/>
          <p:nvPr/>
        </p:nvSpPr>
        <p:spPr>
          <a:xfrm>
            <a:off x="6202106" y="1124744"/>
            <a:ext cx="4465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УО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166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37918" y="1006896"/>
            <a:ext cx="4630082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50BE5DF-3069-45C2-A55C-898D0B7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3779909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1535A27-3651-44B6-97B4-5E5C9FB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AD28B4-2378-46C1-90DC-C8493A05E5F9}"/>
              </a:ext>
            </a:extLst>
          </p:cNvPr>
          <p:cNvSpPr/>
          <p:nvPr/>
        </p:nvSpPr>
        <p:spPr>
          <a:xfrm>
            <a:off x="1524000" y="1006894"/>
            <a:ext cx="4355976" cy="58511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DD5238-C787-4C37-900B-5E088181EBD2}"/>
              </a:ext>
            </a:extLst>
          </p:cNvPr>
          <p:cNvSpPr/>
          <p:nvPr/>
        </p:nvSpPr>
        <p:spPr>
          <a:xfrm>
            <a:off x="6195234" y="2818223"/>
            <a:ext cx="4283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поведение и деятельность отличаются чрезвычайной легкостью установления эмоционального контакта, развитой мимикой, богатыми жестами, высочайшим уровнем развития эмоций, отсутствием стереотипности поведения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396D44-4E7F-4C34-935E-8378ED16C56F}"/>
              </a:ext>
            </a:extLst>
          </p:cNvPr>
          <p:cNvSpPr/>
          <p:nvPr/>
        </p:nvSpPr>
        <p:spPr>
          <a:xfrm>
            <a:off x="1705926" y="2818223"/>
            <a:ext cx="4174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-трудности установления эмоционального контакта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-особые нарушения речевого развития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-нарушается коммуникативная сторона речи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особое, стереотипное поведение ребенка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35E8BE-64DD-4843-A37B-3B8B5F1AE3A0}"/>
              </a:ext>
            </a:extLst>
          </p:cNvPr>
          <p:cNvSpPr/>
          <p:nvPr/>
        </p:nvSpPr>
        <p:spPr>
          <a:xfrm>
            <a:off x="5447928" y="0"/>
            <a:ext cx="5220072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9D7C29-0E14-4789-BD4A-023D25597782}"/>
              </a:ext>
            </a:extLst>
          </p:cNvPr>
          <p:cNvSpPr/>
          <p:nvPr/>
        </p:nvSpPr>
        <p:spPr>
          <a:xfrm>
            <a:off x="1701714" y="1124744"/>
            <a:ext cx="4174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РДА </a:t>
            </a:r>
            <a:endParaRPr lang="ru-RU" sz="2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F79059-75B0-4B8A-BB84-E3AB476094D2}"/>
              </a:ext>
            </a:extLst>
          </p:cNvPr>
          <p:cNvSpPr/>
          <p:nvPr/>
        </p:nvSpPr>
        <p:spPr>
          <a:xfrm>
            <a:off x="6202106" y="1124745"/>
            <a:ext cx="4465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</a:rPr>
              <a:t>РЕБЕНОК С НАРУШЕНИЕМ СЛУХА</a:t>
            </a:r>
            <a:endParaRPr lang="ru-RU" sz="28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55ADCF-24F9-4790-8586-CAF5D8A2C8F7}"/>
              </a:ext>
            </a:extLst>
          </p:cNvPr>
          <p:cNvSpPr/>
          <p:nvPr/>
        </p:nvSpPr>
        <p:spPr>
          <a:xfrm>
            <a:off x="6037918" y="24794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ЭМОЦИИ</a:t>
            </a:r>
          </a:p>
        </p:txBody>
      </p:sp>
    </p:spTree>
    <p:extLst>
      <p:ext uri="{BB962C8B-B14F-4D97-AF65-F5344CB8AC3E}">
        <p14:creationId xmlns:p14="http://schemas.microsoft.com/office/powerpoint/2010/main" val="77109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37918" y="1006896"/>
            <a:ext cx="4630082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50BE5DF-3069-45C2-A55C-898D0B7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3779909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1535A27-3651-44B6-97B4-5E5C9FB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AD28B4-2378-46C1-90DC-C8493A05E5F9}"/>
              </a:ext>
            </a:extLst>
          </p:cNvPr>
          <p:cNvSpPr/>
          <p:nvPr/>
        </p:nvSpPr>
        <p:spPr>
          <a:xfrm>
            <a:off x="1524000" y="1006894"/>
            <a:ext cx="4355976" cy="58511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DD5238-C787-4C37-900B-5E088181EBD2}"/>
              </a:ext>
            </a:extLst>
          </p:cNvPr>
          <p:cNvSpPr/>
          <p:nvPr/>
        </p:nvSpPr>
        <p:spPr>
          <a:xfrm>
            <a:off x="6195234" y="2818223"/>
            <a:ext cx="4283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легкой и умеренной степени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пользуются речью как средством общения.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396D44-4E7F-4C34-935E-8378ED16C56F}"/>
              </a:ext>
            </a:extLst>
          </p:cNvPr>
          <p:cNvSpPr/>
          <p:nvPr/>
        </p:nvSpPr>
        <p:spPr>
          <a:xfrm>
            <a:off x="1705926" y="2818223"/>
            <a:ext cx="4174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особые нарушения речевого развития,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нарушение коммуникативной стороны речи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35E8BE-64DD-4843-A37B-3B8B5F1AE3A0}"/>
              </a:ext>
            </a:extLst>
          </p:cNvPr>
          <p:cNvSpPr/>
          <p:nvPr/>
        </p:nvSpPr>
        <p:spPr>
          <a:xfrm>
            <a:off x="5447928" y="0"/>
            <a:ext cx="5220072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9D7C29-0E14-4789-BD4A-023D25597782}"/>
              </a:ext>
            </a:extLst>
          </p:cNvPr>
          <p:cNvSpPr/>
          <p:nvPr/>
        </p:nvSpPr>
        <p:spPr>
          <a:xfrm>
            <a:off x="1701714" y="1124744"/>
            <a:ext cx="4174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РДА </a:t>
            </a:r>
            <a:endParaRPr lang="ru-RU" sz="2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F79059-75B0-4B8A-BB84-E3AB476094D2}"/>
              </a:ext>
            </a:extLst>
          </p:cNvPr>
          <p:cNvSpPr/>
          <p:nvPr/>
        </p:nvSpPr>
        <p:spPr>
          <a:xfrm>
            <a:off x="6202106" y="1124744"/>
            <a:ext cx="4465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УО</a:t>
            </a:r>
            <a:endParaRPr lang="ru-RU" sz="28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8850ED-37FB-4B1A-9BE5-0009260A5312}"/>
              </a:ext>
            </a:extLst>
          </p:cNvPr>
          <p:cNvSpPr/>
          <p:nvPr/>
        </p:nvSpPr>
        <p:spPr>
          <a:xfrm>
            <a:off x="6037919" y="247940"/>
            <a:ext cx="67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РЕЧЬ</a:t>
            </a:r>
          </a:p>
        </p:txBody>
      </p:sp>
    </p:spTree>
    <p:extLst>
      <p:ext uri="{BB962C8B-B14F-4D97-AF65-F5344CB8AC3E}">
        <p14:creationId xmlns:p14="http://schemas.microsoft.com/office/powerpoint/2010/main" val="352674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37918" y="1006896"/>
            <a:ext cx="4630082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50BE5DF-3069-45C2-A55C-898D0B7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3779909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1535A27-3651-44B6-97B4-5E5C9FB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AD28B4-2378-46C1-90DC-C8493A05E5F9}"/>
              </a:ext>
            </a:extLst>
          </p:cNvPr>
          <p:cNvSpPr/>
          <p:nvPr/>
        </p:nvSpPr>
        <p:spPr>
          <a:xfrm>
            <a:off x="1524000" y="1006894"/>
            <a:ext cx="4355976" cy="58511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DD5238-C787-4C37-900B-5E088181EBD2}"/>
              </a:ext>
            </a:extLst>
          </p:cNvPr>
          <p:cNvSpPr/>
          <p:nvPr/>
        </p:nvSpPr>
        <p:spPr>
          <a:xfrm>
            <a:off x="6202106" y="2196700"/>
            <a:ext cx="42143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Речь наполнена носовыми, глухими звуками, обнаруживается боковой 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призубный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сигматизм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характерны замены шипящих звуков свистящими и их смешение, устойчивым является неверное произнесение сонорных звуков 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chemeClr val="bg1"/>
                </a:solidFill>
              </a:rPr>
              <a:t>Голос всегда глухой, а интонация при богатейшей мимике и ярких жестах оказывается совершенно невыраженной.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396D44-4E7F-4C34-935E-8378ED16C56F}"/>
              </a:ext>
            </a:extLst>
          </p:cNvPr>
          <p:cNvSpPr/>
          <p:nvPr/>
        </p:nvSpPr>
        <p:spPr>
          <a:xfrm>
            <a:off x="1681942" y="1852325"/>
            <a:ext cx="41740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Трудности установления эмоционального контакта, особые нарушения речевого развития, особое, стереотипное поведение ребенка,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нарушение коммуникативной стороны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речи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ечь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 всех вариантах развития отличается стереотипностью, словотворчеством, пестрит неологизмами, в речи присутствует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эхолалия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оворит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себе во втором или третьем лице. Речь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скандированная, толчкообразная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из-за нарушений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темпо-ритмической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организации речи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35E8BE-64DD-4843-A37B-3B8B5F1AE3A0}"/>
              </a:ext>
            </a:extLst>
          </p:cNvPr>
          <p:cNvSpPr/>
          <p:nvPr/>
        </p:nvSpPr>
        <p:spPr>
          <a:xfrm>
            <a:off x="5447928" y="0"/>
            <a:ext cx="5220072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9D7C29-0E14-4789-BD4A-023D25597782}"/>
              </a:ext>
            </a:extLst>
          </p:cNvPr>
          <p:cNvSpPr/>
          <p:nvPr/>
        </p:nvSpPr>
        <p:spPr>
          <a:xfrm>
            <a:off x="1701714" y="1124744"/>
            <a:ext cx="4174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РДА </a:t>
            </a:r>
            <a:endParaRPr lang="ru-RU" sz="2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F79059-75B0-4B8A-BB84-E3AB476094D2}"/>
              </a:ext>
            </a:extLst>
          </p:cNvPr>
          <p:cNvSpPr/>
          <p:nvPr/>
        </p:nvSpPr>
        <p:spPr>
          <a:xfrm>
            <a:off x="6202106" y="1124745"/>
            <a:ext cx="4465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нарушением слуха</a:t>
            </a:r>
            <a:endParaRPr lang="ru-RU" sz="28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BF7A1FB-F1BD-43BE-BDA3-BC5879F293C4}"/>
              </a:ext>
            </a:extLst>
          </p:cNvPr>
          <p:cNvSpPr/>
          <p:nvPr/>
        </p:nvSpPr>
        <p:spPr>
          <a:xfrm>
            <a:off x="6037919" y="247940"/>
            <a:ext cx="67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РЕЧЬ</a:t>
            </a:r>
          </a:p>
        </p:txBody>
      </p:sp>
    </p:spTree>
    <p:extLst>
      <p:ext uri="{BB962C8B-B14F-4D97-AF65-F5344CB8AC3E}">
        <p14:creationId xmlns:p14="http://schemas.microsoft.com/office/powerpoint/2010/main" val="3145957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37918" y="1006896"/>
            <a:ext cx="4630082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50BE5DF-3069-45C2-A55C-898D0B7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3779909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1535A27-3651-44B6-97B4-5E5C9FB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AD28B4-2378-46C1-90DC-C8493A05E5F9}"/>
              </a:ext>
            </a:extLst>
          </p:cNvPr>
          <p:cNvSpPr/>
          <p:nvPr/>
        </p:nvSpPr>
        <p:spPr>
          <a:xfrm>
            <a:off x="1524000" y="1006894"/>
            <a:ext cx="4355976" cy="58511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DD5238-C787-4C37-900B-5E088181EBD2}"/>
              </a:ext>
            </a:extLst>
          </p:cNvPr>
          <p:cNvSpPr/>
          <p:nvPr/>
        </p:nvSpPr>
        <p:spPr>
          <a:xfrm>
            <a:off x="6202106" y="2564905"/>
            <a:ext cx="41423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Заметная и значимая особенность - ограниченное понимание речи. 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Запас слов кране ограничен, смысловая нагрузка слова часто оказывается ошибочной, а значение слова – неточным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396D44-4E7F-4C34-935E-8378ED16C56F}"/>
              </a:ext>
            </a:extLst>
          </p:cNvPr>
          <p:cNvSpPr/>
          <p:nvPr/>
        </p:nvSpPr>
        <p:spPr>
          <a:xfrm>
            <a:off x="1701714" y="1647964"/>
            <a:ext cx="41740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Трудности установления эмоционального контакта, особые нарушения речевого развития, особое, стереотипное поведение ребенка,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нарушение коммуникативной стороны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речи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Речь при всех вариантах развития отличается стереотипностью, словотворчеством, пестрит неологизмами, в речи присутствует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эхолалия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Говорит о себе во втором или третьем лице. Речь может быть скандированной, толчкообразной из-за нарушений темпа, ритмической организации речи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35E8BE-64DD-4843-A37B-3B8B5F1AE3A0}"/>
              </a:ext>
            </a:extLst>
          </p:cNvPr>
          <p:cNvSpPr/>
          <p:nvPr/>
        </p:nvSpPr>
        <p:spPr>
          <a:xfrm>
            <a:off x="5447928" y="0"/>
            <a:ext cx="5220072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9D7C29-0E14-4789-BD4A-023D25597782}"/>
              </a:ext>
            </a:extLst>
          </p:cNvPr>
          <p:cNvSpPr/>
          <p:nvPr/>
        </p:nvSpPr>
        <p:spPr>
          <a:xfrm>
            <a:off x="1701714" y="1124744"/>
            <a:ext cx="4174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РДА </a:t>
            </a:r>
            <a:endParaRPr lang="ru-RU" sz="2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F79059-75B0-4B8A-BB84-E3AB476094D2}"/>
              </a:ext>
            </a:extLst>
          </p:cNvPr>
          <p:cNvSpPr/>
          <p:nvPr/>
        </p:nvSpPr>
        <p:spPr>
          <a:xfrm>
            <a:off x="6202106" y="1124745"/>
            <a:ext cx="4465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</a:rPr>
              <a:t>Ребенок с нарушением слуха</a:t>
            </a:r>
            <a:endParaRPr lang="ru-RU" sz="28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42F0445-EEB9-49FB-959C-750834D55C87}"/>
              </a:ext>
            </a:extLst>
          </p:cNvPr>
          <p:cNvSpPr/>
          <p:nvPr/>
        </p:nvSpPr>
        <p:spPr>
          <a:xfrm>
            <a:off x="6037919" y="247940"/>
            <a:ext cx="67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РЕЧЬ</a:t>
            </a:r>
          </a:p>
        </p:txBody>
      </p:sp>
    </p:spTree>
    <p:extLst>
      <p:ext uri="{BB962C8B-B14F-4D97-AF65-F5344CB8AC3E}">
        <p14:creationId xmlns:p14="http://schemas.microsoft.com/office/powerpoint/2010/main" val="3416155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37918" y="1006896"/>
            <a:ext cx="4630082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50BE5DF-3069-45C2-A55C-898D0B7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3779909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1535A27-3651-44B6-97B4-5E5C9FB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AD28B4-2378-46C1-90DC-C8493A05E5F9}"/>
              </a:ext>
            </a:extLst>
          </p:cNvPr>
          <p:cNvSpPr/>
          <p:nvPr/>
        </p:nvSpPr>
        <p:spPr>
          <a:xfrm>
            <a:off x="1524000" y="1006894"/>
            <a:ext cx="4355976" cy="58511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DD5238-C787-4C37-900B-5E088181EBD2}"/>
              </a:ext>
            </a:extLst>
          </p:cNvPr>
          <p:cNvSpPr/>
          <p:nvPr/>
        </p:nvSpPr>
        <p:spPr>
          <a:xfrm>
            <a:off x="6202106" y="2852936"/>
            <a:ext cx="39983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стереотипные действия наблюдаются только при глубокой и тяжелой умственной отсталости, не привязаны к эмоциональному состоянию и являются не ситуативным, а постоянными. 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 легких и умеренных формах стереотипность форм поведения если и возникает крайне редко, то легко преодолевается с помощью простейших педагогических приемов.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396D44-4E7F-4C34-935E-8378ED16C56F}"/>
              </a:ext>
            </a:extLst>
          </p:cNvPr>
          <p:cNvSpPr/>
          <p:nvPr/>
        </p:nvSpPr>
        <p:spPr>
          <a:xfrm>
            <a:off x="1701714" y="2708919"/>
            <a:ext cx="4154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прямые попытки уговорить, запретить или подавить стереотипные действия не дают стабильного успеха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35E8BE-64DD-4843-A37B-3B8B5F1AE3A0}"/>
              </a:ext>
            </a:extLst>
          </p:cNvPr>
          <p:cNvSpPr/>
          <p:nvPr/>
        </p:nvSpPr>
        <p:spPr>
          <a:xfrm>
            <a:off x="5447928" y="0"/>
            <a:ext cx="5220072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9D7C29-0E14-4789-BD4A-023D25597782}"/>
              </a:ext>
            </a:extLst>
          </p:cNvPr>
          <p:cNvSpPr/>
          <p:nvPr/>
        </p:nvSpPr>
        <p:spPr>
          <a:xfrm>
            <a:off x="1701714" y="1124744"/>
            <a:ext cx="4174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РДА </a:t>
            </a:r>
            <a:endParaRPr lang="ru-RU" sz="2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F79059-75B0-4B8A-BB84-E3AB476094D2}"/>
              </a:ext>
            </a:extLst>
          </p:cNvPr>
          <p:cNvSpPr/>
          <p:nvPr/>
        </p:nvSpPr>
        <p:spPr>
          <a:xfrm>
            <a:off x="6202106" y="1124745"/>
            <a:ext cx="4465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умственной отсталостью</a:t>
            </a:r>
            <a:endParaRPr lang="ru-RU" sz="28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ED3987-0ABA-4316-9E56-5EE90611F2C1}"/>
              </a:ext>
            </a:extLst>
          </p:cNvPr>
          <p:cNvSpPr/>
          <p:nvPr/>
        </p:nvSpPr>
        <p:spPr>
          <a:xfrm>
            <a:off x="6037918" y="247940"/>
            <a:ext cx="294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СТЕРЕОТИПНЫЕ 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4069966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37918" y="1006896"/>
            <a:ext cx="4630082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50BE5DF-3069-45C2-A55C-898D0B7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3779909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1535A27-3651-44B6-97B4-5E5C9FB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AD28B4-2378-46C1-90DC-C8493A05E5F9}"/>
              </a:ext>
            </a:extLst>
          </p:cNvPr>
          <p:cNvSpPr/>
          <p:nvPr/>
        </p:nvSpPr>
        <p:spPr>
          <a:xfrm>
            <a:off x="1524000" y="1006894"/>
            <a:ext cx="4355976" cy="58511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DD5238-C787-4C37-900B-5E088181EBD2}"/>
              </a:ext>
            </a:extLst>
          </p:cNvPr>
          <p:cNvSpPr/>
          <p:nvPr/>
        </p:nvSpPr>
        <p:spPr>
          <a:xfrm>
            <a:off x="6384032" y="3068960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Получает впечатления из внешнего мира другим образом, его восприятие имеет иные механизмы, схожие с восприятием детей при норме интеллекта.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396D44-4E7F-4C34-935E-8378ED16C56F}"/>
              </a:ext>
            </a:extLst>
          </p:cNvPr>
          <p:cNvSpPr/>
          <p:nvPr/>
        </p:nvSpPr>
        <p:spPr>
          <a:xfrm>
            <a:off x="1701714" y="2501286"/>
            <a:ext cx="41740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Недостаток впечатлений, так необходимых для стабилизации психического тонуса, ребенок с РДА восполняет посредством разного рода стереотипных действий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Стереотипная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аутостимуляция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у детей с РДА усиливается и становится ожесточенной в условиях стресса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35E8BE-64DD-4843-A37B-3B8B5F1AE3A0}"/>
              </a:ext>
            </a:extLst>
          </p:cNvPr>
          <p:cNvSpPr/>
          <p:nvPr/>
        </p:nvSpPr>
        <p:spPr>
          <a:xfrm>
            <a:off x="5447928" y="0"/>
            <a:ext cx="5220072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9D7C29-0E14-4789-BD4A-023D25597782}"/>
              </a:ext>
            </a:extLst>
          </p:cNvPr>
          <p:cNvSpPr/>
          <p:nvPr/>
        </p:nvSpPr>
        <p:spPr>
          <a:xfrm>
            <a:off x="1701714" y="1124744"/>
            <a:ext cx="4174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РДА </a:t>
            </a:r>
            <a:endParaRPr lang="ru-RU" sz="2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F79059-75B0-4B8A-BB84-E3AB476094D2}"/>
              </a:ext>
            </a:extLst>
          </p:cNvPr>
          <p:cNvSpPr/>
          <p:nvPr/>
        </p:nvSpPr>
        <p:spPr>
          <a:xfrm>
            <a:off x="6202106" y="1124745"/>
            <a:ext cx="4465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умственной отсталостью</a:t>
            </a:r>
            <a:endParaRPr lang="ru-RU" sz="28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FBCB60-CF0C-430E-99D1-7341645EB172}"/>
              </a:ext>
            </a:extLst>
          </p:cNvPr>
          <p:cNvSpPr/>
          <p:nvPr/>
        </p:nvSpPr>
        <p:spPr>
          <a:xfrm>
            <a:off x="6037919" y="247940"/>
            <a:ext cx="1612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ВПЕЧАТЛЕНИЯ</a:t>
            </a:r>
          </a:p>
        </p:txBody>
      </p:sp>
    </p:spTree>
    <p:extLst>
      <p:ext uri="{BB962C8B-B14F-4D97-AF65-F5344CB8AC3E}">
        <p14:creationId xmlns:p14="http://schemas.microsoft.com/office/powerpoint/2010/main" val="3452884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4600829" y="1006896"/>
            <a:ext cx="2952000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50BE5DF-3069-45C2-A55C-898D0B7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3779909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1535A27-3651-44B6-97B4-5E5C9FB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AD28B4-2378-46C1-90DC-C8493A05E5F9}"/>
              </a:ext>
            </a:extLst>
          </p:cNvPr>
          <p:cNvSpPr/>
          <p:nvPr/>
        </p:nvSpPr>
        <p:spPr>
          <a:xfrm>
            <a:off x="1524000" y="1006894"/>
            <a:ext cx="2952000" cy="58511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DD5238-C787-4C37-900B-5E088181EBD2}"/>
              </a:ext>
            </a:extLst>
          </p:cNvPr>
          <p:cNvSpPr/>
          <p:nvPr/>
        </p:nvSpPr>
        <p:spPr>
          <a:xfrm>
            <a:off x="4727849" y="3132124"/>
            <a:ext cx="282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порог дискомфорта значительно выше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396D44-4E7F-4C34-935E-8378ED16C56F}"/>
              </a:ext>
            </a:extLst>
          </p:cNvPr>
          <p:cNvSpPr/>
          <p:nvPr/>
        </p:nvSpPr>
        <p:spPr>
          <a:xfrm>
            <a:off x="1701714" y="2532064"/>
            <a:ext cx="27742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Порог дискомфорта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значительно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снижен в восприятии и получении социальных впечатлений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35E8BE-64DD-4843-A37B-3B8B5F1AE3A0}"/>
              </a:ext>
            </a:extLst>
          </p:cNvPr>
          <p:cNvSpPr/>
          <p:nvPr/>
        </p:nvSpPr>
        <p:spPr>
          <a:xfrm>
            <a:off x="5447928" y="0"/>
            <a:ext cx="5220072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9D7C29-0E14-4789-BD4A-023D25597782}"/>
              </a:ext>
            </a:extLst>
          </p:cNvPr>
          <p:cNvSpPr/>
          <p:nvPr/>
        </p:nvSpPr>
        <p:spPr>
          <a:xfrm>
            <a:off x="1701714" y="1124745"/>
            <a:ext cx="2774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РДА </a:t>
            </a:r>
            <a:endParaRPr lang="ru-RU" sz="24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F79059-75B0-4B8A-BB84-E3AB476094D2}"/>
              </a:ext>
            </a:extLst>
          </p:cNvPr>
          <p:cNvSpPr/>
          <p:nvPr/>
        </p:nvSpPr>
        <p:spPr>
          <a:xfrm>
            <a:off x="4727849" y="1124745"/>
            <a:ext cx="2824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умственной отсталостью</a:t>
            </a:r>
            <a:endParaRPr lang="ru-RU" sz="24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FBCB60-CF0C-430E-99D1-7341645EB172}"/>
              </a:ext>
            </a:extLst>
          </p:cNvPr>
          <p:cNvSpPr/>
          <p:nvPr/>
        </p:nvSpPr>
        <p:spPr>
          <a:xfrm>
            <a:off x="6037919" y="247940"/>
            <a:ext cx="2561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ПОРОГ ДИСКОМФОРТА </a:t>
            </a: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D63ABB40-7CA9-4750-8793-F389E82CA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000" y="872636"/>
            <a:ext cx="2952000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95A0926-92CB-49C6-8A65-C453DB5E7E4B}"/>
              </a:ext>
            </a:extLst>
          </p:cNvPr>
          <p:cNvSpPr/>
          <p:nvPr/>
        </p:nvSpPr>
        <p:spPr>
          <a:xfrm>
            <a:off x="7843020" y="1124745"/>
            <a:ext cx="2824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нарушением слуха</a:t>
            </a:r>
            <a:endParaRPr lang="ru-RU" sz="24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48AAD46-1A27-413E-ADF5-374BE3C6482F}"/>
              </a:ext>
            </a:extLst>
          </p:cNvPr>
          <p:cNvSpPr/>
          <p:nvPr/>
        </p:nvSpPr>
        <p:spPr>
          <a:xfrm>
            <a:off x="7860048" y="3132123"/>
            <a:ext cx="2628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порог дискомфорта значительно выше</a:t>
            </a:r>
          </a:p>
        </p:txBody>
      </p:sp>
    </p:spTree>
    <p:extLst>
      <p:ext uri="{BB962C8B-B14F-4D97-AF65-F5344CB8AC3E}">
        <p14:creationId xmlns:p14="http://schemas.microsoft.com/office/powerpoint/2010/main" val="341813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Заголовок 1"/>
          <p:cNvSpPr txBox="1">
            <a:spLocks/>
          </p:cNvSpPr>
          <p:nvPr/>
        </p:nvSpPr>
        <p:spPr bwMode="auto">
          <a:xfrm>
            <a:off x="4563194" y="195262"/>
            <a:ext cx="6104806" cy="5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68008" y="907045"/>
            <a:ext cx="4494875" cy="54348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07560" y="1988841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• умеренная умственная отсталость </a:t>
            </a:r>
            <a:r>
              <a:rPr lang="en-US" dirty="0">
                <a:solidFill>
                  <a:schemeClr val="bg1"/>
                </a:solidFill>
              </a:rPr>
              <a:t>/ </a:t>
            </a:r>
            <a:r>
              <a:rPr lang="ru-RU" dirty="0">
                <a:solidFill>
                  <a:schemeClr val="bg1"/>
                </a:solidFill>
              </a:rPr>
              <a:t>расстройства аутистического спектра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• тугоухость 2-3 степени</a:t>
            </a:r>
            <a:r>
              <a:rPr lang="en-US" dirty="0">
                <a:solidFill>
                  <a:schemeClr val="bg1"/>
                </a:solidFill>
              </a:rPr>
              <a:t> / </a:t>
            </a:r>
            <a:r>
              <a:rPr lang="ru-RU" dirty="0">
                <a:solidFill>
                  <a:schemeClr val="bg1"/>
                </a:solidFill>
              </a:rPr>
              <a:t>расстройства аутистического спектра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• задержка психического развития</a:t>
            </a:r>
            <a:r>
              <a:rPr lang="en-US" dirty="0">
                <a:solidFill>
                  <a:schemeClr val="bg1"/>
                </a:solidFill>
              </a:rPr>
              <a:t> /</a:t>
            </a:r>
            <a:r>
              <a:rPr lang="ru-RU" dirty="0">
                <a:solidFill>
                  <a:schemeClr val="bg1"/>
                </a:solidFill>
              </a:rPr>
              <a:t>расстройства аутистического спектра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holdingtv.tv/images/152958637900005f8b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11" r="29571" b="10183"/>
          <a:stretch/>
        </p:blipFill>
        <p:spPr bwMode="auto">
          <a:xfrm>
            <a:off x="1524001" y="921848"/>
            <a:ext cx="4582319" cy="54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524001" y="0"/>
            <a:ext cx="9143999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89AAAA-C689-45E1-95C1-1057741AB068}"/>
              </a:ext>
            </a:extLst>
          </p:cNvPr>
          <p:cNvSpPr/>
          <p:nvPr/>
        </p:nvSpPr>
        <p:spPr>
          <a:xfrm>
            <a:off x="3025416" y="153430"/>
            <a:ext cx="6120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</a:rPr>
              <a:t>НЕКОРРЕКТНЫЕ ЗАКЛЮЧЕНИЯ</a:t>
            </a:r>
          </a:p>
        </p:txBody>
      </p:sp>
      <p:pic>
        <p:nvPicPr>
          <p:cNvPr id="12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42994506-08B8-4E46-B161-C2B2F4B06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F:\Яндекс.Диск\графические работы\Лого ЛГУ\паттерн син.gif">
            <a:extLst>
              <a:ext uri="{FF2B5EF4-FFF2-40B4-BE49-F238E27FC236}">
                <a16:creationId xmlns:a16="http://schemas.microsoft.com/office/drawing/2014/main" id="{54DBABF2-6DB6-495F-A8EC-594E4968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13682" y="6435545"/>
            <a:ext cx="4592641" cy="43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F:\Яндекс.Диск\графические работы\Лого ЛГУ\паттерн син.gif">
            <a:extLst>
              <a:ext uri="{FF2B5EF4-FFF2-40B4-BE49-F238E27FC236}">
                <a16:creationId xmlns:a16="http://schemas.microsoft.com/office/drawing/2014/main" id="{22C71AAE-7AD2-41C2-8392-A79A1A62E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6000" y="6438540"/>
            <a:ext cx="4592641" cy="43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895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37918" y="1006896"/>
            <a:ext cx="4630082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50BE5DF-3069-45C2-A55C-898D0B7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3779909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1535A27-3651-44B6-97B4-5E5C9FB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AD28B4-2378-46C1-90DC-C8493A05E5F9}"/>
              </a:ext>
            </a:extLst>
          </p:cNvPr>
          <p:cNvSpPr/>
          <p:nvPr/>
        </p:nvSpPr>
        <p:spPr>
          <a:xfrm>
            <a:off x="1524000" y="1030374"/>
            <a:ext cx="4355976" cy="58511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DD5238-C787-4C37-900B-5E088181EBD2}"/>
              </a:ext>
            </a:extLst>
          </p:cNvPr>
          <p:cNvSpPr/>
          <p:nvPr/>
        </p:nvSpPr>
        <p:spPr>
          <a:xfrm>
            <a:off x="6384032" y="2996952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словоохотлив,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достаточно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общителен, ему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свойственна тревожность и напряженность, отсутствует пристальное внимание к мелочам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396D44-4E7F-4C34-935E-8378ED16C56F}"/>
              </a:ext>
            </a:extLst>
          </p:cNvPr>
          <p:cNvSpPr/>
          <p:nvPr/>
        </p:nvSpPr>
        <p:spPr>
          <a:xfrm rot="10800000" flipV="1">
            <a:off x="1524000" y="3065107"/>
            <a:ext cx="4351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чрезвычайно болезненно воспринимает обычные бытовые шумы, прикосновение, голос, речь и взгляд, обращенные к нему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35E8BE-64DD-4843-A37B-3B8B5F1AE3A0}"/>
              </a:ext>
            </a:extLst>
          </p:cNvPr>
          <p:cNvSpPr/>
          <p:nvPr/>
        </p:nvSpPr>
        <p:spPr>
          <a:xfrm>
            <a:off x="5447928" y="0"/>
            <a:ext cx="5220072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9D7C29-0E14-4789-BD4A-023D25597782}"/>
              </a:ext>
            </a:extLst>
          </p:cNvPr>
          <p:cNvSpPr/>
          <p:nvPr/>
        </p:nvSpPr>
        <p:spPr>
          <a:xfrm>
            <a:off x="1701714" y="1124744"/>
            <a:ext cx="4174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РДА </a:t>
            </a:r>
            <a:endParaRPr lang="ru-RU" sz="2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F79059-75B0-4B8A-BB84-E3AB476094D2}"/>
              </a:ext>
            </a:extLst>
          </p:cNvPr>
          <p:cNvSpPr/>
          <p:nvPr/>
        </p:nvSpPr>
        <p:spPr>
          <a:xfrm>
            <a:off x="6202106" y="1124745"/>
            <a:ext cx="4465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Ребенок с умственной отсталостью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8501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37918" y="1006896"/>
            <a:ext cx="4630082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50BE5DF-3069-45C2-A55C-898D0B7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3779909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1535A27-3651-44B6-97B4-5E5C9FB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AD28B4-2378-46C1-90DC-C8493A05E5F9}"/>
              </a:ext>
            </a:extLst>
          </p:cNvPr>
          <p:cNvSpPr/>
          <p:nvPr/>
        </p:nvSpPr>
        <p:spPr>
          <a:xfrm>
            <a:off x="1524000" y="1006894"/>
            <a:ext cx="4355976" cy="58511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DD5238-C787-4C37-900B-5E088181EBD2}"/>
              </a:ext>
            </a:extLst>
          </p:cNvPr>
          <p:cNvSpPr/>
          <p:nvPr/>
        </p:nvSpPr>
        <p:spPr>
          <a:xfrm>
            <a:off x="6168008" y="2501286"/>
            <a:ext cx="4499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норме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эмоциональная общность с ребенком позволяет близким активизировать малыша, спасти его от перевозбуждения, утешить, помочь пережить дискомфорт и испуг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396D44-4E7F-4C34-935E-8378ED16C56F}"/>
              </a:ext>
            </a:extLst>
          </p:cNvPr>
          <p:cNvSpPr/>
          <p:nvPr/>
        </p:nvSpPr>
        <p:spPr>
          <a:xfrm>
            <a:off x="1701714" y="2501286"/>
            <a:ext cx="4174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 ребенка с РДА панику вызывают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незначительные изменения в сложившемся порядке жизни,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стереотипные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действия служат ему средством саморегуляции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35E8BE-64DD-4843-A37B-3B8B5F1AE3A0}"/>
              </a:ext>
            </a:extLst>
          </p:cNvPr>
          <p:cNvSpPr/>
          <p:nvPr/>
        </p:nvSpPr>
        <p:spPr>
          <a:xfrm>
            <a:off x="5447928" y="0"/>
            <a:ext cx="5220072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11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5"/>
          <p:cNvSpPr>
            <a:spLocks noChangeArrowheads="1"/>
          </p:cNvSpPr>
          <p:nvPr/>
        </p:nvSpPr>
        <p:spPr bwMode="auto">
          <a:xfrm>
            <a:off x="1503362" y="4675188"/>
            <a:ext cx="9164638" cy="21828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4581" name="Picture 2" descr="F:\Яндекс.Диск\графические работы\Лого ЛГУ\Безымянный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4" y="550863"/>
            <a:ext cx="28924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4E074D-CF13-4780-B467-C80C1528F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4683164"/>
            <a:ext cx="71286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Кобрина Лариса Михайловна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– член экспертного совета по специальному образованию при Комитете Государственной Думы по образованию и науке; член Общественного совета базовой организации стран-участников Содружества Независимых Государств в области инклюзивного и специального образования; проректор по научной работе Ленинградского государственного университета имени А.С. Пушкина; доктор педагогических наук, профессор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C2C42E36-DD5B-4FF5-A107-D665AC283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2" y="2182812"/>
            <a:ext cx="9164638" cy="21828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>
              <a:solidFill>
                <a:srgbClr val="FF6600"/>
              </a:solidFill>
            </a:endParaRP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1A5383C1-C6EC-493A-821B-795EA0BD7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03563"/>
            <a:ext cx="7200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СПАСИБО ЗА ВНИМАНИЕ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3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24000" y="980728"/>
            <a:ext cx="4572000" cy="58772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inva.tv/media/k2/items/cache/60cd1833d7bdba43511be562058d4c0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3" t="5809" r="26000"/>
          <a:stretch/>
        </p:blipFill>
        <p:spPr bwMode="auto">
          <a:xfrm>
            <a:off x="6279954" y="0"/>
            <a:ext cx="4408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1524000" y="0"/>
            <a:ext cx="1403648" cy="8367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80048" y="0"/>
            <a:ext cx="3015952" cy="836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4A9FDA12-968E-4F5F-A73D-4C0467E2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169" y="2450843"/>
            <a:ext cx="41416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качественное нарушение социального взаимодействия, </a:t>
            </a:r>
          </a:p>
          <a:p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качественные нарушения общения 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стереотипность форм поведения, интересов и активности</a:t>
            </a:r>
            <a:endParaRPr lang="ru-RU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93549F01-2315-49BD-88B7-77D5B8D68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827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24000" y="964828"/>
            <a:ext cx="9164637" cy="188810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19116F7-B734-45A3-BD4B-63AC3114B1D8}"/>
              </a:ext>
            </a:extLst>
          </p:cNvPr>
          <p:cNvSpPr/>
          <p:nvPr/>
        </p:nvSpPr>
        <p:spPr>
          <a:xfrm>
            <a:off x="7392144" y="2981052"/>
            <a:ext cx="3275856" cy="38769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C155BD-3EFA-4ECA-B873-F3EB00D24335}"/>
              </a:ext>
            </a:extLst>
          </p:cNvPr>
          <p:cNvSpPr/>
          <p:nvPr/>
        </p:nvSpPr>
        <p:spPr>
          <a:xfrm>
            <a:off x="7608168" y="3860261"/>
            <a:ext cx="2595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</a:rPr>
              <a:t>Можно только в  условиях психолого-медико-педагогической комиссии (ПМПК).</a:t>
            </a:r>
            <a:r>
              <a:rPr lang="ru-RU" dirty="0">
                <a:solidFill>
                  <a:schemeClr val="bg1"/>
                </a:solidFill>
              </a:rPr>
              <a:t>  </a:t>
            </a:r>
            <a:endParaRPr lang="ru-RU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97F7CF-BFF1-4ACF-BD55-87F2F3814115}"/>
              </a:ext>
            </a:extLst>
          </p:cNvPr>
          <p:cNvSpPr/>
          <p:nvPr/>
        </p:nvSpPr>
        <p:spPr>
          <a:xfrm>
            <a:off x="1544636" y="170087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</a:rPr>
              <a:t>РДА 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- интеллектуальные нарушения -  нарушения слуха</a:t>
            </a:r>
            <a:endParaRPr lang="ru-RU" sz="1600" b="1" dirty="0"/>
          </a:p>
        </p:txBody>
      </p:sp>
      <p:sp>
        <p:nvSpPr>
          <p:cNvPr id="19" name="Прямоугольник 1">
            <a:extLst>
              <a:ext uri="{FF2B5EF4-FFF2-40B4-BE49-F238E27FC236}">
                <a16:creationId xmlns:a16="http://schemas.microsoft.com/office/drawing/2014/main" id="{EDE2E67D-BD89-4C01-8A54-5412E5C1F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1403648" cy="8367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39AB1BA-92CA-4ADE-9596-05BB70E01DCF}"/>
              </a:ext>
            </a:extLst>
          </p:cNvPr>
          <p:cNvSpPr/>
          <p:nvPr/>
        </p:nvSpPr>
        <p:spPr>
          <a:xfrm>
            <a:off x="3080048" y="0"/>
            <a:ext cx="7587952" cy="836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B489951C-5694-4907-B511-BFC7299E2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4079776" y="90471"/>
            <a:ext cx="62646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ТОЧНО ДАТЬ ОПРЕДЕЛЕНИЕ СОСТОЯНИЮ РЕБЕНКА В РАННЕМ ВОЗРАСТЕ, ДИФФЕРЕНЦИРОВАТЬ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94B53E-FBAB-4B2E-B63D-FE5EFB1D0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81051"/>
            <a:ext cx="5796136" cy="387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2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F2DFE7-6E65-4BD9-85F4-4C9BC4DFD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7" r="5270"/>
          <a:stretch/>
        </p:blipFill>
        <p:spPr>
          <a:xfrm>
            <a:off x="4627277" y="865213"/>
            <a:ext cx="6040722" cy="51387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5F90B5F0-0D04-45D5-BD8D-E589FDEA6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9143999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2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3A5CE856-532A-4FB9-880A-DD68FB2C2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EC23B8-BE7F-4E6A-929B-CEF8C663428C}"/>
              </a:ext>
            </a:extLst>
          </p:cNvPr>
          <p:cNvSpPr/>
          <p:nvPr/>
        </p:nvSpPr>
        <p:spPr>
          <a:xfrm>
            <a:off x="3033278" y="184172"/>
            <a:ext cx="6104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ОБРАТИТЬ ВНИМАНИЕ: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40797CD3-EB8E-4FC8-8B66-8BE278FA2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2" y="6003925"/>
            <a:ext cx="9164638" cy="865188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4" name="Picture 4" descr="F:\Яндекс.Диск\графические работы\Лого ЛГУ\паттерн син.gif">
            <a:extLst>
              <a:ext uri="{FF2B5EF4-FFF2-40B4-BE49-F238E27FC236}">
                <a16:creationId xmlns:a16="http://schemas.microsoft.com/office/drawing/2014/main" id="{65745A5E-EAC1-4587-B55E-2D18BC6F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</a:blip>
          <a:srcRect/>
          <a:stretch>
            <a:fillRect/>
          </a:stretch>
        </p:blipFill>
        <p:spPr bwMode="auto">
          <a:xfrm>
            <a:off x="1514955" y="6003925"/>
            <a:ext cx="91646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15094" y="1628800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отнесенная и направленная улыбка младенца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слуховое и зрительное сосредоточение ребенка;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локомоторный акт;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комплекс оживления</a:t>
            </a:r>
          </a:p>
        </p:txBody>
      </p:sp>
    </p:spTree>
    <p:extLst>
      <p:ext uri="{BB962C8B-B14F-4D97-AF65-F5344CB8AC3E}">
        <p14:creationId xmlns:p14="http://schemas.microsoft.com/office/powerpoint/2010/main" val="155413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E842A0-313F-4495-A7DA-557282A5C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1" r="22232"/>
          <a:stretch/>
        </p:blipFill>
        <p:spPr>
          <a:xfrm>
            <a:off x="1524000" y="964826"/>
            <a:ext cx="4472106" cy="4926934"/>
          </a:xfrm>
          <a:prstGeom prst="rect">
            <a:avLst/>
          </a:prstGeom>
        </p:spPr>
      </p:pic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44B8CDCF-EABA-45C5-A081-B0AC012B4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288" y="964826"/>
            <a:ext cx="4553304" cy="4912447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E07BE3-9E7A-4E3B-9655-7838AB18882D}"/>
              </a:ext>
            </a:extLst>
          </p:cNvPr>
          <p:cNvSpPr/>
          <p:nvPr/>
        </p:nvSpPr>
        <p:spPr>
          <a:xfrm>
            <a:off x="6357360" y="1689920"/>
            <a:ext cx="4099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тсутствие улыбки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c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лухового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и зрительного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сосредоточения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эмоциональной реакции на общение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взрослого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формирования комплекса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оживления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слухо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-зрительно-моторной координации </a:t>
            </a: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4EE45545-9E79-4878-8A6A-7CA993BF7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9159591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0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92E1E6A7-D622-45B4-9E8E-7851FD248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976F97-A982-4250-A233-26982FF5CA9E}"/>
              </a:ext>
            </a:extLst>
          </p:cNvPr>
          <p:cNvSpPr/>
          <p:nvPr/>
        </p:nvSpPr>
        <p:spPr>
          <a:xfrm>
            <a:off x="3071813" y="199594"/>
            <a:ext cx="5895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НАРУШЕНИЕ ЭМОЦИОНАЛЬНОГО СПЕКТРА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id="{59F4117B-0E26-4DAE-AF35-2278FF635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2" y="6003925"/>
            <a:ext cx="9164638" cy="865188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5" name="Picture 4" descr="F:\Яндекс.Диск\графические работы\Лого ЛГУ\паттерн син.gif">
            <a:extLst>
              <a:ext uri="{FF2B5EF4-FFF2-40B4-BE49-F238E27FC236}">
                <a16:creationId xmlns:a16="http://schemas.microsoft.com/office/drawing/2014/main" id="{5770C300-2BDB-4D58-BDC8-F837E64D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</a:blip>
          <a:srcRect/>
          <a:stretch>
            <a:fillRect/>
          </a:stretch>
        </p:blipFill>
        <p:spPr bwMode="auto">
          <a:xfrm>
            <a:off x="1514955" y="6003925"/>
            <a:ext cx="91646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21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CDC7D4-CE5F-45F2-AC42-4909A5F379A3}"/>
              </a:ext>
            </a:extLst>
          </p:cNvPr>
          <p:cNvSpPr/>
          <p:nvPr/>
        </p:nvSpPr>
        <p:spPr>
          <a:xfrm>
            <a:off x="2605519" y="0"/>
            <a:ext cx="8078074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1" y="1018640"/>
            <a:ext cx="4354421" cy="4930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8" name="Прямоугольник 8"/>
          <p:cNvSpPr>
            <a:spLocks noChangeArrowheads="1"/>
          </p:cNvSpPr>
          <p:nvPr/>
        </p:nvSpPr>
        <p:spPr bwMode="auto">
          <a:xfrm>
            <a:off x="1714493" y="2207477"/>
            <a:ext cx="416392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• дефектологи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• детские психологи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• логопеды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• специальные психологи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• детские неврологи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• психоневрологи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• педиатры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8" name="Picture 2" descr="https://postupi.rgsu.net/netcat_files/1060/1461/6e35dca629ad570fd9562d78a33dd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-160" r="38266" b="160"/>
          <a:stretch/>
        </p:blipFill>
        <p:spPr bwMode="auto">
          <a:xfrm>
            <a:off x="6047112" y="1018639"/>
            <a:ext cx="4629729" cy="493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1524000" y="6165303"/>
            <a:ext cx="9144000" cy="692696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0AE9590A-3CAE-47D2-BAB0-0D5CF173B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899592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951F115-AE9D-4504-9104-BB7B78A8F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22AE8E-C929-4FD8-B704-7458C183493F}"/>
              </a:ext>
            </a:extLst>
          </p:cNvPr>
          <p:cNvSpPr/>
          <p:nvPr/>
        </p:nvSpPr>
        <p:spPr>
          <a:xfrm>
            <a:off x="3043597" y="153428"/>
            <a:ext cx="6104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СПЕЦИАЛИСТЫ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555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463521" y="1018640"/>
            <a:ext cx="5220072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3" name="Picture 4" descr="F:\Яндекс.Диск\графические работы\Лого ЛГУ\паттерн син.gif"/>
          <p:cNvPicPr>
            <a:picLocks noChangeAspect="1" noChangeArrowheads="1"/>
          </p:cNvPicPr>
          <p:nvPr/>
        </p:nvPicPr>
        <p:blipFill rotWithShape="1">
          <a:blip r:embed="rId2">
            <a:biLevel thresh="25000"/>
          </a:blip>
          <a:srcRect l="97" t="-854" r="72545" b="854"/>
          <a:stretch/>
        </p:blipFill>
        <p:spPr bwMode="auto">
          <a:xfrm>
            <a:off x="5463815" y="5068533"/>
            <a:ext cx="5219779" cy="180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68599" y="2074090"/>
            <a:ext cx="5114994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э</a:t>
            </a:r>
            <a:r>
              <a:rPr lang="ru-RU" sz="2000" dirty="0">
                <a:solidFill>
                  <a:schemeClr val="bg1"/>
                </a:solidFill>
              </a:rPr>
              <a:t>лектроэнцефалограмма</a:t>
            </a: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м</a:t>
            </a:r>
            <a:r>
              <a:rPr lang="ru-RU" sz="2000" dirty="0">
                <a:solidFill>
                  <a:schemeClr val="bg1"/>
                </a:solidFill>
              </a:rPr>
              <a:t>агнитно-резонансная томография</a:t>
            </a: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к</a:t>
            </a:r>
            <a:r>
              <a:rPr lang="ru-RU" sz="2000" dirty="0">
                <a:solidFill>
                  <a:schemeClr val="bg1"/>
                </a:solidFill>
              </a:rPr>
              <a:t>омпьютерная </a:t>
            </a:r>
            <a:r>
              <a:rPr lang="ru-RU" sz="2000" dirty="0">
                <a:solidFill>
                  <a:schemeClr val="bg1"/>
                </a:solidFill>
              </a:rPr>
              <a:t>томография головного мозга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73FE1E-4D0E-4C2B-84D0-1D94F1A5F43C}"/>
              </a:ext>
            </a:extLst>
          </p:cNvPr>
          <p:cNvSpPr/>
          <p:nvPr/>
        </p:nvSpPr>
        <p:spPr>
          <a:xfrm>
            <a:off x="2605519" y="0"/>
            <a:ext cx="8078074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50BE5DF-3069-45C2-A55C-898D0B7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899592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1535A27-3651-44B6-97B4-5E5C9FB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60745" y="153428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УТОЧНЯЮЩЕЕ ОБСЛЕДОВАНИЕ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EE0BDD-82ED-4BA8-B710-90C7C9382F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7" t="5075" r="11921" b="-1414"/>
          <a:stretch/>
        </p:blipFill>
        <p:spPr>
          <a:xfrm>
            <a:off x="1524000" y="1018640"/>
            <a:ext cx="3819022" cy="59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8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524001" y="1006895"/>
            <a:ext cx="5220072" cy="5851105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3" name="Picture 4" descr="F:\Яндекс.Диск\графические работы\Лого ЛГУ\паттерн син.gif"/>
          <p:cNvPicPr>
            <a:picLocks noChangeAspect="1" noChangeArrowheads="1"/>
          </p:cNvPicPr>
          <p:nvPr/>
        </p:nvPicPr>
        <p:blipFill rotWithShape="1">
          <a:blip r:embed="rId2">
            <a:biLevel thresh="25000"/>
          </a:blip>
          <a:srcRect l="97" t="-854" r="72545" b="854"/>
          <a:stretch/>
        </p:blipFill>
        <p:spPr bwMode="auto">
          <a:xfrm>
            <a:off x="1524295" y="5056788"/>
            <a:ext cx="5219779" cy="180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s://kluch.media/upload/photo/2018/1211-PismoDeduMorozu/Pismo03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3460" r="48396"/>
          <a:stretch/>
        </p:blipFill>
        <p:spPr bwMode="auto">
          <a:xfrm flipH="1">
            <a:off x="6927023" y="1006895"/>
            <a:ext cx="3740976" cy="585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73FE1E-4D0E-4C2B-84D0-1D94F1A5F43C}"/>
              </a:ext>
            </a:extLst>
          </p:cNvPr>
          <p:cNvSpPr/>
          <p:nvPr/>
        </p:nvSpPr>
        <p:spPr>
          <a:xfrm>
            <a:off x="2605519" y="0"/>
            <a:ext cx="8078074" cy="8652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50BE5DF-3069-45C2-A55C-898D0B7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899592" cy="865212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r"/>
            <a:endParaRPr lang="ru-RU" sz="2000" dirty="0"/>
          </a:p>
        </p:txBody>
      </p:sp>
      <p:pic>
        <p:nvPicPr>
          <p:cNvPr id="14" name="Picture 3" descr="F:\Яндекс.Диск\графические работы\Лого ЛГУ\белый левый.gif">
            <a:extLst>
              <a:ext uri="{FF2B5EF4-FFF2-40B4-BE49-F238E27FC236}">
                <a16:creationId xmlns:a16="http://schemas.microsoft.com/office/drawing/2014/main" id="{51535A27-3651-44B6-97B4-5E5C9FB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2611"/>
          <a:stretch/>
        </p:blipFill>
        <p:spPr bwMode="auto">
          <a:xfrm>
            <a:off x="1705927" y="99615"/>
            <a:ext cx="568781" cy="5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60745" y="153428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УТОЧНЯЮЩЕЕ ОБСЛЕДОВАНИЕ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4D723F-4642-401A-9D43-56ED6D40269F}"/>
              </a:ext>
            </a:extLst>
          </p:cNvPr>
          <p:cNvSpPr/>
          <p:nvPr/>
        </p:nvSpPr>
        <p:spPr>
          <a:xfrm>
            <a:off x="1703678" y="1991504"/>
            <a:ext cx="4968386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консультация генетика и генотипирование при </a:t>
            </a:r>
            <a:r>
              <a:rPr lang="ru-RU" sz="2000" dirty="0" err="1">
                <a:solidFill>
                  <a:schemeClr val="bg1"/>
                </a:solidFill>
              </a:rPr>
              <a:t>неврогенетических</a:t>
            </a:r>
            <a:r>
              <a:rPr lang="ru-RU" sz="2000" dirty="0">
                <a:solidFill>
                  <a:schemeClr val="bg1"/>
                </a:solidFill>
              </a:rPr>
              <a:t> расстройствах и судорожном синдроме, 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консультация гастроэнтеролога при пищеварительных расстройствах</a:t>
            </a:r>
          </a:p>
        </p:txBody>
      </p:sp>
    </p:spTree>
    <p:extLst>
      <p:ext uri="{BB962C8B-B14F-4D97-AF65-F5344CB8AC3E}">
        <p14:creationId xmlns:p14="http://schemas.microsoft.com/office/powerpoint/2010/main" val="3485845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Широкоэкранный</PresentationFormat>
  <Paragraphs>132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user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Викторовна Кублицкая</dc:creator>
  <cp:lastModifiedBy>Ольга Викторовна Кублицкая</cp:lastModifiedBy>
  <cp:revision>1</cp:revision>
  <dcterms:created xsi:type="dcterms:W3CDTF">2021-04-23T05:58:19Z</dcterms:created>
  <dcterms:modified xsi:type="dcterms:W3CDTF">2021-04-23T05:58:34Z</dcterms:modified>
</cp:coreProperties>
</file>