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9" r:id="rId3"/>
    <p:sldId id="272" r:id="rId4"/>
    <p:sldId id="273" r:id="rId5"/>
    <p:sldId id="274" r:id="rId6"/>
    <p:sldId id="275" r:id="rId7"/>
    <p:sldId id="276" r:id="rId8"/>
    <p:sldId id="277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108" autoAdjust="0"/>
  </p:normalViewPr>
  <p:slideViewPr>
    <p:cSldViewPr snapToGrid="0">
      <p:cViewPr>
        <p:scale>
          <a:sx n="96" d="100"/>
          <a:sy n="96" d="100"/>
        </p:scale>
        <p:origin x="-204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&#1044;&#1086;&#1082;&#1091;&#1084;&#1077;&#1085;&#1090;&#1099;\&#1050;&#1072;&#1085;&#1090;&#1086;&#1088;\2021-&#1043;&#1086;&#1089;&#1079;&#1072;&#1076;&#1072;&#1085;&#1080;&#1077;\&#1080;&#1085;&#1076;&#1080;&#1082;&#1072;&#1090;&#1086;&#1088;&#1099;-&#1055;&#1054;&#1054;&#105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'исходные данные'!$AF$3</c:f>
              <c:strCache>
                <c:ptCount val="1"/>
                <c:pt idx="0">
                  <c:v>Готовность педагога в организации инклюзивного образовательного процесса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'исходные данные'!$A$64:$A$67</c:f>
              <c:strCache>
                <c:ptCount val="4"/>
                <c:pt idx="0">
                  <c:v>Специальное (дефектологическое) образование </c:v>
                </c:pt>
                <c:pt idx="1">
                  <c:v>Психолого-педагогическое образование</c:v>
                </c:pt>
                <c:pt idx="2">
                  <c:v>Педагогическое образование</c:v>
                </c:pt>
                <c:pt idx="3">
                  <c:v>Адаптивная физическая культура</c:v>
                </c:pt>
              </c:strCache>
            </c:strRef>
          </c:cat>
          <c:val>
            <c:numRef>
              <c:f>'исходные данные'!$AF$64:$AF$67</c:f>
              <c:numCache>
                <c:formatCode>0.00</c:formatCode>
                <c:ptCount val="4"/>
                <c:pt idx="0">
                  <c:v>0.53787878787878785</c:v>
                </c:pt>
                <c:pt idx="1">
                  <c:v>1.5151515151515152E-2</c:v>
                </c:pt>
                <c:pt idx="2">
                  <c:v>4.1958041958041953E-2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61-4057-A28D-23A2DCACC911}"/>
            </c:ext>
          </c:extLst>
        </c:ser>
        <c:ser>
          <c:idx val="1"/>
          <c:order val="1"/>
          <c:tx>
            <c:strRef>
              <c:f>'исходные данные'!$AG$3</c:f>
              <c:strCache>
                <c:ptCount val="1"/>
                <c:pt idx="0">
                  <c:v>Готовность педагога в организации индивидуально-ориентированного образовательного маршрута обучающегося с ОВЗ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'исходные данные'!$A$64:$A$67</c:f>
              <c:strCache>
                <c:ptCount val="4"/>
                <c:pt idx="0">
                  <c:v>Специальное (дефектологическое) образование </c:v>
                </c:pt>
                <c:pt idx="1">
                  <c:v>Психолого-педагогическое образование</c:v>
                </c:pt>
                <c:pt idx="2">
                  <c:v>Педагогическое образование</c:v>
                </c:pt>
                <c:pt idx="3">
                  <c:v>Адаптивная физическая культура</c:v>
                </c:pt>
              </c:strCache>
            </c:strRef>
          </c:cat>
          <c:val>
            <c:numRef>
              <c:f>'исходные данные'!$AG$64:$AG$67</c:f>
              <c:numCache>
                <c:formatCode>0.00</c:formatCode>
                <c:ptCount val="4"/>
                <c:pt idx="0">
                  <c:v>0.40625</c:v>
                </c:pt>
                <c:pt idx="1">
                  <c:v>2.0833333333333332E-2</c:v>
                </c:pt>
                <c:pt idx="2">
                  <c:v>2.8846153846153848E-2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61-4057-A28D-23A2DCACC911}"/>
            </c:ext>
          </c:extLst>
        </c:ser>
        <c:ser>
          <c:idx val="2"/>
          <c:order val="2"/>
          <c:tx>
            <c:strRef>
              <c:f>'исходные данные'!$AH$3</c:f>
              <c:strCache>
                <c:ptCount val="1"/>
                <c:pt idx="0">
                  <c:v>Индивидуальная-коллективная поддержка обучающихся с ОВЗ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'исходные данные'!$A$64:$A$67</c:f>
              <c:strCache>
                <c:ptCount val="4"/>
                <c:pt idx="0">
                  <c:v>Специальное (дефектологическое) образование </c:v>
                </c:pt>
                <c:pt idx="1">
                  <c:v>Психолого-педагогическое образование</c:v>
                </c:pt>
                <c:pt idx="2">
                  <c:v>Педагогическое образование</c:v>
                </c:pt>
                <c:pt idx="3">
                  <c:v>Адаптивная физическая культура</c:v>
                </c:pt>
              </c:strCache>
            </c:strRef>
          </c:cat>
          <c:val>
            <c:numRef>
              <c:f>'исходные данные'!$AH$64:$AH$67</c:f>
              <c:numCache>
                <c:formatCode>0.00</c:formatCode>
                <c:ptCount val="4"/>
                <c:pt idx="0">
                  <c:v>0.33333333333333331</c:v>
                </c:pt>
                <c:pt idx="1">
                  <c:v>-6.25E-2</c:v>
                </c:pt>
                <c:pt idx="2">
                  <c:v>0.63461538461538458</c:v>
                </c:pt>
                <c:pt idx="3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61-4057-A28D-23A2DCACC911}"/>
            </c:ext>
          </c:extLst>
        </c:ser>
        <c:ser>
          <c:idx val="3"/>
          <c:order val="3"/>
          <c:tx>
            <c:strRef>
              <c:f>'исходные данные'!$AI$3</c:f>
              <c:strCache>
                <c:ptCount val="1"/>
                <c:pt idx="0">
                  <c:v>Готовность педагога в организации психолого-педагогической поддержки обучающихся с ОВЗ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'исходные данные'!$A$64:$A$67</c:f>
              <c:strCache>
                <c:ptCount val="4"/>
                <c:pt idx="0">
                  <c:v>Специальное (дефектологическое) образование </c:v>
                </c:pt>
                <c:pt idx="1">
                  <c:v>Психолого-педагогическое образование</c:v>
                </c:pt>
                <c:pt idx="2">
                  <c:v>Педагогическое образование</c:v>
                </c:pt>
                <c:pt idx="3">
                  <c:v>Адаптивная физическая культура</c:v>
                </c:pt>
              </c:strCache>
            </c:strRef>
          </c:cat>
          <c:val>
            <c:numRef>
              <c:f>'исходные данные'!$AI$64:$AI$67</c:f>
              <c:numCache>
                <c:formatCode>0.00</c:formatCode>
                <c:ptCount val="4"/>
                <c:pt idx="0">
                  <c:v>0.46666666666666662</c:v>
                </c:pt>
                <c:pt idx="1">
                  <c:v>3.3333333333333333E-2</c:v>
                </c:pt>
                <c:pt idx="2">
                  <c:v>0.36923076923076914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61-4057-A28D-23A2DCACC911}"/>
            </c:ext>
          </c:extLst>
        </c:ser>
        <c:ser>
          <c:idx val="4"/>
          <c:order val="4"/>
          <c:tx>
            <c:strRef>
              <c:f>'исходные данные'!$AJ$3</c:f>
              <c:strCache>
                <c:ptCount val="1"/>
                <c:pt idx="0">
                  <c:v>Содержательные-инструментальные знания педагога в работе с обучающимися с ОВЗ</c:v>
                </c:pt>
              </c:strCache>
            </c:strRef>
          </c:tx>
          <c:spPr>
            <a:solidFill>
              <a:schemeClr val="accent5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'исходные данные'!$A$64:$A$67</c:f>
              <c:strCache>
                <c:ptCount val="4"/>
                <c:pt idx="0">
                  <c:v>Специальное (дефектологическое) образование </c:v>
                </c:pt>
                <c:pt idx="1">
                  <c:v>Психолого-педагогическое образование</c:v>
                </c:pt>
                <c:pt idx="2">
                  <c:v>Педагогическое образование</c:v>
                </c:pt>
                <c:pt idx="3">
                  <c:v>Адаптивная физическая культура</c:v>
                </c:pt>
              </c:strCache>
            </c:strRef>
          </c:cat>
          <c:val>
            <c:numRef>
              <c:f>'исходные данные'!$AJ$64:$AJ$67</c:f>
              <c:numCache>
                <c:formatCode>0.00</c:formatCode>
                <c:ptCount val="4"/>
                <c:pt idx="0">
                  <c:v>0.66666666666666663</c:v>
                </c:pt>
                <c:pt idx="1">
                  <c:v>-0.33333333333333331</c:v>
                </c:pt>
                <c:pt idx="2">
                  <c:v>-0.26923076923076911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61-4057-A28D-23A2DCACC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54240"/>
        <c:axId val="76968320"/>
      </c:barChart>
      <c:catAx>
        <c:axId val="7695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6968320"/>
        <c:crosses val="autoZero"/>
        <c:auto val="1"/>
        <c:lblAlgn val="ctr"/>
        <c:lblOffset val="100"/>
        <c:noMultiLvlLbl val="0"/>
      </c:catAx>
      <c:valAx>
        <c:axId val="76968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относительная частота    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695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EAA57-EEBD-44BF-9D34-5795A12C68C9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4D8F80-226B-444D-ADC1-35A3B5D968B7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Обобщенные размерности компетенций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8B2FCF-6E0C-48C3-B366-1C30309AE338}" type="parTrans" cxnId="{A9EF9EAB-61BA-42DA-8AF1-BB0EAAFBB0EF}">
      <dgm:prSet/>
      <dgm:spPr/>
      <dgm:t>
        <a:bodyPr/>
        <a:lstStyle/>
        <a:p>
          <a:endParaRPr lang="ru-RU"/>
        </a:p>
      </dgm:t>
    </dgm:pt>
    <dgm:pt modelId="{D3BFF528-A700-40AC-A3A8-F1F8C7AE41A0}" type="sibTrans" cxnId="{A9EF9EAB-61BA-42DA-8AF1-BB0EAAFBB0EF}">
      <dgm:prSet/>
      <dgm:spPr/>
      <dgm:t>
        <a:bodyPr/>
        <a:lstStyle/>
        <a:p>
          <a:endParaRPr lang="ru-RU"/>
        </a:p>
      </dgm:t>
    </dgm:pt>
    <dgm:pt modelId="{0F83475C-FA8A-4096-92F2-57F79210CD95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инклюзивного образовательного процесса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94B4BE-5513-489A-8C65-70C096321861}" type="parTrans" cxnId="{12C56812-48C1-4A0F-A752-B3FEB63DA972}">
      <dgm:prSet/>
      <dgm:spPr/>
      <dgm:t>
        <a:bodyPr/>
        <a:lstStyle/>
        <a:p>
          <a:endParaRPr lang="ru-RU"/>
        </a:p>
      </dgm:t>
    </dgm:pt>
    <dgm:pt modelId="{1ACA39D8-B12D-4AE0-A421-0696F6CD9932}" type="sibTrans" cxnId="{12C56812-48C1-4A0F-A752-B3FEB63DA972}">
      <dgm:prSet/>
      <dgm:spPr/>
      <dgm:t>
        <a:bodyPr/>
        <a:lstStyle/>
        <a:p>
          <a:endParaRPr lang="ru-RU"/>
        </a:p>
      </dgm:t>
    </dgm:pt>
    <dgm:pt modelId="{B76A56DF-8200-42E6-9CB8-232CAA8E0651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психолого-педагогической поддержки обучающихся с ОВЗ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69A26A-301C-45A5-AA0E-8DB6F954A469}" type="parTrans" cxnId="{458AD60E-4682-4770-A1F0-3288CB2B3217}">
      <dgm:prSet/>
      <dgm:spPr/>
      <dgm:t>
        <a:bodyPr/>
        <a:lstStyle/>
        <a:p>
          <a:endParaRPr lang="ru-RU"/>
        </a:p>
      </dgm:t>
    </dgm:pt>
    <dgm:pt modelId="{C7F0E6AF-C9BB-47E8-AD66-BC623C86DD37}" type="sibTrans" cxnId="{458AD60E-4682-4770-A1F0-3288CB2B3217}">
      <dgm:prSet/>
      <dgm:spPr/>
      <dgm:t>
        <a:bodyPr/>
        <a:lstStyle/>
        <a:p>
          <a:endParaRPr lang="ru-RU"/>
        </a:p>
      </dgm:t>
    </dgm:pt>
    <dgm:pt modelId="{6762DD25-DD49-4FCC-8BA9-AE432CEDF763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Индивидуальная ИЛИ коллективная поддержка обучающихся с ОВЗ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2B39B0-CE31-465E-9E43-366706095D64}" type="parTrans" cxnId="{C71BB104-523B-476F-A8CF-11FA577382AB}">
      <dgm:prSet/>
      <dgm:spPr/>
      <dgm:t>
        <a:bodyPr/>
        <a:lstStyle/>
        <a:p>
          <a:endParaRPr lang="ru-RU"/>
        </a:p>
      </dgm:t>
    </dgm:pt>
    <dgm:pt modelId="{5958661E-8F01-4521-B340-433B9539D0D5}" type="sibTrans" cxnId="{C71BB104-523B-476F-A8CF-11FA577382AB}">
      <dgm:prSet/>
      <dgm:spPr/>
      <dgm:t>
        <a:bodyPr/>
        <a:lstStyle/>
        <a:p>
          <a:endParaRPr lang="ru-RU"/>
        </a:p>
      </dgm:t>
    </dgm:pt>
    <dgm:pt modelId="{2D8708D7-43C3-4B7F-9001-D88640E2A3E7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индивидуально-ориентированного образовательного маршрута обучающегося с ОВЗ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5D2DC4-61E6-475E-AFA7-AB2BB2B3B8BD}" type="parTrans" cxnId="{C992C6A4-F420-4F13-9556-63D528409A7B}">
      <dgm:prSet/>
      <dgm:spPr/>
      <dgm:t>
        <a:bodyPr/>
        <a:lstStyle/>
        <a:p>
          <a:endParaRPr lang="ru-RU"/>
        </a:p>
      </dgm:t>
    </dgm:pt>
    <dgm:pt modelId="{AEA01199-E2EF-4650-BD36-21A96B154B1B}" type="sibTrans" cxnId="{C992C6A4-F420-4F13-9556-63D528409A7B}">
      <dgm:prSet/>
      <dgm:spPr/>
      <dgm:t>
        <a:bodyPr/>
        <a:lstStyle/>
        <a:p>
          <a:endParaRPr lang="ru-RU"/>
        </a:p>
      </dgm:t>
    </dgm:pt>
    <dgm:pt modelId="{A6FFDD10-140F-4802-8D4B-DA2CB498BCE3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Содержательные ИЛИ инструментальные знания педагога в работе с обучающимися с ОВЗ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423352-7551-402D-866B-242BD14A11CD}" type="parTrans" cxnId="{077D5B77-7FEE-49AB-A7C8-53FA793C11E3}">
      <dgm:prSet/>
      <dgm:spPr/>
      <dgm:t>
        <a:bodyPr/>
        <a:lstStyle/>
        <a:p>
          <a:endParaRPr lang="ru-RU"/>
        </a:p>
      </dgm:t>
    </dgm:pt>
    <dgm:pt modelId="{9A731291-A246-4FF9-9A94-9C6F6DDB63F1}" type="sibTrans" cxnId="{077D5B77-7FEE-49AB-A7C8-53FA793C11E3}">
      <dgm:prSet/>
      <dgm:spPr/>
      <dgm:t>
        <a:bodyPr/>
        <a:lstStyle/>
        <a:p>
          <a:endParaRPr lang="ru-RU"/>
        </a:p>
      </dgm:t>
    </dgm:pt>
    <dgm:pt modelId="{F120E4FA-6110-4519-A74B-BAB186A29221}" type="pres">
      <dgm:prSet presAssocID="{A43EAA57-EEBD-44BF-9D34-5795A12C68C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CB7311C-D050-43A9-92C1-D55857040873}" type="pres">
      <dgm:prSet presAssocID="{7B4D8F80-226B-444D-ADC1-35A3B5D968B7}" presName="singleCycle" presStyleCnt="0"/>
      <dgm:spPr/>
    </dgm:pt>
    <dgm:pt modelId="{08D934F3-DE21-408E-B2E4-85E19A311DEE}" type="pres">
      <dgm:prSet presAssocID="{7B4D8F80-226B-444D-ADC1-35A3B5D968B7}" presName="singleCenter" presStyleLbl="node1" presStyleIdx="0" presStyleCnt="6" custScaleX="128211" custScaleY="78506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6C2D56C-BED6-4A39-B8BE-D424704F2C75}" type="pres">
      <dgm:prSet presAssocID="{4C94B4BE-5513-489A-8C65-70C096321861}" presName="Name56" presStyleLbl="parChTrans1D2" presStyleIdx="0" presStyleCnt="5"/>
      <dgm:spPr/>
      <dgm:t>
        <a:bodyPr/>
        <a:lstStyle/>
        <a:p>
          <a:endParaRPr lang="ru-RU"/>
        </a:p>
      </dgm:t>
    </dgm:pt>
    <dgm:pt modelId="{E5F3DDDF-9B8B-4D5A-9DE8-91A97F5CD540}" type="pres">
      <dgm:prSet presAssocID="{0F83475C-FA8A-4096-92F2-57F79210CD95}" presName="text0" presStyleLbl="node1" presStyleIdx="1" presStyleCnt="6" custScaleX="336867" custScaleY="79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9B640-4304-46B8-BA2B-C859E552558D}" type="pres">
      <dgm:prSet presAssocID="{0069A26A-301C-45A5-AA0E-8DB6F954A469}" presName="Name56" presStyleLbl="parChTrans1D2" presStyleIdx="1" presStyleCnt="5"/>
      <dgm:spPr/>
      <dgm:t>
        <a:bodyPr/>
        <a:lstStyle/>
        <a:p>
          <a:endParaRPr lang="ru-RU"/>
        </a:p>
      </dgm:t>
    </dgm:pt>
    <dgm:pt modelId="{2A3C1A7A-1947-4D6C-A04A-BCE965AE6BF1}" type="pres">
      <dgm:prSet presAssocID="{B76A56DF-8200-42E6-9CB8-232CAA8E0651}" presName="text0" presStyleLbl="node1" presStyleIdx="2" presStyleCnt="6" custScaleX="340122" custScaleY="94871" custRadScaleRad="152957" custRadScaleInc="13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5F5E4-4A82-4A27-8F4E-05D0381A1DEA}" type="pres">
      <dgm:prSet presAssocID="{7A2B39B0-CE31-465E-9E43-366706095D64}" presName="Name56" presStyleLbl="parChTrans1D2" presStyleIdx="2" presStyleCnt="5"/>
      <dgm:spPr/>
      <dgm:t>
        <a:bodyPr/>
        <a:lstStyle/>
        <a:p>
          <a:endParaRPr lang="ru-RU"/>
        </a:p>
      </dgm:t>
    </dgm:pt>
    <dgm:pt modelId="{EE397B22-973B-421D-9B41-DDAAACD45673}" type="pres">
      <dgm:prSet presAssocID="{6762DD25-DD49-4FCC-8BA9-AE432CEDF763}" presName="text0" presStyleLbl="node1" presStyleIdx="3" presStyleCnt="6" custScaleX="325366" custScaleY="75034" custRadScaleRad="169815" custRadScaleInc="-95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39AEC-854C-4988-87FF-701351F280CE}" type="pres">
      <dgm:prSet presAssocID="{11423352-7551-402D-866B-242BD14A11CD}" presName="Name56" presStyleLbl="parChTrans1D2" presStyleIdx="3" presStyleCnt="5"/>
      <dgm:spPr/>
      <dgm:t>
        <a:bodyPr/>
        <a:lstStyle/>
        <a:p>
          <a:endParaRPr lang="ru-RU"/>
        </a:p>
      </dgm:t>
    </dgm:pt>
    <dgm:pt modelId="{E7C2480A-6D26-40A0-8A1E-C6A79641F0C0}" type="pres">
      <dgm:prSet presAssocID="{A6FFDD10-140F-4802-8D4B-DA2CB498BCE3}" presName="text0" presStyleLbl="node1" presStyleIdx="4" presStyleCnt="6" custScaleX="356641" custScaleY="69726" custRadScaleRad="176018" custRadScaleInc="96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39074-FDF7-49F2-B3F0-A15E1D915576}" type="pres">
      <dgm:prSet presAssocID="{F65D2DC4-61E6-475E-AFA7-AB2BB2B3B8BD}" presName="Name56" presStyleLbl="parChTrans1D2" presStyleIdx="4" presStyleCnt="5"/>
      <dgm:spPr/>
      <dgm:t>
        <a:bodyPr/>
        <a:lstStyle/>
        <a:p>
          <a:endParaRPr lang="ru-RU"/>
        </a:p>
      </dgm:t>
    </dgm:pt>
    <dgm:pt modelId="{7D862BCB-4EC9-4A9F-B6F6-4F657375BF28}" type="pres">
      <dgm:prSet presAssocID="{2D8708D7-43C3-4B7F-9001-D88640E2A3E7}" presName="text0" presStyleLbl="node1" presStyleIdx="5" presStyleCnt="6" custScaleX="388273" custRadScaleRad="169149" custRadScaleInc="-17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8281E-366F-4435-883A-FF7B975FE795}" type="presOf" srcId="{11423352-7551-402D-866B-242BD14A11CD}" destId="{66739AEC-854C-4988-87FF-701351F280CE}" srcOrd="0" destOrd="0" presId="urn:microsoft.com/office/officeart/2008/layout/RadialCluster"/>
    <dgm:cxn modelId="{0800F7D9-A813-4660-9D0E-BCFB8425A83D}" type="presOf" srcId="{7B4D8F80-226B-444D-ADC1-35A3B5D968B7}" destId="{08D934F3-DE21-408E-B2E4-85E19A311DEE}" srcOrd="0" destOrd="0" presId="urn:microsoft.com/office/officeart/2008/layout/RadialCluster"/>
    <dgm:cxn modelId="{C71BB104-523B-476F-A8CF-11FA577382AB}" srcId="{7B4D8F80-226B-444D-ADC1-35A3B5D968B7}" destId="{6762DD25-DD49-4FCC-8BA9-AE432CEDF763}" srcOrd="2" destOrd="0" parTransId="{7A2B39B0-CE31-465E-9E43-366706095D64}" sibTransId="{5958661E-8F01-4521-B340-433B9539D0D5}"/>
    <dgm:cxn modelId="{117A6C34-1054-453C-90E9-9815FB489F0F}" type="presOf" srcId="{A6FFDD10-140F-4802-8D4B-DA2CB498BCE3}" destId="{E7C2480A-6D26-40A0-8A1E-C6A79641F0C0}" srcOrd="0" destOrd="0" presId="urn:microsoft.com/office/officeart/2008/layout/RadialCluster"/>
    <dgm:cxn modelId="{B4995F2D-7880-4E7E-B0E8-7E15CDAF5D16}" type="presOf" srcId="{4C94B4BE-5513-489A-8C65-70C096321861}" destId="{F6C2D56C-BED6-4A39-B8BE-D424704F2C75}" srcOrd="0" destOrd="0" presId="urn:microsoft.com/office/officeart/2008/layout/RadialCluster"/>
    <dgm:cxn modelId="{458AD60E-4682-4770-A1F0-3288CB2B3217}" srcId="{7B4D8F80-226B-444D-ADC1-35A3B5D968B7}" destId="{B76A56DF-8200-42E6-9CB8-232CAA8E0651}" srcOrd="1" destOrd="0" parTransId="{0069A26A-301C-45A5-AA0E-8DB6F954A469}" sibTransId="{C7F0E6AF-C9BB-47E8-AD66-BC623C86DD37}"/>
    <dgm:cxn modelId="{A9EF9EAB-61BA-42DA-8AF1-BB0EAAFBB0EF}" srcId="{A43EAA57-EEBD-44BF-9D34-5795A12C68C9}" destId="{7B4D8F80-226B-444D-ADC1-35A3B5D968B7}" srcOrd="0" destOrd="0" parTransId="{D78B2FCF-6E0C-48C3-B366-1C30309AE338}" sibTransId="{D3BFF528-A700-40AC-A3A8-F1F8C7AE41A0}"/>
    <dgm:cxn modelId="{1C7945CA-8541-40E7-B17F-EC371119D274}" type="presOf" srcId="{F65D2DC4-61E6-475E-AFA7-AB2BB2B3B8BD}" destId="{0B839074-FDF7-49F2-B3F0-A15E1D915576}" srcOrd="0" destOrd="0" presId="urn:microsoft.com/office/officeart/2008/layout/RadialCluster"/>
    <dgm:cxn modelId="{12C56812-48C1-4A0F-A752-B3FEB63DA972}" srcId="{7B4D8F80-226B-444D-ADC1-35A3B5D968B7}" destId="{0F83475C-FA8A-4096-92F2-57F79210CD95}" srcOrd="0" destOrd="0" parTransId="{4C94B4BE-5513-489A-8C65-70C096321861}" sibTransId="{1ACA39D8-B12D-4AE0-A421-0696F6CD9932}"/>
    <dgm:cxn modelId="{A39BE200-1357-4121-AC51-6746D1C3B0D5}" type="presOf" srcId="{2D8708D7-43C3-4B7F-9001-D88640E2A3E7}" destId="{7D862BCB-4EC9-4A9F-B6F6-4F657375BF28}" srcOrd="0" destOrd="0" presId="urn:microsoft.com/office/officeart/2008/layout/RadialCluster"/>
    <dgm:cxn modelId="{F21FF6DE-D58A-4F70-BDFF-81CD86E7EFE1}" type="presOf" srcId="{B76A56DF-8200-42E6-9CB8-232CAA8E0651}" destId="{2A3C1A7A-1947-4D6C-A04A-BCE965AE6BF1}" srcOrd="0" destOrd="0" presId="urn:microsoft.com/office/officeart/2008/layout/RadialCluster"/>
    <dgm:cxn modelId="{B8ADB7E2-3019-4E24-90A7-47E4EDDEE6A0}" type="presOf" srcId="{A43EAA57-EEBD-44BF-9D34-5795A12C68C9}" destId="{F120E4FA-6110-4519-A74B-BAB186A29221}" srcOrd="0" destOrd="0" presId="urn:microsoft.com/office/officeart/2008/layout/RadialCluster"/>
    <dgm:cxn modelId="{7F0E0A42-A2BD-4D92-90C4-0EF73671215B}" type="presOf" srcId="{0F83475C-FA8A-4096-92F2-57F79210CD95}" destId="{E5F3DDDF-9B8B-4D5A-9DE8-91A97F5CD540}" srcOrd="0" destOrd="0" presId="urn:microsoft.com/office/officeart/2008/layout/RadialCluster"/>
    <dgm:cxn modelId="{EDFDCF54-8458-4E90-B4F8-B3CE3AD1BD3D}" type="presOf" srcId="{7A2B39B0-CE31-465E-9E43-366706095D64}" destId="{B515F5E4-4A82-4A27-8F4E-05D0381A1DEA}" srcOrd="0" destOrd="0" presId="urn:microsoft.com/office/officeart/2008/layout/RadialCluster"/>
    <dgm:cxn modelId="{C992C6A4-F420-4F13-9556-63D528409A7B}" srcId="{7B4D8F80-226B-444D-ADC1-35A3B5D968B7}" destId="{2D8708D7-43C3-4B7F-9001-D88640E2A3E7}" srcOrd="4" destOrd="0" parTransId="{F65D2DC4-61E6-475E-AFA7-AB2BB2B3B8BD}" sibTransId="{AEA01199-E2EF-4650-BD36-21A96B154B1B}"/>
    <dgm:cxn modelId="{077D5B77-7FEE-49AB-A7C8-53FA793C11E3}" srcId="{7B4D8F80-226B-444D-ADC1-35A3B5D968B7}" destId="{A6FFDD10-140F-4802-8D4B-DA2CB498BCE3}" srcOrd="3" destOrd="0" parTransId="{11423352-7551-402D-866B-242BD14A11CD}" sibTransId="{9A731291-A246-4FF9-9A94-9C6F6DDB63F1}"/>
    <dgm:cxn modelId="{3F00994D-B492-461E-B592-E81EDAB3593E}" type="presOf" srcId="{6762DD25-DD49-4FCC-8BA9-AE432CEDF763}" destId="{EE397B22-973B-421D-9B41-DDAAACD45673}" srcOrd="0" destOrd="0" presId="urn:microsoft.com/office/officeart/2008/layout/RadialCluster"/>
    <dgm:cxn modelId="{DF6A0274-8409-4DB6-B552-2813C2BACB2C}" type="presOf" srcId="{0069A26A-301C-45A5-AA0E-8DB6F954A469}" destId="{26E9B640-4304-46B8-BA2B-C859E552558D}" srcOrd="0" destOrd="0" presId="urn:microsoft.com/office/officeart/2008/layout/RadialCluster"/>
    <dgm:cxn modelId="{BD2C0551-13DB-4032-9077-84E542F4AA1A}" type="presParOf" srcId="{F120E4FA-6110-4519-A74B-BAB186A29221}" destId="{1CB7311C-D050-43A9-92C1-D55857040873}" srcOrd="0" destOrd="0" presId="urn:microsoft.com/office/officeart/2008/layout/RadialCluster"/>
    <dgm:cxn modelId="{F8C5B4D0-2411-48D7-91EF-47E5E9CBC7E5}" type="presParOf" srcId="{1CB7311C-D050-43A9-92C1-D55857040873}" destId="{08D934F3-DE21-408E-B2E4-85E19A311DEE}" srcOrd="0" destOrd="0" presId="urn:microsoft.com/office/officeart/2008/layout/RadialCluster"/>
    <dgm:cxn modelId="{FE4A99BA-B58D-4F49-AC0B-C0CB774ED2BA}" type="presParOf" srcId="{1CB7311C-D050-43A9-92C1-D55857040873}" destId="{F6C2D56C-BED6-4A39-B8BE-D424704F2C75}" srcOrd="1" destOrd="0" presId="urn:microsoft.com/office/officeart/2008/layout/RadialCluster"/>
    <dgm:cxn modelId="{F71ADFA2-9ED2-42D5-8292-6874CA2F7572}" type="presParOf" srcId="{1CB7311C-D050-43A9-92C1-D55857040873}" destId="{E5F3DDDF-9B8B-4D5A-9DE8-91A97F5CD540}" srcOrd="2" destOrd="0" presId="urn:microsoft.com/office/officeart/2008/layout/RadialCluster"/>
    <dgm:cxn modelId="{8A16418B-6198-42B2-B30D-8EA1370DB3D7}" type="presParOf" srcId="{1CB7311C-D050-43A9-92C1-D55857040873}" destId="{26E9B640-4304-46B8-BA2B-C859E552558D}" srcOrd="3" destOrd="0" presId="urn:microsoft.com/office/officeart/2008/layout/RadialCluster"/>
    <dgm:cxn modelId="{1A1F283B-CF1F-4006-85EB-62E89018C43A}" type="presParOf" srcId="{1CB7311C-D050-43A9-92C1-D55857040873}" destId="{2A3C1A7A-1947-4D6C-A04A-BCE965AE6BF1}" srcOrd="4" destOrd="0" presId="urn:microsoft.com/office/officeart/2008/layout/RadialCluster"/>
    <dgm:cxn modelId="{18F68E9C-25E8-48BC-8F10-77CA3EE92564}" type="presParOf" srcId="{1CB7311C-D050-43A9-92C1-D55857040873}" destId="{B515F5E4-4A82-4A27-8F4E-05D0381A1DEA}" srcOrd="5" destOrd="0" presId="urn:microsoft.com/office/officeart/2008/layout/RadialCluster"/>
    <dgm:cxn modelId="{AFACEB02-3DA9-451E-8BC4-B891480C8573}" type="presParOf" srcId="{1CB7311C-D050-43A9-92C1-D55857040873}" destId="{EE397B22-973B-421D-9B41-DDAAACD45673}" srcOrd="6" destOrd="0" presId="urn:microsoft.com/office/officeart/2008/layout/RadialCluster"/>
    <dgm:cxn modelId="{23BC898F-0FB0-466C-B67A-5E6C9CC01E92}" type="presParOf" srcId="{1CB7311C-D050-43A9-92C1-D55857040873}" destId="{66739AEC-854C-4988-87FF-701351F280CE}" srcOrd="7" destOrd="0" presId="urn:microsoft.com/office/officeart/2008/layout/RadialCluster"/>
    <dgm:cxn modelId="{F5594FE0-BE10-4FD3-AE77-07DFEB475C19}" type="presParOf" srcId="{1CB7311C-D050-43A9-92C1-D55857040873}" destId="{E7C2480A-6D26-40A0-8A1E-C6A79641F0C0}" srcOrd="8" destOrd="0" presId="urn:microsoft.com/office/officeart/2008/layout/RadialCluster"/>
    <dgm:cxn modelId="{82482823-7518-4C18-87AA-5FFB5F35A6E6}" type="presParOf" srcId="{1CB7311C-D050-43A9-92C1-D55857040873}" destId="{0B839074-FDF7-49F2-B3F0-A15E1D915576}" srcOrd="9" destOrd="0" presId="urn:microsoft.com/office/officeart/2008/layout/RadialCluster"/>
    <dgm:cxn modelId="{97C9567E-CD45-4392-89CC-F4F80C78E092}" type="presParOf" srcId="{1CB7311C-D050-43A9-92C1-D55857040873}" destId="{7D862BCB-4EC9-4A9F-B6F6-4F657375BF28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934F3-DE21-408E-B2E4-85E19A311DEE}">
      <dsp:nvSpPr>
        <dsp:cNvPr id="0" name=""/>
        <dsp:cNvSpPr/>
      </dsp:nvSpPr>
      <dsp:spPr>
        <a:xfrm>
          <a:off x="4742915" y="2288775"/>
          <a:ext cx="2072449" cy="126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Обобщенные размерности компетенций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04862" y="2350722"/>
        <a:ext cx="1948555" cy="1145105"/>
      </dsp:txXfrm>
    </dsp:sp>
    <dsp:sp modelId="{F6C2D56C-BED6-4A39-B8BE-D424704F2C75}">
      <dsp:nvSpPr>
        <dsp:cNvPr id="0" name=""/>
        <dsp:cNvSpPr/>
      </dsp:nvSpPr>
      <dsp:spPr>
        <a:xfrm rot="16200000">
          <a:off x="5181407" y="1691043"/>
          <a:ext cx="11954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546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3DDDF-9B8B-4D5A-9DE8-91A97F5CD540}">
      <dsp:nvSpPr>
        <dsp:cNvPr id="0" name=""/>
        <dsp:cNvSpPr/>
      </dsp:nvSpPr>
      <dsp:spPr>
        <a:xfrm>
          <a:off x="3954984" y="228059"/>
          <a:ext cx="3648312" cy="8652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инклюзивного образовательного процесса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97222" y="270297"/>
        <a:ext cx="3563836" cy="780775"/>
      </dsp:txXfrm>
    </dsp:sp>
    <dsp:sp modelId="{26E9B640-4304-46B8-BA2B-C859E552558D}">
      <dsp:nvSpPr>
        <dsp:cNvPr id="0" name=""/>
        <dsp:cNvSpPr/>
      </dsp:nvSpPr>
      <dsp:spPr>
        <a:xfrm rot="20813285">
          <a:off x="6808772" y="2624546"/>
          <a:ext cx="5057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574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C1A7A-1947-4D6C-A04A-BCE965AE6BF1}">
      <dsp:nvSpPr>
        <dsp:cNvPr id="0" name=""/>
        <dsp:cNvSpPr/>
      </dsp:nvSpPr>
      <dsp:spPr>
        <a:xfrm>
          <a:off x="7307921" y="1624449"/>
          <a:ext cx="3683564" cy="102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психолого-педагогической поддержки обучающихся с ОВЗ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58078" y="1674606"/>
        <a:ext cx="3583250" cy="927151"/>
      </dsp:txXfrm>
    </dsp:sp>
    <dsp:sp modelId="{B515F5E4-4A82-4A27-8F4E-05D0381A1DEA}">
      <dsp:nvSpPr>
        <dsp:cNvPr id="0" name=""/>
        <dsp:cNvSpPr/>
      </dsp:nvSpPr>
      <dsp:spPr>
        <a:xfrm rot="1183097">
          <a:off x="6770297" y="3553990"/>
          <a:ext cx="15371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1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97B22-973B-421D-9B41-DDAAACD45673}">
      <dsp:nvSpPr>
        <dsp:cNvPr id="0" name=""/>
        <dsp:cNvSpPr/>
      </dsp:nvSpPr>
      <dsp:spPr>
        <a:xfrm>
          <a:off x="7634184" y="3813309"/>
          <a:ext cx="3523755" cy="812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Индивидуальная ИЛИ коллективная поддержка обучающихся с ОВЗ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73853" y="3852978"/>
        <a:ext cx="3444417" cy="733289"/>
      </dsp:txXfrm>
    </dsp:sp>
    <dsp:sp modelId="{66739AEC-854C-4988-87FF-701351F280CE}">
      <dsp:nvSpPr>
        <dsp:cNvPr id="0" name=""/>
        <dsp:cNvSpPr/>
      </dsp:nvSpPr>
      <dsp:spPr>
        <a:xfrm rot="9654466">
          <a:off x="3058851" y="3565152"/>
          <a:ext cx="17316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16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2480A-6D26-40A0-8A1E-C6A79641F0C0}">
      <dsp:nvSpPr>
        <dsp:cNvPr id="0" name=""/>
        <dsp:cNvSpPr/>
      </dsp:nvSpPr>
      <dsp:spPr>
        <a:xfrm>
          <a:off x="84407" y="3848362"/>
          <a:ext cx="3862467" cy="755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Содержательные ИЛИ инструментальные знания педагога в работе с обучающимися с ОВЗ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1270" y="3885225"/>
        <a:ext cx="3788741" cy="681415"/>
      </dsp:txXfrm>
    </dsp:sp>
    <dsp:sp modelId="{0B839074-FDF7-49F2-B3F0-A15E1D915576}">
      <dsp:nvSpPr>
        <dsp:cNvPr id="0" name=""/>
        <dsp:cNvSpPr/>
      </dsp:nvSpPr>
      <dsp:spPr>
        <a:xfrm rot="11523221">
          <a:off x="4198982" y="2644577"/>
          <a:ext cx="5499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999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62BCB-4EC9-4A9F-B6F6-4F657375BF28}">
      <dsp:nvSpPr>
        <dsp:cNvPr id="0" name=""/>
        <dsp:cNvSpPr/>
      </dsp:nvSpPr>
      <dsp:spPr>
        <a:xfrm>
          <a:off x="0" y="1596679"/>
          <a:ext cx="4205045" cy="10830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Готовность педагога к организации индивидуально-ориентированного образовательного маршрута обучающегося с ОВЗ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868" y="1649547"/>
        <a:ext cx="4099309" cy="977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9716A-77F1-4921-8655-3CE64C9392D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E6F1D-5384-4A05-9014-BF4BF9B0F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1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097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24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060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84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509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03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15AB-7855-4116-B605-371DE502129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70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34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31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6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31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8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14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9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02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53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10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739CF-E01E-4A7F-8592-51DE1B50CFC4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34E8-A664-4E66-B329-21EBAB161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0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european-agency.org/sites/default/files/Profile-of-Inclusive-Teacher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" y="0"/>
            <a:ext cx="1218759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92287" y="1414911"/>
            <a:ext cx="8764177" cy="2894153"/>
          </a:xfrm>
          <a:prstGeom prst="rect">
            <a:avLst/>
          </a:prstGeom>
        </p:spPr>
        <p:txBody>
          <a:bodyPr wrap="square" lIns="123598" tIns="61799" rIns="123598" bIns="61799">
            <a:spAutoFit/>
          </a:bodyPr>
          <a:lstStyle/>
          <a:p>
            <a:pPr>
              <a:lnSpc>
                <a:spcPct val="90000"/>
              </a:lnSpc>
            </a:pPr>
            <a:r>
              <a:rPr lang="ru-RU" sz="3999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Педагог инклюзивной образовательной </a:t>
            </a:r>
            <a:r>
              <a:rPr lang="ru-RU" sz="3999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организации: </a:t>
            </a:r>
            <a:r>
              <a:rPr lang="ru-RU" sz="3999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компетентностная</a:t>
            </a:r>
            <a:r>
              <a:rPr lang="ru-RU" sz="3999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модель </a:t>
            </a:r>
            <a:endParaRPr lang="ru-RU" sz="3999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zursky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999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3999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контексте вузовских образовательных програм</a:t>
            </a:r>
            <a:r>
              <a:rPr lang="ru-RU" sz="3999" b="1" dirty="0">
                <a:solidFill>
                  <a:srgbClr val="002060"/>
                </a:solidFill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43230" y="4621220"/>
            <a:ext cx="9614761" cy="1248189"/>
          </a:xfrm>
          <a:prstGeom prst="rect">
            <a:avLst/>
          </a:prstGeom>
        </p:spPr>
        <p:txBody>
          <a:bodyPr wrap="square" lIns="123598" tIns="61799" rIns="123598" bIns="61799">
            <a:spAutoFit/>
          </a:bodyPr>
          <a:lstStyle/>
          <a:p>
            <a:pPr algn="r"/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В.З. Кантор,  </a:t>
            </a:r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А. </a:t>
            </a:r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Зарин</a:t>
            </a:r>
            <a:r>
              <a:rPr lang="ru-RU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ru-RU" sz="22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zursky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Ю.А</a:t>
            </a:r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Круглова, Ю.Л. Проект </a:t>
            </a:r>
          </a:p>
          <a:p>
            <a:pPr algn="r"/>
            <a:endParaRPr lang="ru-RU" sz="9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zursky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РГПУ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им.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А.И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Герцена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zursky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6" descr="C:\Users\ПК\Desktop\gerb-cvetnoi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67" y="1714468"/>
            <a:ext cx="2368519" cy="25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КОМПЕТЕНТНОСТНОЙ МОДЕЛИ ПЕДАГОГА ИНКЛЮЗИВНОЙ ОБРАЗОВАТЕЛЬНОЙ ОРГАНИЗАЦИИ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3350" y="1809448"/>
            <a:ext cx="10383141" cy="4812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1700" b="1" dirty="0"/>
              <a:t>Имплементация инклюзии, являющаяся одним из основных трендов развития отечественной системы образования, выдвигает принципиально новые требования к </a:t>
            </a:r>
            <a:r>
              <a:rPr lang="ru-RU" sz="1700" b="1" dirty="0" smtClean="0"/>
              <a:t>профессиональным </a:t>
            </a:r>
            <a:r>
              <a:rPr lang="ru-RU" sz="1700" b="1" dirty="0"/>
              <a:t>компетенциям педагогов, вовлеченных в инклюзивный образовательный процесс. Специфика номенклатуры и содержания этих требований определяются комплексом </a:t>
            </a:r>
            <a:r>
              <a:rPr lang="ru-RU" sz="1700" b="1" dirty="0" smtClean="0"/>
              <a:t>факторов:</a:t>
            </a:r>
            <a:endParaRPr lang="ru-RU" sz="1700" b="1" dirty="0"/>
          </a:p>
          <a:p>
            <a:pPr marL="285750" indent="-28575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ru-RU" sz="1700" b="1" dirty="0" smtClean="0"/>
              <a:t>широкой </a:t>
            </a:r>
            <a:r>
              <a:rPr lang="ru-RU" sz="1700" b="1" dirty="0"/>
              <a:t>вариативностью реализуемых в инклюзивном формате образовательных маршрутов и траекторий, имеющей место как применительно к детям с ОВЗ и инвалидностью одной нозологической группы, так и в разрезе разных нозологических групп;</a:t>
            </a:r>
          </a:p>
          <a:p>
            <a:pPr marL="285750" indent="-28575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ru-RU" sz="1700" b="1" dirty="0" smtClean="0"/>
              <a:t>усилением </a:t>
            </a:r>
            <a:r>
              <a:rPr lang="ru-RU" sz="1700" b="1" dirty="0"/>
              <a:t>внутреннего разнообразия и усложнением контингента детей с ОВЗ и инвалидностью, обучающихся инклюзивно, в том числе – за счет вовлечения в образовательный процесс детей, ранее </a:t>
            </a:r>
            <a:r>
              <a:rPr lang="ru-RU" sz="1700" b="1" dirty="0" err="1"/>
              <a:t>рассматривавшихся</a:t>
            </a:r>
            <a:r>
              <a:rPr lang="ru-RU" sz="1700" b="1" dirty="0"/>
              <a:t> как необучаемые; </a:t>
            </a:r>
          </a:p>
          <a:p>
            <a:pPr marL="285750" indent="-28575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ru-RU" sz="1700" b="1" dirty="0" smtClean="0"/>
              <a:t>расширением </a:t>
            </a:r>
            <a:r>
              <a:rPr lang="ru-RU" sz="1700" b="1" dirty="0"/>
              <a:t>спектра особых образовательных потребностей обучающихся с ОВЗ и инвалидностью и сложностью их реализации в условиях инклюзии; </a:t>
            </a:r>
          </a:p>
          <a:p>
            <a:pPr marL="285750" indent="-28575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ru-RU" sz="1700" b="1" dirty="0" smtClean="0"/>
              <a:t>необходимостью </a:t>
            </a:r>
            <a:r>
              <a:rPr lang="ru-RU" sz="1700" b="1" dirty="0"/>
              <a:t>обеспечения единства собственно образовательных и коррекционно-реабилитационных начал в условиях инклюзивного обучения детей с ОВЗ и инвалидностью на фоне усложнения предметного содержания обучения и др.</a:t>
            </a:r>
          </a:p>
          <a:p>
            <a:pPr>
              <a:lnSpc>
                <a:spcPct val="95000"/>
              </a:lnSpc>
            </a:pPr>
            <a:r>
              <a:rPr lang="ru-RU" sz="1700" b="1" dirty="0"/>
              <a:t>В данном контексте очевидно, что речь идет о качественно новом функционале педагога, реализация которого в разных институциональных условиях и на различных уровнях образования детей с ОВЗ и инвалидностью требует соответствующего </a:t>
            </a:r>
            <a:r>
              <a:rPr lang="ru-RU" sz="1700" b="1" dirty="0" err="1"/>
              <a:t>компетентностного</a:t>
            </a:r>
            <a:r>
              <a:rPr lang="ru-RU" sz="1700" b="1" dirty="0"/>
              <a:t> </a:t>
            </a:r>
            <a:r>
              <a:rPr lang="ru-RU" sz="1700" b="1" dirty="0" smtClean="0"/>
              <a:t>обеспечения.</a:t>
            </a:r>
            <a:endParaRPr lang="ru-RU" sz="1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898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ПРОФИЛЬ ИНКЛЮЗИВНОГО ПЕДАГОГА, РАЗРАБОТАННЫЙ ЕВРОПЕЙСКИМ АГЕНТСТВОМ ПО ОСОБЫМ ПОТРЕБНОСТЯМ И ИНКЛЮЗИВНОМУ ОБРАЗОВАНИЮ 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4920" y="2741387"/>
            <a:ext cx="5379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оценка разнообразия </a:t>
            </a:r>
            <a:r>
              <a:rPr lang="ru-RU" sz="2000" dirty="0" smtClean="0"/>
              <a:t>учеников;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оказание </a:t>
            </a:r>
            <a:r>
              <a:rPr lang="ru-RU" sz="2000" dirty="0"/>
              <a:t>поддержки всем </a:t>
            </a:r>
            <a:r>
              <a:rPr lang="ru-RU" sz="2000" dirty="0" smtClean="0"/>
              <a:t>учащимся;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кооперация </a:t>
            </a:r>
            <a:r>
              <a:rPr lang="ru-RU" sz="2000" dirty="0"/>
              <a:t>и совместная работа со всеми субъектами образовательного процесса (другими учителями, специалистами, родителями и т.д</a:t>
            </a:r>
            <a:r>
              <a:rPr lang="ru-RU" sz="2000" dirty="0" smtClean="0"/>
              <a:t>.);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индивидуальное </a:t>
            </a:r>
            <a:r>
              <a:rPr lang="ru-RU" sz="2000" dirty="0"/>
              <a:t>профессиональное развитие учителя.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3643" y="5786896"/>
            <a:ext cx="105739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European Agency for Development in Special Needs Education. (2012). Profile of Inclusive </a:t>
            </a:r>
            <a:r>
              <a:rPr lang="en-US" sz="2000" dirty="0" smtClean="0"/>
              <a:t>Teachers</a:t>
            </a:r>
            <a:r>
              <a:rPr lang="ru-RU" sz="2000" dirty="0" smtClean="0"/>
              <a:t>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www.european-agency.org/sites/default/files/Profile-of-Inclusive-Teachers.pdf</a:t>
            </a:r>
            <a:r>
              <a:rPr lang="ru-RU" sz="2000" dirty="0" smtClean="0"/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/>
          <a:srcRect l="30650"/>
          <a:stretch/>
        </p:blipFill>
        <p:spPr>
          <a:xfrm>
            <a:off x="213643" y="1638532"/>
            <a:ext cx="5753785" cy="41483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84920" y="1638532"/>
            <a:ext cx="48550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сферы ключевых ценностей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компетентностей, отраженных в профиле инклюзивного педагога: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4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УСТАНОВКИ ИССЛЕДОВАНИЯ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3348" y="2849026"/>
            <a:ext cx="103831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Эмпирическая база исследования</a:t>
            </a:r>
            <a:r>
              <a:rPr lang="ru-RU" sz="2000" dirty="0" smtClean="0"/>
              <a:t> – </a:t>
            </a:r>
            <a:r>
              <a:rPr lang="ru-RU" sz="2000" dirty="0"/>
              <a:t>59 </a:t>
            </a:r>
            <a:r>
              <a:rPr lang="ru-RU" sz="2000" dirty="0" smtClean="0"/>
              <a:t>ПООП по направлениям подготовки «Педагогическое образование», «Психолого-педагогическое образование» , «Специальное (дефектологическое) образование» и «Адаптивная физическая культура». </a:t>
            </a:r>
          </a:p>
          <a:p>
            <a:r>
              <a:rPr lang="ru-RU" sz="2000" dirty="0" smtClean="0"/>
              <a:t>Были отобраны </a:t>
            </a:r>
            <a:r>
              <a:rPr lang="ru-RU" sz="2000" b="1" dirty="0" smtClean="0"/>
              <a:t>13 компетенций </a:t>
            </a:r>
            <a:r>
              <a:rPr lang="ru-RU" sz="2000" dirty="0" smtClean="0"/>
              <a:t>и </a:t>
            </a:r>
            <a:r>
              <a:rPr lang="ru-RU" sz="2000" b="1" dirty="0" smtClean="0"/>
              <a:t>30 индикаторов компетенций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93348" y="1674674"/>
            <a:ext cx="10383141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2000"/>
              </a:lnSpc>
            </a:pPr>
            <a:r>
              <a:rPr lang="ru-RU" sz="2000" b="1" dirty="0" smtClean="0"/>
              <a:t>Цель исследования </a:t>
            </a:r>
            <a:r>
              <a:rPr lang="ru-RU" sz="2000" dirty="0" smtClean="0"/>
              <a:t>– </a:t>
            </a:r>
            <a:r>
              <a:rPr lang="ru-RU" sz="2000" dirty="0"/>
              <a:t>анализ содержания компетенций и индикаторов компетенций, относящихся к реализации инклюзивной практики в образовательных </a:t>
            </a:r>
            <a:r>
              <a:rPr lang="ru-RU" sz="2000" dirty="0" smtClean="0"/>
              <a:t>организациях и заявленных </a:t>
            </a:r>
            <a:r>
              <a:rPr lang="ru-RU" sz="2000" dirty="0"/>
              <a:t>в </a:t>
            </a:r>
            <a:r>
              <a:rPr lang="ru-RU" sz="2000" dirty="0" smtClean="0"/>
              <a:t>вузовских примерных </a:t>
            </a:r>
            <a:r>
              <a:rPr lang="ru-RU" sz="2000" dirty="0"/>
              <a:t>основных образовательных программах (ПООП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093348" y="4249718"/>
            <a:ext cx="10383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Методы </a:t>
            </a:r>
            <a:r>
              <a:rPr lang="ru-RU" sz="2000" b="1" dirty="0" smtClean="0"/>
              <a:t>исследования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i="1" dirty="0" smtClean="0"/>
              <a:t>контент-анализ</a:t>
            </a:r>
            <a:r>
              <a:rPr lang="ru-RU" sz="2000" dirty="0" smtClean="0"/>
              <a:t>, который базировался </a:t>
            </a:r>
            <a:r>
              <a:rPr lang="ru-RU" sz="2000" dirty="0"/>
              <a:t>на </a:t>
            </a:r>
            <a:r>
              <a:rPr lang="ru-RU" sz="2000" dirty="0" smtClean="0"/>
              <a:t>идее о том, </a:t>
            </a:r>
            <a:r>
              <a:rPr lang="ru-RU" sz="2000" dirty="0"/>
              <a:t>что указанные в ПООП компетенции и их индикаторы отражают идеальный образ выпускника, описывают его с точки зрения способности решать задачи организации инклюзивного образования обучающихся с особыми образовательными потребностями </a:t>
            </a:r>
            <a:r>
              <a:rPr lang="ru-RU" sz="2000" dirty="0" smtClean="0"/>
              <a:t>совместно с </a:t>
            </a:r>
            <a:r>
              <a:rPr lang="ru-RU" sz="2000" dirty="0"/>
              <a:t>нормально развивающимися сверстниками. </a:t>
            </a:r>
            <a:endParaRPr lang="ru-RU" sz="2000" dirty="0" smtClean="0"/>
          </a:p>
          <a:p>
            <a:r>
              <a:rPr lang="ru-RU" sz="2000" dirty="0" smtClean="0"/>
              <a:t>Также </a:t>
            </a:r>
            <a:r>
              <a:rPr lang="ru-RU" sz="2000" dirty="0"/>
              <a:t>проводился </a:t>
            </a:r>
            <a:r>
              <a:rPr lang="ru-RU" sz="2000" i="1" dirty="0"/>
              <a:t>частотный и факторный анализ </a:t>
            </a:r>
            <a:r>
              <a:rPr lang="ru-RU" sz="2000" dirty="0"/>
              <a:t>матрицы представленности индикаторов компетенций в исследуемых ПООП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660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658895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ЧАСТОТА ВСТРЕЧАЕМОСТИ КАТЕГОРИЙ КОНТЕНТ-АНАЛИЗА В СОДЕРЖАНИИ КОМПЕТЕНЦИЙ ПЕДАГОГА В РАБОТЕ С ОБУЧАЮЩИМИСЯ С ОВЗ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66980"/>
              </p:ext>
            </p:extLst>
          </p:nvPr>
        </p:nvGraphicFramePr>
        <p:xfrm>
          <a:off x="776567" y="1469877"/>
          <a:ext cx="10699924" cy="4737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57217">
                  <a:extLst>
                    <a:ext uri="{9D8B030D-6E8A-4147-A177-3AD203B41FA5}">
                      <a16:colId xmlns="" xmlns:a16="http://schemas.microsoft.com/office/drawing/2014/main" val="3031332317"/>
                    </a:ext>
                  </a:extLst>
                </a:gridCol>
                <a:gridCol w="1533785">
                  <a:extLst>
                    <a:ext uri="{9D8B030D-6E8A-4147-A177-3AD203B41FA5}">
                      <a16:colId xmlns="" xmlns:a16="http://schemas.microsoft.com/office/drawing/2014/main" val="336794020"/>
                    </a:ext>
                  </a:extLst>
                </a:gridCol>
                <a:gridCol w="1808922">
                  <a:extLst>
                    <a:ext uri="{9D8B030D-6E8A-4147-A177-3AD203B41FA5}">
                      <a16:colId xmlns="" xmlns:a16="http://schemas.microsoft.com/office/drawing/2014/main" val="3376689616"/>
                    </a:ext>
                  </a:extLst>
                </a:gridCol>
              </a:tblGrid>
              <a:tr h="378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Категории </a:t>
                      </a:r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контент-анализа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Абсолютная частота 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Относительная частота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589518335"/>
                  </a:ext>
                </a:extLst>
              </a:tr>
              <a:tr h="49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Особенности развития и ограничения возможностей здоровья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20,95%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277491738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Дети как субъекты обучения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15,42%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704083112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Образование и обучение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12,65%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697192744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Индивидуализация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9,49%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049365930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Технология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9,09%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93217206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Помощь, содействие ребенку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6,32%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62181968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Результаты образования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5,53%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4284801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Интеграция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4,74%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549709128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Умения педагога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4,35%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88732307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Владение и демонстрация педагогом навыков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3,95%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101290427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Знания педагога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3,95%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77528198"/>
                  </a:ext>
                </a:extLst>
              </a:tr>
              <a:tr h="31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Воспитание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9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3,56%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568276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54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ЧАСТОТЫ ВСТРЕЧАЕМОСТИ ИНДИКАТОРОВ КОМПЕТЕНЦИЙ ПЕДАГОГА В РАБОТЕ С ОБУЧАЮЩИМИСЯ С ОВЗ В ПООП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84372" y="1575520"/>
            <a:ext cx="5157787" cy="56947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ПРЕДСТАВЛЕННЫЕ ИНДИКАТОРЫ КОМПЕТЕНЦИЙ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33287" y="2144994"/>
            <a:ext cx="5578832" cy="430708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1. Знает основы применения психолого-педагогических технологий (в том числе, инклюзивных), необходимых для адресной работы с различными категориями обучающихся с особыми образовательными потребностями - 88,14%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6. Владеет методами организации совместной и индивидуальной учебной и воспитательной деятельности с обучающимися с ОВЗ  в соответствии с особенностями их развития и возрастными нормами - 71,19%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4. Применяет формы, методы, приемы и средства организации учебной, коррекционно-развивающей и воспитательной деятельности обучающихся, в том числе с особыми образовательными потребностями - 55,93%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5. Умеет определять и формулировать цели и задачи учебной, коррекционно-развивающей и воспитательной деятельности обучающихся, в том числе с особыми образовательными потребностями - 47,46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172200" y="1575520"/>
            <a:ext cx="5183188" cy="569474"/>
          </a:xfr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НАИМЕНЕЕ ПРЕДСТАВЛЕННЫЕ ИНДИКАТОРЫ КОМПЕТЕНЦИЙ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095999" y="2238103"/>
            <a:ext cx="5748471" cy="39027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8. Знает требования ФГОС образования обучающихся с ОВЗ  к содержанию и организации их образования - 8,47%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17. Знает специфику организации совместного обучения и воспитания обучающихся с ОВЗ с нормально развивающимися сверстниками - 8,47%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25. Владеет технологией отбора необходимого содержания, методов и средств обучения и воспитания обучающихся с ОВЗ в соответствии с поставленными целями и задачами - 8,47%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27. Знает особенности содержания и организации коррекционной работы с разными группами обучающихся с ОВЗ - 8,47%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Индикатор 28. Знает специфику образовательных результатов разных категорий обучающихся с ОВЗ - 8,47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784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ФАКТОРНАЯ СТРУКТУРА ИНДИКАТОРОВ КОМПЕТЕНЦИЙ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56098978"/>
              </p:ext>
            </p:extLst>
          </p:nvPr>
        </p:nvGraphicFramePr>
        <p:xfrm>
          <a:off x="615297" y="1469877"/>
          <a:ext cx="11297540" cy="5388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2971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0"/>
            <a:ext cx="12187593" cy="6858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3350" y="768226"/>
            <a:ext cx="10383141" cy="701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31" tIns="52666" rIns="105331" bIns="5266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ВЫРАЖЕННОСТЬ ОБОБЩЕННЫХ РАЗМЕРНОСТЕЙ КОМПЕТЕНЦИЙ ПЕДАГОГА, РАБОТАЮЩЕГО В ИНКЛЮЗИВНОЙ ОБРАЗОВАТЕЛЬНОЙ ОРГАНИЗАЦИИ, В ПООП 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05313"/>
              </p:ext>
            </p:extLst>
          </p:nvPr>
        </p:nvGraphicFramePr>
        <p:xfrm>
          <a:off x="1093350" y="1692067"/>
          <a:ext cx="10452018" cy="492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1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" y="0"/>
            <a:ext cx="1218759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50905" y="1998647"/>
            <a:ext cx="5307495" cy="1602133"/>
          </a:xfrm>
          <a:prstGeom prst="rect">
            <a:avLst/>
          </a:prstGeom>
        </p:spPr>
        <p:txBody>
          <a:bodyPr wrap="square" lIns="123598" tIns="61799" rIns="123598" bIns="61799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СПАСИБО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zursky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ВНИМАНИЕ!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zursky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6" descr="C:\Users\ПК\Desktop\gerb-cvetnoi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292" y="1808922"/>
            <a:ext cx="2722030" cy="287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6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839</Words>
  <Application>Microsoft Office PowerPoint</Application>
  <PresentationFormat>Произвольный</PresentationFormat>
  <Paragraphs>96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</cp:lastModifiedBy>
  <cp:revision>65</cp:revision>
  <dcterms:created xsi:type="dcterms:W3CDTF">2021-04-19T09:20:56Z</dcterms:created>
  <dcterms:modified xsi:type="dcterms:W3CDTF">2021-04-20T20:11:25Z</dcterms:modified>
</cp:coreProperties>
</file>