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1" r:id="rId3"/>
    <p:sldId id="281" r:id="rId4"/>
    <p:sldId id="282" r:id="rId5"/>
    <p:sldId id="262" r:id="rId6"/>
    <p:sldId id="284" r:id="rId7"/>
    <p:sldId id="287" r:id="rId8"/>
    <p:sldId id="286" r:id="rId9"/>
    <p:sldId id="289" r:id="rId10"/>
    <p:sldId id="267" r:id="rId11"/>
    <p:sldId id="288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62"/>
            <p14:sldId id="284"/>
            <p14:sldId id="287"/>
          </p14:sldIdLst>
        </p14:section>
        <p14:section name="Раздел 1" id="{6D9936A3-3945-4757-BC8B-B5C252D8E036}">
          <p14:sldIdLst>
            <p14:sldId id="286"/>
            <p14:sldId id="289"/>
            <p14:sldId id="267"/>
          </p14:sldIdLst>
        </p14:section>
        <p14:section name="Образцы слайдов для визуальных элементов" id="{BAB3A466-96C9-4230-9978-795378D75699}">
          <p14:sldIdLst>
            <p14:sldId id="288"/>
            <p14:sldId id="268"/>
          </p14:sldIdLst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91" d="100"/>
          <a:sy n="91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 вопрос </c:v>
                </c:pt>
                <c:pt idx="1">
                  <c:v>2 вопрос</c:v>
                </c:pt>
                <c:pt idx="2">
                  <c:v>3 вопрос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0.17</c:v>
                </c:pt>
                <c:pt idx="2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 вопрос </c:v>
                </c:pt>
                <c:pt idx="1">
                  <c:v>2 вопрос</c:v>
                </c:pt>
                <c:pt idx="2">
                  <c:v>3 вопрос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0.63</c:v>
                </c:pt>
                <c:pt idx="1">
                  <c:v>0.59</c:v>
                </c:pt>
                <c:pt idx="2">
                  <c:v>0.79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 вопрос </c:v>
                </c:pt>
                <c:pt idx="1">
                  <c:v>2 вопрос</c:v>
                </c:pt>
                <c:pt idx="2">
                  <c:v>3 вопрос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0.05</c:v>
                </c:pt>
                <c:pt idx="1">
                  <c:v>0.24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967744"/>
        <c:axId val="133991040"/>
        <c:axId val="0"/>
      </c:bar3DChart>
      <c:catAx>
        <c:axId val="77967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3991040"/>
        <c:crosses val="autoZero"/>
        <c:auto val="1"/>
        <c:lblAlgn val="ctr"/>
        <c:lblOffset val="100"/>
        <c:noMultiLvlLbl val="0"/>
      </c:catAx>
      <c:valAx>
        <c:axId val="133991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796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ky-KG" sz="3200" dirty="0" smtClean="0"/>
            <a:t>совместная деятельность различных специалистов путем создания медико-психолого-педагогических консилиумов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u-RU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u-RU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ru-RU" sz="440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u-RU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u-RU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ky-KG" sz="3200" dirty="0" smtClean="0"/>
            <a:t>создание педагогического портфолио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ru-RU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ru-RU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ky-KG" sz="3200" dirty="0" smtClean="0"/>
            <a:t>непрерывный процесс наставничества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u-RU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u-RU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597E8-A024-4024-8D53-C6CD8B02767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402D39-BEAD-49A9-9438-B50F90FA36A5}">
      <dgm:prSet phldrT="[Текст]" custT="1"/>
      <dgm:spPr/>
      <dgm:t>
        <a:bodyPr/>
        <a:lstStyle/>
        <a:p>
          <a:r>
            <a:rPr lang="ky-KG" sz="2400" dirty="0" smtClean="0">
              <a:solidFill>
                <a:sysClr val="windowText" lastClr="000000"/>
              </a:solidFill>
            </a:rPr>
            <a:t>Направляющий 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DA113DA6-62AC-401B-BB2F-ADA2C363B24B}" type="parTrans" cxnId="{765C7351-D315-45D6-898F-CD4033E10142}">
      <dgm:prSet/>
      <dgm:spPr/>
      <dgm:t>
        <a:bodyPr/>
        <a:lstStyle/>
        <a:p>
          <a:endParaRPr lang="ru-RU"/>
        </a:p>
      </dgm:t>
    </dgm:pt>
    <dgm:pt modelId="{59597FE0-5B9A-42D1-8706-CD850151901E}" type="sibTrans" cxnId="{765C7351-D315-45D6-898F-CD4033E10142}">
      <dgm:prSet/>
      <dgm:spPr/>
      <dgm:t>
        <a:bodyPr/>
        <a:lstStyle/>
        <a:p>
          <a:endParaRPr lang="ru-RU"/>
        </a:p>
      </dgm:t>
    </dgm:pt>
    <dgm:pt modelId="{9D34C8A2-4EF7-4AC5-BBB6-AF8CA9D30793}">
      <dgm:prSet phldrT="[Текст]"/>
      <dgm:spPr/>
      <dgm:t>
        <a:bodyPr/>
        <a:lstStyle/>
        <a:p>
          <a:r>
            <a:rPr lang="ky-KG" dirty="0" smtClean="0">
              <a:solidFill>
                <a:sysClr val="windowText" lastClr="000000"/>
              </a:solidFill>
            </a:rPr>
            <a:t>Советник </a:t>
          </a:r>
          <a:endParaRPr lang="ru-RU" dirty="0">
            <a:solidFill>
              <a:sysClr val="windowText" lastClr="000000"/>
            </a:solidFill>
          </a:endParaRPr>
        </a:p>
      </dgm:t>
    </dgm:pt>
    <dgm:pt modelId="{2F18F045-4E54-4B72-892E-A4A6FEE34408}" type="parTrans" cxnId="{E1FB6399-9117-4EE4-8FD2-0B1A84605A32}">
      <dgm:prSet/>
      <dgm:spPr/>
      <dgm:t>
        <a:bodyPr/>
        <a:lstStyle/>
        <a:p>
          <a:endParaRPr lang="ru-RU"/>
        </a:p>
      </dgm:t>
    </dgm:pt>
    <dgm:pt modelId="{5FEAB2C6-94B3-48F0-AD11-176138CD15A6}" type="sibTrans" cxnId="{E1FB6399-9117-4EE4-8FD2-0B1A84605A32}">
      <dgm:prSet/>
      <dgm:spPr/>
      <dgm:t>
        <a:bodyPr/>
        <a:lstStyle/>
        <a:p>
          <a:endParaRPr lang="ru-RU"/>
        </a:p>
      </dgm:t>
    </dgm:pt>
    <dgm:pt modelId="{FDAFF863-32DD-49EE-A667-C7FBC86773C6}">
      <dgm:prSet phldrT="[Текст]" custT="1"/>
      <dgm:spPr/>
      <dgm:t>
        <a:bodyPr/>
        <a:lstStyle/>
        <a:p>
          <a:r>
            <a:rPr lang="ky-KG" sz="2400" dirty="0" smtClean="0">
              <a:solidFill>
                <a:sysClr val="windowText" lastClr="000000"/>
              </a:solidFill>
            </a:rPr>
            <a:t>Поддерживающий </a:t>
          </a:r>
          <a:endParaRPr lang="ru-RU" sz="2400" dirty="0">
            <a:solidFill>
              <a:sysClr val="windowText" lastClr="000000"/>
            </a:solidFill>
          </a:endParaRPr>
        </a:p>
      </dgm:t>
    </dgm:pt>
    <dgm:pt modelId="{8417E1E6-EBEE-4D48-96BC-BE2DA9A0A07F}" type="parTrans" cxnId="{86B766F7-2F49-4A3E-A104-BE6231DD15D3}">
      <dgm:prSet/>
      <dgm:spPr/>
      <dgm:t>
        <a:bodyPr/>
        <a:lstStyle/>
        <a:p>
          <a:endParaRPr lang="ru-RU"/>
        </a:p>
      </dgm:t>
    </dgm:pt>
    <dgm:pt modelId="{54CA2F06-7A5F-4706-A9C1-DE5CB1C8B3BC}" type="sibTrans" cxnId="{86B766F7-2F49-4A3E-A104-BE6231DD15D3}">
      <dgm:prSet/>
      <dgm:spPr/>
      <dgm:t>
        <a:bodyPr/>
        <a:lstStyle/>
        <a:p>
          <a:endParaRPr lang="ru-RU"/>
        </a:p>
      </dgm:t>
    </dgm:pt>
    <dgm:pt modelId="{378984C1-3870-4D71-B8FF-F41598E9F527}">
      <dgm:prSet phldrT="[Текст]"/>
      <dgm:spPr/>
      <dgm:t>
        <a:bodyPr/>
        <a:lstStyle/>
        <a:p>
          <a:r>
            <a:rPr lang="ru-RU" dirty="0" err="1">
              <a:solidFill>
                <a:sysClr val="windowText" lastClr="000000"/>
              </a:solidFill>
            </a:rPr>
            <a:t>Мотиватор</a:t>
          </a:r>
          <a:r>
            <a:rPr lang="ru-RU" dirty="0">
              <a:solidFill>
                <a:sysClr val="windowText" lastClr="000000"/>
              </a:solidFill>
            </a:rPr>
            <a:t> </a:t>
          </a:r>
        </a:p>
      </dgm:t>
    </dgm:pt>
    <dgm:pt modelId="{3F2A867B-F4DA-4D0E-9CEB-44C2DC69D20A}" type="parTrans" cxnId="{64108A80-CBF9-4CF9-AB1B-C4573F2AF5D3}">
      <dgm:prSet/>
      <dgm:spPr/>
      <dgm:t>
        <a:bodyPr/>
        <a:lstStyle/>
        <a:p>
          <a:endParaRPr lang="ru-RU"/>
        </a:p>
      </dgm:t>
    </dgm:pt>
    <dgm:pt modelId="{9F1709CC-DCCA-4795-8A09-D916F3EE305D}" type="sibTrans" cxnId="{64108A80-CBF9-4CF9-AB1B-C4573F2AF5D3}">
      <dgm:prSet/>
      <dgm:spPr/>
      <dgm:t>
        <a:bodyPr/>
        <a:lstStyle/>
        <a:p>
          <a:endParaRPr lang="ru-RU"/>
        </a:p>
      </dgm:t>
    </dgm:pt>
    <dgm:pt modelId="{95E95536-B3B8-4606-A487-339D38BC28B3}" type="pres">
      <dgm:prSet presAssocID="{B2A597E8-A024-4024-8D53-C6CD8B02767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D6063-BEAE-40A7-B5DF-3A41A55B1C44}" type="pres">
      <dgm:prSet presAssocID="{B2A597E8-A024-4024-8D53-C6CD8B027670}" presName="diamond" presStyleLbl="bgShp" presStyleIdx="0" presStyleCnt="1"/>
      <dgm:spPr/>
    </dgm:pt>
    <dgm:pt modelId="{CB3B0187-746B-4D49-9902-A847303BFA23}" type="pres">
      <dgm:prSet presAssocID="{B2A597E8-A024-4024-8D53-C6CD8B027670}" presName="quad1" presStyleLbl="node1" presStyleIdx="0" presStyleCnt="4" custScaleX="164314" custLinFactNeighborX="-40946" custLinFactNeighborY="-24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22A95-428D-41B7-AC25-5468B100BD1F}" type="pres">
      <dgm:prSet presAssocID="{B2A597E8-A024-4024-8D53-C6CD8B027670}" presName="quad2" presStyleLbl="node1" presStyleIdx="1" presStyleCnt="4" custScaleX="136909" custLinFactNeighborX="29790" custLinFactNeighborY="-6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C60F7-172C-44DD-8238-8528133FC2DC}" type="pres">
      <dgm:prSet presAssocID="{B2A597E8-A024-4024-8D53-C6CD8B027670}" presName="quad3" presStyleLbl="node1" presStyleIdx="2" presStyleCnt="4" custScaleX="207210" custLinFactNeighborX="-50209" custLinFactNeighborY="-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0A3D3-24A4-4989-82D7-9356B00FB6D1}" type="pres">
      <dgm:prSet presAssocID="{B2A597E8-A024-4024-8D53-C6CD8B027670}" presName="quad4" presStyleLbl="node1" presStyleIdx="3" presStyleCnt="4" custScaleX="143873" custLinFactNeighborX="86824" custLinFactNeighborY="-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C7351-D315-45D6-898F-CD4033E10142}" srcId="{B2A597E8-A024-4024-8D53-C6CD8B027670}" destId="{6E402D39-BEAD-49A9-9438-B50F90FA36A5}" srcOrd="0" destOrd="0" parTransId="{DA113DA6-62AC-401B-BB2F-ADA2C363B24B}" sibTransId="{59597FE0-5B9A-42D1-8706-CD850151901E}"/>
    <dgm:cxn modelId="{64108A80-CBF9-4CF9-AB1B-C4573F2AF5D3}" srcId="{B2A597E8-A024-4024-8D53-C6CD8B027670}" destId="{378984C1-3870-4D71-B8FF-F41598E9F527}" srcOrd="3" destOrd="0" parTransId="{3F2A867B-F4DA-4D0E-9CEB-44C2DC69D20A}" sibTransId="{9F1709CC-DCCA-4795-8A09-D916F3EE305D}"/>
    <dgm:cxn modelId="{582E94B2-620F-4D49-A14A-DBF0991B68E3}" type="presOf" srcId="{FDAFF863-32DD-49EE-A667-C7FBC86773C6}" destId="{0DFC60F7-172C-44DD-8238-8528133FC2DC}" srcOrd="0" destOrd="0" presId="urn:microsoft.com/office/officeart/2005/8/layout/matrix3"/>
    <dgm:cxn modelId="{9BF8B546-667F-45DA-9BBC-C084A03AB083}" type="presOf" srcId="{6E402D39-BEAD-49A9-9438-B50F90FA36A5}" destId="{CB3B0187-746B-4D49-9902-A847303BFA23}" srcOrd="0" destOrd="0" presId="urn:microsoft.com/office/officeart/2005/8/layout/matrix3"/>
    <dgm:cxn modelId="{F9366380-483D-48D8-84C1-5BC0C2979F2C}" type="presOf" srcId="{B2A597E8-A024-4024-8D53-C6CD8B027670}" destId="{95E95536-B3B8-4606-A487-339D38BC28B3}" srcOrd="0" destOrd="0" presId="urn:microsoft.com/office/officeart/2005/8/layout/matrix3"/>
    <dgm:cxn modelId="{927CB3F5-F272-42CB-87F5-DC4E5106086E}" type="presOf" srcId="{9D34C8A2-4EF7-4AC5-BBB6-AF8CA9D30793}" destId="{D0722A95-428D-41B7-AC25-5468B100BD1F}" srcOrd="0" destOrd="0" presId="urn:microsoft.com/office/officeart/2005/8/layout/matrix3"/>
    <dgm:cxn modelId="{E1FB6399-9117-4EE4-8FD2-0B1A84605A32}" srcId="{B2A597E8-A024-4024-8D53-C6CD8B027670}" destId="{9D34C8A2-4EF7-4AC5-BBB6-AF8CA9D30793}" srcOrd="1" destOrd="0" parTransId="{2F18F045-4E54-4B72-892E-A4A6FEE34408}" sibTransId="{5FEAB2C6-94B3-48F0-AD11-176138CD15A6}"/>
    <dgm:cxn modelId="{86B766F7-2F49-4A3E-A104-BE6231DD15D3}" srcId="{B2A597E8-A024-4024-8D53-C6CD8B027670}" destId="{FDAFF863-32DD-49EE-A667-C7FBC86773C6}" srcOrd="2" destOrd="0" parTransId="{8417E1E6-EBEE-4D48-96BC-BE2DA9A0A07F}" sibTransId="{54CA2F06-7A5F-4706-A9C1-DE5CB1C8B3BC}"/>
    <dgm:cxn modelId="{F2BC96C9-51A6-4E09-A8F8-9D3C170E98E5}" type="presOf" srcId="{378984C1-3870-4D71-B8FF-F41598E9F527}" destId="{4060A3D3-24A4-4989-82D7-9356B00FB6D1}" srcOrd="0" destOrd="0" presId="urn:microsoft.com/office/officeart/2005/8/layout/matrix3"/>
    <dgm:cxn modelId="{43591DF1-DC3C-4F0A-A196-A55BE1A1CD13}" type="presParOf" srcId="{95E95536-B3B8-4606-A487-339D38BC28B3}" destId="{0A5D6063-BEAE-40A7-B5DF-3A41A55B1C44}" srcOrd="0" destOrd="0" presId="urn:microsoft.com/office/officeart/2005/8/layout/matrix3"/>
    <dgm:cxn modelId="{D6FF53EF-5A81-4671-A0B7-3A6D05940BB8}" type="presParOf" srcId="{95E95536-B3B8-4606-A487-339D38BC28B3}" destId="{CB3B0187-746B-4D49-9902-A847303BFA23}" srcOrd="1" destOrd="0" presId="urn:microsoft.com/office/officeart/2005/8/layout/matrix3"/>
    <dgm:cxn modelId="{2ECCAC15-AB19-4389-B631-AA385BFC5409}" type="presParOf" srcId="{95E95536-B3B8-4606-A487-339D38BC28B3}" destId="{D0722A95-428D-41B7-AC25-5468B100BD1F}" srcOrd="2" destOrd="0" presId="urn:microsoft.com/office/officeart/2005/8/layout/matrix3"/>
    <dgm:cxn modelId="{7A881200-15F1-4ABB-ACFD-63C147D757B4}" type="presParOf" srcId="{95E95536-B3B8-4606-A487-339D38BC28B3}" destId="{0DFC60F7-172C-44DD-8238-8528133FC2DC}" srcOrd="3" destOrd="0" presId="urn:microsoft.com/office/officeart/2005/8/layout/matrix3"/>
    <dgm:cxn modelId="{24E27270-7004-4D1A-956F-6D4741FF2032}" type="presParOf" srcId="{95E95536-B3B8-4606-A487-339D38BC28B3}" destId="{4060A3D3-24A4-4989-82D7-9356B00FB6D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9D9B49-662C-4816-87F6-01EA555A5B0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E6FDAC7-A016-467A-B649-E920623DC8E1}">
      <dgm:prSet phldrT="[Текст]" custT="1"/>
      <dgm:spPr/>
      <dgm:t>
        <a:bodyPr/>
        <a:lstStyle/>
        <a:p>
          <a:r>
            <a:rPr lang="ky-KG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6EB08EA-FD5D-4954-8C2B-024D73BA026A}" type="parTrans" cxnId="{B504FA7A-D442-405C-AED2-90D0DFC54964}">
      <dgm:prSet/>
      <dgm:spPr/>
      <dgm:t>
        <a:bodyPr/>
        <a:lstStyle/>
        <a:p>
          <a:endParaRPr lang="ru-RU"/>
        </a:p>
      </dgm:t>
    </dgm:pt>
    <dgm:pt modelId="{1A175EFD-E6C5-4A60-BD47-F0E5B3E6500C}" type="sibTrans" cxnId="{B504FA7A-D442-405C-AED2-90D0DFC54964}">
      <dgm:prSet/>
      <dgm:spPr/>
      <dgm:t>
        <a:bodyPr/>
        <a:lstStyle/>
        <a:p>
          <a:endParaRPr lang="ru-RU"/>
        </a:p>
      </dgm:t>
    </dgm:pt>
    <dgm:pt modelId="{4EC054B9-EF37-4166-BD58-BDFD6E8A6E0A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BDD9B07-44EE-494E-B941-12DF23CCDC10}" type="parTrans" cxnId="{F9CC0960-9E7E-42E4-9D25-8A52A9408517}">
      <dgm:prSet/>
      <dgm:spPr/>
      <dgm:t>
        <a:bodyPr/>
        <a:lstStyle/>
        <a:p>
          <a:endParaRPr lang="ru-RU"/>
        </a:p>
      </dgm:t>
    </dgm:pt>
    <dgm:pt modelId="{5561E254-1A0F-40DA-A407-8BBCAAA724AD}" type="sibTrans" cxnId="{F9CC0960-9E7E-42E4-9D25-8A52A9408517}">
      <dgm:prSet/>
      <dgm:spPr/>
      <dgm:t>
        <a:bodyPr/>
        <a:lstStyle/>
        <a:p>
          <a:endParaRPr lang="ru-RU"/>
        </a:p>
      </dgm:t>
    </dgm:pt>
    <dgm:pt modelId="{0729EDB7-BC09-4037-991A-F182A1A314FF}">
      <dgm:prSet/>
      <dgm:spPr/>
      <dgm:t>
        <a:bodyPr/>
        <a:lstStyle/>
        <a:p>
          <a:endParaRPr lang="ru-RU"/>
        </a:p>
      </dgm:t>
    </dgm:pt>
    <dgm:pt modelId="{2C99E47E-9182-45D0-A8FC-BEB49913FD2E}" type="parTrans" cxnId="{5ED72E22-81B2-443D-97EC-D405860C119D}">
      <dgm:prSet/>
      <dgm:spPr/>
      <dgm:t>
        <a:bodyPr/>
        <a:lstStyle/>
        <a:p>
          <a:endParaRPr lang="ru-RU"/>
        </a:p>
      </dgm:t>
    </dgm:pt>
    <dgm:pt modelId="{3C25BE2C-4BBC-44D0-91F0-62689C0BBAB5}" type="sibTrans" cxnId="{5ED72E22-81B2-443D-97EC-D405860C119D}">
      <dgm:prSet/>
      <dgm:spPr/>
      <dgm:t>
        <a:bodyPr/>
        <a:lstStyle/>
        <a:p>
          <a:endParaRPr lang="ru-RU"/>
        </a:p>
      </dgm:t>
    </dgm:pt>
    <dgm:pt modelId="{50F872B0-41BB-4D89-8D97-3F8D9BC3B03C}" type="pres">
      <dgm:prSet presAssocID="{AB9D9B49-662C-4816-87F6-01EA555A5B0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766E38-15AF-4647-BB7D-7D08040AF68B}" type="pres">
      <dgm:prSet presAssocID="{0729EDB7-BC09-4037-991A-F182A1A314FF}" presName="composite" presStyleCnt="0"/>
      <dgm:spPr/>
    </dgm:pt>
    <dgm:pt modelId="{85EBE870-C566-4A06-8520-0755411B47BF}" type="pres">
      <dgm:prSet presAssocID="{0729EDB7-BC09-4037-991A-F182A1A314FF}" presName="LShape" presStyleLbl="alignNode1" presStyleIdx="0" presStyleCnt="5"/>
      <dgm:spPr/>
    </dgm:pt>
    <dgm:pt modelId="{55939971-6186-4AAF-A093-E32B450635EA}" type="pres">
      <dgm:prSet presAssocID="{0729EDB7-BC09-4037-991A-F182A1A314F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C17B8-7BC0-4320-AABC-FF3446BF2310}" type="pres">
      <dgm:prSet presAssocID="{0729EDB7-BC09-4037-991A-F182A1A314FF}" presName="Triangle" presStyleLbl="alignNode1" presStyleIdx="1" presStyleCnt="5"/>
      <dgm:spPr/>
    </dgm:pt>
    <dgm:pt modelId="{33492E4F-1F05-427A-BBCF-1D243753A4BD}" type="pres">
      <dgm:prSet presAssocID="{3C25BE2C-4BBC-44D0-91F0-62689C0BBAB5}" presName="sibTrans" presStyleCnt="0"/>
      <dgm:spPr/>
    </dgm:pt>
    <dgm:pt modelId="{B7351275-E63B-407F-8472-E3BE0CE62500}" type="pres">
      <dgm:prSet presAssocID="{3C25BE2C-4BBC-44D0-91F0-62689C0BBAB5}" presName="space" presStyleCnt="0"/>
      <dgm:spPr/>
    </dgm:pt>
    <dgm:pt modelId="{41BB65A6-5771-46C6-8C4F-32DA9630474C}" type="pres">
      <dgm:prSet presAssocID="{1E6FDAC7-A016-467A-B649-E920623DC8E1}" presName="composite" presStyleCnt="0"/>
      <dgm:spPr/>
    </dgm:pt>
    <dgm:pt modelId="{9343685B-C723-48E7-B139-9A7E3EC8092E}" type="pres">
      <dgm:prSet presAssocID="{1E6FDAC7-A016-467A-B649-E920623DC8E1}" presName="LShape" presStyleLbl="alignNode1" presStyleIdx="2" presStyleCnt="5"/>
      <dgm:spPr/>
    </dgm:pt>
    <dgm:pt modelId="{35DC4A9F-29F9-44C7-9E0B-D00164DD5F41}" type="pres">
      <dgm:prSet presAssocID="{1E6FDAC7-A016-467A-B649-E920623DC8E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353AE-3EAE-47B3-B4E2-A24897CCABD9}" type="pres">
      <dgm:prSet presAssocID="{1E6FDAC7-A016-467A-B649-E920623DC8E1}" presName="Triangle" presStyleLbl="alignNode1" presStyleIdx="3" presStyleCnt="5"/>
      <dgm:spPr/>
    </dgm:pt>
    <dgm:pt modelId="{8C6CAA81-ACCF-4BE6-8B60-86DD640A8AD7}" type="pres">
      <dgm:prSet presAssocID="{1A175EFD-E6C5-4A60-BD47-F0E5B3E6500C}" presName="sibTrans" presStyleCnt="0"/>
      <dgm:spPr/>
    </dgm:pt>
    <dgm:pt modelId="{A3C26C22-D6A8-43CC-94DB-B900B80CC9A2}" type="pres">
      <dgm:prSet presAssocID="{1A175EFD-E6C5-4A60-BD47-F0E5B3E6500C}" presName="space" presStyleCnt="0"/>
      <dgm:spPr/>
    </dgm:pt>
    <dgm:pt modelId="{C1D1705D-25E6-4B1E-8946-6272C0F02FF5}" type="pres">
      <dgm:prSet presAssocID="{4EC054B9-EF37-4166-BD58-BDFD6E8A6E0A}" presName="composite" presStyleCnt="0"/>
      <dgm:spPr/>
    </dgm:pt>
    <dgm:pt modelId="{34CCF179-18C2-48CB-BABB-90ABEB7E99FE}" type="pres">
      <dgm:prSet presAssocID="{4EC054B9-EF37-4166-BD58-BDFD6E8A6E0A}" presName="LShape" presStyleLbl="alignNode1" presStyleIdx="4" presStyleCnt="5"/>
      <dgm:spPr/>
    </dgm:pt>
    <dgm:pt modelId="{4546D2D6-AE84-4136-9DEB-CD96F2F842B9}" type="pres">
      <dgm:prSet presAssocID="{4EC054B9-EF37-4166-BD58-BDFD6E8A6E0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72E22-81B2-443D-97EC-D405860C119D}" srcId="{AB9D9B49-662C-4816-87F6-01EA555A5B0B}" destId="{0729EDB7-BC09-4037-991A-F182A1A314FF}" srcOrd="0" destOrd="0" parTransId="{2C99E47E-9182-45D0-A8FC-BEB49913FD2E}" sibTransId="{3C25BE2C-4BBC-44D0-91F0-62689C0BBAB5}"/>
    <dgm:cxn modelId="{83DC8FFB-A104-4FBE-817B-5A18A26ACB7B}" type="presOf" srcId="{4EC054B9-EF37-4166-BD58-BDFD6E8A6E0A}" destId="{4546D2D6-AE84-4136-9DEB-CD96F2F842B9}" srcOrd="0" destOrd="0" presId="urn:microsoft.com/office/officeart/2009/3/layout/StepUpProcess"/>
    <dgm:cxn modelId="{F9CC0960-9E7E-42E4-9D25-8A52A9408517}" srcId="{AB9D9B49-662C-4816-87F6-01EA555A5B0B}" destId="{4EC054B9-EF37-4166-BD58-BDFD6E8A6E0A}" srcOrd="2" destOrd="0" parTransId="{7BDD9B07-44EE-494E-B941-12DF23CCDC10}" sibTransId="{5561E254-1A0F-40DA-A407-8BBCAAA724AD}"/>
    <dgm:cxn modelId="{0C433DE7-14EC-4DB3-B2EF-5485E478AC44}" type="presOf" srcId="{AB9D9B49-662C-4816-87F6-01EA555A5B0B}" destId="{50F872B0-41BB-4D89-8D97-3F8D9BC3B03C}" srcOrd="0" destOrd="0" presId="urn:microsoft.com/office/officeart/2009/3/layout/StepUpProcess"/>
    <dgm:cxn modelId="{A52FA4F1-5241-4110-B98C-A0DB47954723}" type="presOf" srcId="{1E6FDAC7-A016-467A-B649-E920623DC8E1}" destId="{35DC4A9F-29F9-44C7-9E0B-D00164DD5F41}" srcOrd="0" destOrd="0" presId="urn:microsoft.com/office/officeart/2009/3/layout/StepUpProcess"/>
    <dgm:cxn modelId="{58F8FCCC-74E2-4163-BBE4-5CCD23F02BF8}" type="presOf" srcId="{0729EDB7-BC09-4037-991A-F182A1A314FF}" destId="{55939971-6186-4AAF-A093-E32B450635EA}" srcOrd="0" destOrd="0" presId="urn:microsoft.com/office/officeart/2009/3/layout/StepUpProcess"/>
    <dgm:cxn modelId="{B504FA7A-D442-405C-AED2-90D0DFC54964}" srcId="{AB9D9B49-662C-4816-87F6-01EA555A5B0B}" destId="{1E6FDAC7-A016-467A-B649-E920623DC8E1}" srcOrd="1" destOrd="0" parTransId="{56EB08EA-FD5D-4954-8C2B-024D73BA026A}" sibTransId="{1A175EFD-E6C5-4A60-BD47-F0E5B3E6500C}"/>
    <dgm:cxn modelId="{B7C9A929-128E-4C4D-925B-00EBF0BD27D3}" type="presParOf" srcId="{50F872B0-41BB-4D89-8D97-3F8D9BC3B03C}" destId="{BA766E38-15AF-4647-BB7D-7D08040AF68B}" srcOrd="0" destOrd="0" presId="urn:microsoft.com/office/officeart/2009/3/layout/StepUpProcess"/>
    <dgm:cxn modelId="{68AD1C6D-BF46-49E5-8BB7-6E29613A9AB9}" type="presParOf" srcId="{BA766E38-15AF-4647-BB7D-7D08040AF68B}" destId="{85EBE870-C566-4A06-8520-0755411B47BF}" srcOrd="0" destOrd="0" presId="urn:microsoft.com/office/officeart/2009/3/layout/StepUpProcess"/>
    <dgm:cxn modelId="{5306A86C-98E3-45BB-8BCA-B898166BA038}" type="presParOf" srcId="{BA766E38-15AF-4647-BB7D-7D08040AF68B}" destId="{55939971-6186-4AAF-A093-E32B450635EA}" srcOrd="1" destOrd="0" presId="urn:microsoft.com/office/officeart/2009/3/layout/StepUpProcess"/>
    <dgm:cxn modelId="{F954FCF4-1BD1-4D39-A8BF-AEE266765665}" type="presParOf" srcId="{BA766E38-15AF-4647-BB7D-7D08040AF68B}" destId="{C2EC17B8-7BC0-4320-AABC-FF3446BF2310}" srcOrd="2" destOrd="0" presId="urn:microsoft.com/office/officeart/2009/3/layout/StepUpProcess"/>
    <dgm:cxn modelId="{D33FCA89-6F75-4FD4-8451-5551DE17D050}" type="presParOf" srcId="{50F872B0-41BB-4D89-8D97-3F8D9BC3B03C}" destId="{33492E4F-1F05-427A-BBCF-1D243753A4BD}" srcOrd="1" destOrd="0" presId="urn:microsoft.com/office/officeart/2009/3/layout/StepUpProcess"/>
    <dgm:cxn modelId="{DD59572E-FD66-4AA9-891E-6575D440604F}" type="presParOf" srcId="{33492E4F-1F05-427A-BBCF-1D243753A4BD}" destId="{B7351275-E63B-407F-8472-E3BE0CE62500}" srcOrd="0" destOrd="0" presId="urn:microsoft.com/office/officeart/2009/3/layout/StepUpProcess"/>
    <dgm:cxn modelId="{7CECDDCC-F744-45DF-A58B-EF0BE0176868}" type="presParOf" srcId="{50F872B0-41BB-4D89-8D97-3F8D9BC3B03C}" destId="{41BB65A6-5771-46C6-8C4F-32DA9630474C}" srcOrd="2" destOrd="0" presId="urn:microsoft.com/office/officeart/2009/3/layout/StepUpProcess"/>
    <dgm:cxn modelId="{E65C7C6D-7E05-4FBF-B3F7-F993E01AC752}" type="presParOf" srcId="{41BB65A6-5771-46C6-8C4F-32DA9630474C}" destId="{9343685B-C723-48E7-B139-9A7E3EC8092E}" srcOrd="0" destOrd="0" presId="urn:microsoft.com/office/officeart/2009/3/layout/StepUpProcess"/>
    <dgm:cxn modelId="{425BB749-CA7E-492F-B721-05B05CB39266}" type="presParOf" srcId="{41BB65A6-5771-46C6-8C4F-32DA9630474C}" destId="{35DC4A9F-29F9-44C7-9E0B-D00164DD5F41}" srcOrd="1" destOrd="0" presId="urn:microsoft.com/office/officeart/2009/3/layout/StepUpProcess"/>
    <dgm:cxn modelId="{D1AB6961-51C3-45CF-86D6-01BF727BACE5}" type="presParOf" srcId="{41BB65A6-5771-46C6-8C4F-32DA9630474C}" destId="{277353AE-3EAE-47B3-B4E2-A24897CCABD9}" srcOrd="2" destOrd="0" presId="urn:microsoft.com/office/officeart/2009/3/layout/StepUpProcess"/>
    <dgm:cxn modelId="{06141974-B6CB-4E6E-8CB2-E32F5F6CF59C}" type="presParOf" srcId="{50F872B0-41BB-4D89-8D97-3F8D9BC3B03C}" destId="{8C6CAA81-ACCF-4BE6-8B60-86DD640A8AD7}" srcOrd="3" destOrd="0" presId="urn:microsoft.com/office/officeart/2009/3/layout/StepUpProcess"/>
    <dgm:cxn modelId="{E2A5D153-A5BC-4B66-A53D-767076222F28}" type="presParOf" srcId="{8C6CAA81-ACCF-4BE6-8B60-86DD640A8AD7}" destId="{A3C26C22-D6A8-43CC-94DB-B900B80CC9A2}" srcOrd="0" destOrd="0" presId="urn:microsoft.com/office/officeart/2009/3/layout/StepUpProcess"/>
    <dgm:cxn modelId="{9F8959DB-6F41-4164-866A-D36742719774}" type="presParOf" srcId="{50F872B0-41BB-4D89-8D97-3F8D9BC3B03C}" destId="{C1D1705D-25E6-4B1E-8946-6272C0F02FF5}" srcOrd="4" destOrd="0" presId="urn:microsoft.com/office/officeart/2009/3/layout/StepUpProcess"/>
    <dgm:cxn modelId="{4935731B-48A0-4800-B04D-716C0719A664}" type="presParOf" srcId="{C1D1705D-25E6-4B1E-8946-6272C0F02FF5}" destId="{34CCF179-18C2-48CB-BABB-90ABEB7E99FE}" srcOrd="0" destOrd="0" presId="urn:microsoft.com/office/officeart/2009/3/layout/StepUpProcess"/>
    <dgm:cxn modelId="{44B660AF-3FE9-4623-9D57-CD79E3D9341C}" type="presParOf" srcId="{C1D1705D-25E6-4B1E-8946-6272C0F02FF5}" destId="{4546D2D6-AE84-4136-9DEB-CD96F2F842B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035755" y="-2418132"/>
          <a:ext cx="1429471" cy="662851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y-KG" sz="3200" kern="1200" dirty="0" smtClean="0"/>
            <a:t>непрерывный процесс наставничества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36232" y="181391"/>
        <a:ext cx="6628518" cy="1429471"/>
      </dsp:txXfrm>
    </dsp:sp>
    <dsp:sp modelId="{7E429971-BC57-430F-BB25-C0574E5E39E3}">
      <dsp:nvSpPr>
        <dsp:cNvPr id="0" name=""/>
        <dsp:cNvSpPr/>
      </dsp:nvSpPr>
      <dsp:spPr>
        <a:xfrm>
          <a:off x="145" y="0"/>
          <a:ext cx="1436087" cy="17868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1</a:t>
          </a:r>
        </a:p>
      </dsp:txBody>
      <dsp:txXfrm>
        <a:off x="70249" y="70104"/>
        <a:ext cx="1295879" cy="1646631"/>
      </dsp:txXfrm>
    </dsp:sp>
    <dsp:sp modelId="{B37A5355-225B-4C6F-AED7-6C620F99EECC}">
      <dsp:nvSpPr>
        <dsp:cNvPr id="0" name=""/>
        <dsp:cNvSpPr/>
      </dsp:nvSpPr>
      <dsp:spPr>
        <a:xfrm rot="5400000">
          <a:off x="4035755" y="-541951"/>
          <a:ext cx="1429471" cy="6628518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y-KG" sz="3200" kern="1200" dirty="0" smtClean="0"/>
            <a:t>совместная деятельность различных специалистов путем создания медико-психолого-педагогических консилиумов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36232" y="2057572"/>
        <a:ext cx="6628518" cy="1429471"/>
      </dsp:txXfrm>
    </dsp:sp>
    <dsp:sp modelId="{C04276DC-EE64-470A-B8BC-09067B8045FA}">
      <dsp:nvSpPr>
        <dsp:cNvPr id="0" name=""/>
        <dsp:cNvSpPr/>
      </dsp:nvSpPr>
      <dsp:spPr>
        <a:xfrm>
          <a:off x="145" y="1878888"/>
          <a:ext cx="1436087" cy="1786839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2</a:t>
          </a:r>
        </a:p>
      </dsp:txBody>
      <dsp:txXfrm>
        <a:off x="70249" y="1948992"/>
        <a:ext cx="1295879" cy="1646631"/>
      </dsp:txXfrm>
    </dsp:sp>
    <dsp:sp modelId="{C7C3E6FD-D83F-4BDA-907E-B5EE041DA931}">
      <dsp:nvSpPr>
        <dsp:cNvPr id="0" name=""/>
        <dsp:cNvSpPr/>
      </dsp:nvSpPr>
      <dsp:spPr>
        <a:xfrm rot="5400000">
          <a:off x="4035755" y="1334229"/>
          <a:ext cx="1429471" cy="6628518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y-KG" sz="3200" kern="1200" dirty="0" smtClean="0"/>
            <a:t>создание педагогического портфолио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36232" y="3933752"/>
        <a:ext cx="6628518" cy="1429471"/>
      </dsp:txXfrm>
    </dsp:sp>
    <dsp:sp modelId="{F5034101-5B7D-4FE7-B47A-5A48CF39606B}">
      <dsp:nvSpPr>
        <dsp:cNvPr id="0" name=""/>
        <dsp:cNvSpPr/>
      </dsp:nvSpPr>
      <dsp:spPr>
        <a:xfrm>
          <a:off x="145" y="3755069"/>
          <a:ext cx="1436087" cy="178683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3</a:t>
          </a:r>
        </a:p>
      </dsp:txBody>
      <dsp:txXfrm>
        <a:off x="70249" y="3825173"/>
        <a:ext cx="1295879" cy="1646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D6063-BEAE-40A7-B5DF-3A41A55B1C44}">
      <dsp:nvSpPr>
        <dsp:cNvPr id="0" name=""/>
        <dsp:cNvSpPr/>
      </dsp:nvSpPr>
      <dsp:spPr>
        <a:xfrm>
          <a:off x="1520130" y="0"/>
          <a:ext cx="4208512" cy="420851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B0187-746B-4D49-9902-A847303BFA23}">
      <dsp:nvSpPr>
        <dsp:cNvPr id="0" name=""/>
        <dsp:cNvSpPr/>
      </dsp:nvSpPr>
      <dsp:spPr>
        <a:xfrm>
          <a:off x="720085" y="360039"/>
          <a:ext cx="2696918" cy="164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400" kern="1200" dirty="0" smtClean="0">
              <a:solidFill>
                <a:sysClr val="windowText" lastClr="000000"/>
              </a:solidFill>
            </a:rPr>
            <a:t>Направляющий 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800208" y="440162"/>
        <a:ext cx="2536672" cy="1481073"/>
      </dsp:txXfrm>
    </dsp:sp>
    <dsp:sp modelId="{D0722A95-428D-41B7-AC25-5468B100BD1F}">
      <dsp:nvSpPr>
        <dsp:cNvPr id="0" name=""/>
        <dsp:cNvSpPr/>
      </dsp:nvSpPr>
      <dsp:spPr>
        <a:xfrm>
          <a:off x="3873565" y="288034"/>
          <a:ext cx="2247114" cy="164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kern="1200" dirty="0" smtClean="0">
              <a:solidFill>
                <a:sysClr val="windowText" lastClr="000000"/>
              </a:solidFill>
            </a:rPr>
            <a:t>Советник </a:t>
          </a:r>
          <a:endParaRPr lang="ru-RU" sz="2800" kern="1200" dirty="0">
            <a:solidFill>
              <a:sysClr val="windowText" lastClr="000000"/>
            </a:solidFill>
          </a:endParaRPr>
        </a:p>
      </dsp:txBody>
      <dsp:txXfrm>
        <a:off x="3953688" y="368157"/>
        <a:ext cx="2086868" cy="1481073"/>
      </dsp:txXfrm>
    </dsp:sp>
    <dsp:sp modelId="{0DFC60F7-172C-44DD-8238-8528133FC2DC}">
      <dsp:nvSpPr>
        <dsp:cNvPr id="0" name=""/>
        <dsp:cNvSpPr/>
      </dsp:nvSpPr>
      <dsp:spPr>
        <a:xfrm>
          <a:off x="216019" y="2160243"/>
          <a:ext cx="3400978" cy="164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400" kern="1200" dirty="0" smtClean="0">
              <a:solidFill>
                <a:sysClr val="windowText" lastClr="000000"/>
              </a:solidFill>
            </a:rPr>
            <a:t>Поддерживающий </a:t>
          </a:r>
          <a:endParaRPr lang="ru-RU" sz="2400" kern="1200" dirty="0">
            <a:solidFill>
              <a:sysClr val="windowText" lastClr="000000"/>
            </a:solidFill>
          </a:endParaRPr>
        </a:p>
      </dsp:txBody>
      <dsp:txXfrm>
        <a:off x="296142" y="2240366"/>
        <a:ext cx="3240732" cy="1481073"/>
      </dsp:txXfrm>
    </dsp:sp>
    <dsp:sp modelId="{4060A3D3-24A4-4989-82D7-9356B00FB6D1}">
      <dsp:nvSpPr>
        <dsp:cNvPr id="0" name=""/>
        <dsp:cNvSpPr/>
      </dsp:nvSpPr>
      <dsp:spPr>
        <a:xfrm>
          <a:off x="4407336" y="2160243"/>
          <a:ext cx="2361415" cy="1641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>
              <a:solidFill>
                <a:sysClr val="windowText" lastClr="000000"/>
              </a:solidFill>
            </a:rPr>
            <a:t>Мотиватор</a:t>
          </a:r>
          <a:r>
            <a:rPr lang="ru-RU" sz="2700" kern="1200" dirty="0">
              <a:solidFill>
                <a:sysClr val="windowText" lastClr="000000"/>
              </a:solidFill>
            </a:rPr>
            <a:t> </a:t>
          </a:r>
        </a:p>
      </dsp:txBody>
      <dsp:txXfrm>
        <a:off x="4487459" y="2240366"/>
        <a:ext cx="2201169" cy="1481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BE870-C566-4A06-8520-0755411B47BF}">
      <dsp:nvSpPr>
        <dsp:cNvPr id="0" name=""/>
        <dsp:cNvSpPr/>
      </dsp:nvSpPr>
      <dsp:spPr>
        <a:xfrm rot="5400000">
          <a:off x="502950" y="1215326"/>
          <a:ext cx="1510501" cy="251344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39971-6186-4AAF-A093-E32B450635EA}">
      <dsp:nvSpPr>
        <dsp:cNvPr id="0" name=""/>
        <dsp:cNvSpPr/>
      </dsp:nvSpPr>
      <dsp:spPr>
        <a:xfrm>
          <a:off x="250810" y="1966303"/>
          <a:ext cx="2269147" cy="198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50810" y="1966303"/>
        <a:ext cx="2269147" cy="1989041"/>
      </dsp:txXfrm>
    </dsp:sp>
    <dsp:sp modelId="{C2EC17B8-7BC0-4320-AABC-FF3446BF2310}">
      <dsp:nvSpPr>
        <dsp:cNvPr id="0" name=""/>
        <dsp:cNvSpPr/>
      </dsp:nvSpPr>
      <dsp:spPr>
        <a:xfrm>
          <a:off x="2091817" y="1030284"/>
          <a:ext cx="428141" cy="428141"/>
        </a:xfrm>
        <a:prstGeom prst="triangle">
          <a:avLst>
            <a:gd name="adj" fmla="val 10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3685B-C723-48E7-B139-9A7E3EC8092E}">
      <dsp:nvSpPr>
        <dsp:cNvPr id="0" name=""/>
        <dsp:cNvSpPr/>
      </dsp:nvSpPr>
      <dsp:spPr>
        <a:xfrm rot="5400000">
          <a:off x="3280830" y="527937"/>
          <a:ext cx="1510501" cy="251344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C4A9F-29F9-44C7-9E0B-D00164DD5F41}">
      <dsp:nvSpPr>
        <dsp:cNvPr id="0" name=""/>
        <dsp:cNvSpPr/>
      </dsp:nvSpPr>
      <dsp:spPr>
        <a:xfrm>
          <a:off x="3028690" y="1278914"/>
          <a:ext cx="2269147" cy="198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8690" y="1278914"/>
        <a:ext cx="2269147" cy="1989041"/>
      </dsp:txXfrm>
    </dsp:sp>
    <dsp:sp modelId="{277353AE-3EAE-47B3-B4E2-A24897CCABD9}">
      <dsp:nvSpPr>
        <dsp:cNvPr id="0" name=""/>
        <dsp:cNvSpPr/>
      </dsp:nvSpPr>
      <dsp:spPr>
        <a:xfrm>
          <a:off x="4869697" y="342895"/>
          <a:ext cx="428141" cy="428141"/>
        </a:xfrm>
        <a:prstGeom prst="triangle">
          <a:avLst>
            <a:gd name="adj" fmla="val 10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CF179-18C2-48CB-BABB-90ABEB7E99FE}">
      <dsp:nvSpPr>
        <dsp:cNvPr id="0" name=""/>
        <dsp:cNvSpPr/>
      </dsp:nvSpPr>
      <dsp:spPr>
        <a:xfrm rot="5400000">
          <a:off x="6058711" y="-159451"/>
          <a:ext cx="1510501" cy="251344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6D2D6-AE84-4136-9DEB-CD96F2F842B9}">
      <dsp:nvSpPr>
        <dsp:cNvPr id="0" name=""/>
        <dsp:cNvSpPr/>
      </dsp:nvSpPr>
      <dsp:spPr>
        <a:xfrm>
          <a:off x="5806570" y="591525"/>
          <a:ext cx="2269147" cy="198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6570" y="591525"/>
        <a:ext cx="2269147" cy="1989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02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3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Будьте кратки. Сделайте текст как можно более кратким для использования крупного шрифта.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Педагогическое наставничество в инклюзивном образовании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23928" y="4509120"/>
            <a:ext cx="4772528" cy="990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Джапарова </a:t>
            </a:r>
            <a:r>
              <a:rPr lang="ru-RU" sz="2400" dirty="0" err="1" smtClean="0">
                <a:latin typeface="+mn-lt"/>
              </a:rPr>
              <a:t>Замира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Бердибековна</a:t>
            </a:r>
            <a:endParaRPr lang="ru-RU" sz="2400" dirty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Кыргызская Республика</a:t>
            </a:r>
            <a:endParaRPr lang="ru-RU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7979224" cy="1764432"/>
          </a:xfrm>
        </p:spPr>
        <p:txBody>
          <a:bodyPr>
            <a:normAutofit/>
          </a:bodyPr>
          <a:lstStyle/>
          <a:p>
            <a:r>
              <a:rPr lang="ky-KG" dirty="0"/>
              <a:t>Участникам были предложены вопросы следующего характера: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1772816"/>
            <a:ext cx="7615708" cy="4591372"/>
          </a:xfrm>
        </p:spPr>
        <p:txBody>
          <a:bodyPr>
            <a:normAutofit fontScale="92500"/>
          </a:bodyPr>
          <a:lstStyle/>
          <a:p>
            <a:r>
              <a:rPr lang="ky-KG" dirty="0"/>
              <a:t>-как часто вы обращаетесь к своему наставнику?</a:t>
            </a:r>
            <a:endParaRPr lang="ru-RU" dirty="0"/>
          </a:p>
          <a:p>
            <a:r>
              <a:rPr lang="ky-KG" dirty="0"/>
              <a:t>-обсуждаете ли вы с наставником вопросы обучения детей со специальными образовательными потребностями?</a:t>
            </a:r>
            <a:endParaRPr lang="ru-RU" dirty="0"/>
          </a:p>
          <a:p>
            <a:r>
              <a:rPr lang="ky-KG" dirty="0"/>
              <a:t>-имеете ли вы план совместной работы по совершенствованию технологий обучения детей со специальными образовательными потребностями?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5-Point Star 5"/>
          <p:cNvSpPr/>
          <p:nvPr/>
        </p:nvSpPr>
        <p:spPr>
          <a:xfrm>
            <a:off x="8172400" y="6021288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Скаффолдинг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014252"/>
              </p:ext>
            </p:extLst>
          </p:nvPr>
        </p:nvGraphicFramePr>
        <p:xfrm>
          <a:off x="762000" y="1597025"/>
          <a:ext cx="80772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43608" y="2132856"/>
            <a:ext cx="1691005" cy="111696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y-KG" sz="2000" dirty="0">
                <a:effectLst/>
                <a:latin typeface="Times New Roman"/>
                <a:ea typeface="Calibri"/>
                <a:cs typeface="Times New Roman"/>
              </a:rPr>
              <a:t>Педагог </a:t>
            </a:r>
            <a:r>
              <a:rPr lang="ky-KG" sz="2000" dirty="0" smtClean="0">
                <a:effectLst/>
                <a:latin typeface="Times New Roman"/>
                <a:ea typeface="Calibri"/>
                <a:cs typeface="Times New Roman"/>
              </a:rPr>
              <a:t>имеет трудности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124744"/>
            <a:ext cx="2448271" cy="156659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y-KG" sz="2000" dirty="0">
                <a:effectLst/>
                <a:latin typeface="Times New Roman"/>
                <a:ea typeface="Calibri"/>
                <a:cs typeface="Times New Roman"/>
              </a:rPr>
              <a:t>Педагог </a:t>
            </a:r>
            <a:r>
              <a:rPr lang="ky-KG" sz="2000" dirty="0" smtClean="0">
                <a:effectLst/>
                <a:latin typeface="Times New Roman"/>
                <a:ea typeface="Calibri"/>
                <a:cs typeface="Times New Roman"/>
              </a:rPr>
              <a:t>осуществляет деятельность совместно с наставником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425666"/>
            <a:ext cx="2448271" cy="156659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y-KG" sz="2000" dirty="0">
                <a:effectLst/>
                <a:latin typeface="Times New Roman"/>
                <a:ea typeface="Calibri"/>
                <a:cs typeface="Times New Roman"/>
              </a:rPr>
              <a:t>Педагог </a:t>
            </a:r>
            <a:r>
              <a:rPr lang="ky-KG" sz="2000" dirty="0" smtClean="0">
                <a:effectLst/>
                <a:latin typeface="Times New Roman"/>
                <a:ea typeface="Calibri"/>
                <a:cs typeface="Times New Roman"/>
              </a:rPr>
              <a:t>осуществляет деятельность самостоятельно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1678585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047162"/>
              </p:ext>
            </p:extLst>
          </p:nvPr>
        </p:nvGraphicFramePr>
        <p:xfrm>
          <a:off x="762000" y="1597025"/>
          <a:ext cx="80772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332656"/>
            <a:ext cx="8712968" cy="1368152"/>
          </a:xfrm>
        </p:spPr>
        <p:txBody>
          <a:bodyPr>
            <a:normAutofit fontScale="90000"/>
          </a:bodyPr>
          <a:lstStyle/>
          <a:p>
            <a:r>
              <a:rPr lang="ky-KG" dirty="0"/>
              <a:t>Развитие системы инклюзивного образования в Кыргызской Республике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856923"/>
          </a:xfrm>
        </p:spPr>
        <p:txBody>
          <a:bodyPr>
            <a:normAutofit fontScale="92500" lnSpcReduction="10000"/>
          </a:bodyPr>
          <a:lstStyle/>
          <a:p>
            <a:r>
              <a:rPr lang="ky-KG" dirty="0"/>
              <a:t>Закон «Об образовании» Кыргызской </a:t>
            </a:r>
            <a:r>
              <a:rPr lang="ky-KG" dirty="0" smtClean="0"/>
              <a:t>Республики</a:t>
            </a:r>
          </a:p>
          <a:p>
            <a:r>
              <a:rPr lang="ky-KG" dirty="0" smtClean="0"/>
              <a:t>Закон </a:t>
            </a:r>
            <a:r>
              <a:rPr lang="ky-KG" dirty="0"/>
              <a:t>«О дошкольном образовании» </a:t>
            </a:r>
            <a:r>
              <a:rPr lang="ky-KG" dirty="0" smtClean="0"/>
              <a:t>КР </a:t>
            </a:r>
          </a:p>
          <a:p>
            <a:r>
              <a:rPr lang="ky-KG" dirty="0" smtClean="0"/>
              <a:t>«</a:t>
            </a:r>
            <a:r>
              <a:rPr lang="ky-KG" dirty="0"/>
              <a:t>Кодекс о детях</a:t>
            </a:r>
            <a:r>
              <a:rPr lang="ky-KG" dirty="0" smtClean="0"/>
              <a:t>»,</a:t>
            </a:r>
          </a:p>
          <a:p>
            <a:r>
              <a:rPr lang="ky-KG" dirty="0" smtClean="0"/>
              <a:t> </a:t>
            </a:r>
            <a:r>
              <a:rPr lang="ky-KG" dirty="0"/>
              <a:t>Закон </a:t>
            </a:r>
            <a:r>
              <a:rPr lang="ky-KG" dirty="0" smtClean="0"/>
              <a:t>КР </a:t>
            </a:r>
            <a:r>
              <a:rPr lang="ky-KG" dirty="0"/>
              <a:t>«О правах и гарантиях лиц с ограниченными возможностями</a:t>
            </a:r>
            <a:r>
              <a:rPr lang="ky-KG" dirty="0" smtClean="0"/>
              <a:t>»</a:t>
            </a:r>
          </a:p>
          <a:p>
            <a:r>
              <a:rPr lang="ky-KG" dirty="0" smtClean="0"/>
              <a:t> </a:t>
            </a:r>
            <a:r>
              <a:rPr lang="ky-KG" dirty="0"/>
              <a:t>Закон </a:t>
            </a:r>
            <a:r>
              <a:rPr lang="ky-KG" dirty="0" smtClean="0"/>
              <a:t>КР </a:t>
            </a:r>
            <a:r>
              <a:rPr lang="ky-KG" dirty="0"/>
              <a:t>«О ратификации Конвенции ООН о правах </a:t>
            </a:r>
            <a:r>
              <a:rPr lang="ky-KG" dirty="0" smtClean="0"/>
              <a:t>инвалидов» </a:t>
            </a:r>
          </a:p>
          <a:p>
            <a:r>
              <a:rPr lang="ky-KG" dirty="0" smtClean="0"/>
              <a:t>Концепция развития инклюзивного образования</a:t>
            </a:r>
            <a:endParaRPr lang="ky-KG" dirty="0"/>
          </a:p>
          <a:p>
            <a:endParaRPr lang="ky-KG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r>
              <a:rPr lang="ky-KG" sz="7200" dirty="0"/>
              <a:t>Концепция развития инклюзивного образования в Кыргызской Республике на 2019-2023 годы приводят к повышению требований к деятельности учителей, расширению их функциональных обязанностей и расширению профессиональных компетенций</a:t>
            </a:r>
            <a:endParaRPr lang="ru-RU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1052736"/>
            <a:ext cx="6840760" cy="50405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000" dirty="0" smtClean="0"/>
              <a:t>Нами проводилось исследование педагогических условий формирования инклюзивной компетентности педагогов общеобразовательных организаций</a:t>
            </a:r>
            <a:endParaRPr lang="ru-RU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908720"/>
            <a:ext cx="7337357" cy="1556740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52832908"/>
              </p:ext>
            </p:extLst>
          </p:nvPr>
        </p:nvGraphicFramePr>
        <p:xfrm>
          <a:off x="899592" y="1196752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ru-RU"/>
              <a:t>Обзор на сегодня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96553" y="548681"/>
            <a:ext cx="4737848" cy="463292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ky-KG" sz="4800" dirty="0"/>
              <a:t>Наставничество как форма обучения практическим методам на рабочем месте эффективно как педагогическое условие формирования инклюзивной компетентности педагогов</a:t>
            </a:r>
            <a:endParaRPr lang="ru-RU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975134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ky-KG" dirty="0"/>
              <a:t>Процесс наставничества – определяют </a:t>
            </a:r>
            <a:r>
              <a:rPr lang="ky-KG" dirty="0" smtClean="0"/>
              <a:t>как,,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55576" y="1772816"/>
            <a:ext cx="3816424" cy="4277147"/>
          </a:xfrm>
        </p:spPr>
        <p:txBody>
          <a:bodyPr>
            <a:normAutofit/>
          </a:bodyPr>
          <a:lstStyle/>
          <a:p>
            <a:r>
              <a:rPr lang="ky-KG" sz="3200" dirty="0" smtClean="0"/>
              <a:t>Индивидуальный </a:t>
            </a:r>
            <a:r>
              <a:rPr lang="ru-RU" sz="3200" dirty="0" smtClean="0"/>
              <a:t> </a:t>
            </a:r>
            <a:endParaRPr lang="ru-RU" sz="3200" dirty="0"/>
          </a:p>
          <a:p>
            <a:r>
              <a:rPr lang="ky-KG" sz="3200" dirty="0" smtClean="0"/>
              <a:t>Групповой </a:t>
            </a:r>
            <a:endParaRPr lang="ru-RU" sz="3200" dirty="0"/>
          </a:p>
          <a:p>
            <a:r>
              <a:rPr lang="ky-KG" sz="3200" dirty="0" smtClean="0"/>
              <a:t>Коллективный 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676400"/>
            <a:ext cx="3464393" cy="440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735888" cy="4176464"/>
          </a:xfrm>
        </p:spPr>
        <p:txBody>
          <a:bodyPr>
            <a:normAutofit fontScale="90000"/>
          </a:bodyPr>
          <a:lstStyle/>
          <a:p>
            <a:r>
              <a:rPr lang="ky-KG" sz="2700" dirty="0"/>
              <a:t>Процесс наставничества развивает высокий уровень профессионализма, в следующих </a:t>
            </a:r>
            <a:r>
              <a:rPr lang="ky-KG" sz="2700" dirty="0" smtClean="0"/>
              <a:t>направлениях:</a:t>
            </a:r>
            <a:br>
              <a:rPr lang="ky-KG" sz="2700" dirty="0" smtClean="0"/>
            </a:br>
            <a:r>
              <a:rPr lang="ky-KG" sz="2000" dirty="0" smtClean="0"/>
              <a:t/>
            </a:r>
            <a:br>
              <a:rPr lang="ky-KG" sz="2000" dirty="0" smtClean="0"/>
            </a:br>
            <a:r>
              <a:rPr lang="ky-KG" sz="2000" dirty="0" smtClean="0"/>
              <a:t/>
            </a:r>
            <a:br>
              <a:rPr lang="ky-KG" sz="2000" dirty="0" smtClean="0"/>
            </a:br>
            <a:r>
              <a:rPr lang="ky-KG" sz="2000" dirty="0" smtClean="0"/>
              <a:t/>
            </a:r>
            <a:br>
              <a:rPr lang="ky-KG" sz="2000" dirty="0" smtClean="0"/>
            </a:br>
            <a:r>
              <a:rPr lang="ky-KG" sz="2800" dirty="0"/>
              <a:t>1) знания в области специальной педагогики и психологии;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ky-KG" sz="2800" dirty="0"/>
              <a:t>2) овладение технологиями обучения;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ky-KG" sz="2800" dirty="0"/>
              <a:t>3) информационная компетентность, мышление (рефлексия) и толерантность;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ky-KG" sz="2800" dirty="0"/>
              <a:t>4) умение учитывать индивидуальные особенности ребенка;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ky-KG" sz="2800" dirty="0"/>
              <a:t>5) формирование эмпатии.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375848" cy="3960440"/>
          </a:xfrm>
        </p:spPr>
        <p:txBody>
          <a:bodyPr/>
          <a:lstStyle/>
          <a:p>
            <a:r>
              <a:rPr lang="ru-RU" dirty="0" smtClean="0"/>
              <a:t>Стили наставника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4964315"/>
              </p:ext>
            </p:extLst>
          </p:nvPr>
        </p:nvGraphicFramePr>
        <p:xfrm>
          <a:off x="1475656" y="1700808"/>
          <a:ext cx="6768752" cy="42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175713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528</Words>
  <Application>Microsoft Office PowerPoint</Application>
  <PresentationFormat>Экран (4:3)</PresentationFormat>
  <Paragraphs>75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Обучение</vt:lpstr>
      <vt:lpstr>Педагогическое наставничество в инклюзивном образовании</vt:lpstr>
      <vt:lpstr>Развитие системы инклюзивного образования в Кыргызской Республике</vt:lpstr>
      <vt:lpstr>Презентация PowerPoint</vt:lpstr>
      <vt:lpstr>Презентация PowerPoint</vt:lpstr>
      <vt:lpstr>Обзор на сегодня </vt:lpstr>
      <vt:lpstr>Презентация PowerPoint</vt:lpstr>
      <vt:lpstr>Процесс наставничества – определяют как,, </vt:lpstr>
      <vt:lpstr>Процесс наставничества развивает высокий уровень профессионализма, в следующих направлениях:    1) знания в области специальной педагогики и психологии; 2) овладение технологиями обучения; 3) информационная компетентность, мышление (рефлексия) и толерантность; 4) умение учитывать индивидуальные особенности ребенка; 5) формирование эмпатии. </vt:lpstr>
      <vt:lpstr>Стили наставника</vt:lpstr>
      <vt:lpstr>Участникам были предложены вопросы следующего характера:</vt:lpstr>
      <vt:lpstr>Скаффолдинг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2021-04-21T06:18:07Z</dcterms:created>
  <dcterms:modified xsi:type="dcterms:W3CDTF">2021-04-21T07:21:12Z</dcterms:modified>
</cp:coreProperties>
</file>