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2" r:id="rId3"/>
    <p:sldId id="270" r:id="rId4"/>
    <p:sldId id="312" r:id="rId5"/>
    <p:sldId id="298" r:id="rId6"/>
    <p:sldId id="313" r:id="rId7"/>
    <p:sldId id="315" r:id="rId8"/>
    <p:sldId id="314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278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9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9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6A0AD-4DB3-4164-8F3B-93BC529E5DD1}" type="datetimeFigureOut">
              <a:rPr lang="ru-RU"/>
              <a:pPr>
                <a:defRPr/>
              </a:pPr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3C071-CD42-4574-BACA-D4C5DFAA38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58E3A-AA6B-4204-A1EE-C8B74A6A550B}" type="datetimeFigureOut">
              <a:rPr lang="ru-RU"/>
              <a:pPr>
                <a:defRPr/>
              </a:pPr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39D13-C6E7-4F00-B78A-BEA6FD723A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A1003-56F0-4B75-8421-90196B623308}" type="datetimeFigureOut">
              <a:rPr lang="ru-RU"/>
              <a:pPr>
                <a:defRPr/>
              </a:pPr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9074A-8B24-4948-AACC-BB6D9C6309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4B9A7-7394-478A-8982-75E0268C699E}" type="datetimeFigureOut">
              <a:rPr lang="ru-RU"/>
              <a:pPr>
                <a:defRPr/>
              </a:pPr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B2CCA-E4EE-4837-B52B-605CFCE022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8C61F-2D69-46BA-A3DC-CCC6A3E947CC}" type="datetimeFigureOut">
              <a:rPr lang="ru-RU"/>
              <a:pPr>
                <a:defRPr/>
              </a:pPr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A410-469F-4190-898B-0B28B6921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B227B-3E59-443C-B984-7022C2FFD3F8}" type="datetimeFigureOut">
              <a:rPr lang="ru-RU"/>
              <a:pPr>
                <a:defRPr/>
              </a:pPr>
              <a:t>23.04.2021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60451-AB55-4635-BDAD-FF1B49169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BD3CF-EBD2-422B-B7F9-9DF2E10FF0CD}" type="datetimeFigureOut">
              <a:rPr lang="ru-RU"/>
              <a:pPr>
                <a:defRPr/>
              </a:pPr>
              <a:t>23.04.2021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19E4D-C2F7-4946-AAE5-85A0C43B59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C779-813F-4034-8526-B8CE100449BF}" type="datetimeFigureOut">
              <a:rPr lang="ru-RU"/>
              <a:pPr>
                <a:defRPr/>
              </a:pPr>
              <a:t>23.04.2021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51F66-6F08-403A-86D0-27EAD76EB7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FCFDA-906F-4C80-959A-D8CF5760DA25}" type="datetimeFigureOut">
              <a:rPr lang="ru-RU"/>
              <a:pPr>
                <a:defRPr/>
              </a:pPr>
              <a:t>23.04.2021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4D2B-5266-4B54-9861-037691E58A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61BB5-3784-4F15-BB42-9632DE6ACAF4}" type="datetimeFigureOut">
              <a:rPr lang="ru-RU"/>
              <a:pPr>
                <a:defRPr/>
              </a:pPr>
              <a:t>23.04.2021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1F5D6-A2CC-495A-95DD-A2432A5E05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8D53C-39EC-40A2-BAD9-58F1251FA741}" type="datetimeFigureOut">
              <a:rPr lang="ru-RU"/>
              <a:pPr>
                <a:defRPr/>
              </a:pPr>
              <a:t>23.04.2021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7A2DC-D3A8-4364-A425-FEC8096D8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62063F-ACAE-49BE-A686-C11DFF032046}" type="datetimeFigureOut">
              <a:rPr lang="ru-RU"/>
              <a:pPr>
                <a:defRPr/>
              </a:pPr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FA0005-CBDA-4765-902D-5C28405ACB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рямоугольник 3"/>
          <p:cNvSpPr>
            <a:spLocks noChangeArrowheads="1"/>
          </p:cNvSpPr>
          <p:nvPr/>
        </p:nvSpPr>
        <p:spPr bwMode="auto">
          <a:xfrm>
            <a:off x="-20638" y="4675188"/>
            <a:ext cx="9164638" cy="2182812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3314" name="Прямоугольник 1"/>
          <p:cNvSpPr>
            <a:spLocks noChangeArrowheads="1"/>
          </p:cNvSpPr>
          <p:nvPr/>
        </p:nvSpPr>
        <p:spPr bwMode="auto">
          <a:xfrm>
            <a:off x="0" y="1464418"/>
            <a:ext cx="9164638" cy="26908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3315" name="Прямоугольник 4"/>
          <p:cNvSpPr>
            <a:spLocks noChangeArrowheads="1"/>
          </p:cNvSpPr>
          <p:nvPr/>
        </p:nvSpPr>
        <p:spPr bwMode="auto">
          <a:xfrm>
            <a:off x="1554717" y="1778772"/>
            <a:ext cx="72009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Современная проблема диагностики раннего детского аутизма (РДА) и расстройств аутистического спектра (РАС).</a:t>
            </a:r>
            <a:endParaRPr lang="ru-RU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316" name="Прямоугольник 6"/>
          <p:cNvSpPr>
            <a:spLocks noChangeArrowheads="1"/>
          </p:cNvSpPr>
          <p:nvPr/>
        </p:nvSpPr>
        <p:spPr bwMode="auto">
          <a:xfrm>
            <a:off x="1554677" y="4797152"/>
            <a:ext cx="727265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Фесенко Юрий Анатольевич</a:t>
            </a:r>
            <a:r>
              <a:rPr lang="ru-RU" sz="16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ru-RU" sz="14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 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главный детский психиатр Санкт Петербурга; заместитель главного врача Центра восстановительного решения «Детская психиатрия имени С.С. Мнухина»; доктор медицинских наук, профессор.</a:t>
            </a:r>
          </a:p>
          <a:p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Фесенко Екатерина Юрьевна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  врач функциональной диагностики, врач-педиатр СПб ГБУЗ «Городская детская поликлиника № 19»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-20638" y="975940"/>
            <a:ext cx="5076056" cy="404835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2">
            <a:extLst>
              <a:ext uri="{FF2B5EF4-FFF2-40B4-BE49-F238E27FC236}">
                <a16:creationId xmlns:a16="http://schemas.microsoft.com/office/drawing/2014/main" id="{4D4341CB-A7BA-4C1D-B4DF-F8E89B71F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638" y="5141292"/>
            <a:ext cx="5076056" cy="1727821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9" name="Прямоугольник 1">
            <a:extLst>
              <a:ext uri="{FF2B5EF4-FFF2-40B4-BE49-F238E27FC236}">
                <a16:creationId xmlns:a16="http://schemas.microsoft.com/office/drawing/2014/main" id="{EDE2E67D-BD89-4C01-8A54-5412E5C1F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03648" cy="8367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39AB1BA-92CA-4ADE-9596-05BB70E01DCF}"/>
              </a:ext>
            </a:extLst>
          </p:cNvPr>
          <p:cNvSpPr/>
          <p:nvPr/>
        </p:nvSpPr>
        <p:spPr>
          <a:xfrm>
            <a:off x="1556048" y="0"/>
            <a:ext cx="7587952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5" name="Прямоугольник 5"/>
          <p:cNvSpPr>
            <a:spLocks noChangeArrowheads="1"/>
          </p:cNvSpPr>
          <p:nvPr/>
        </p:nvSpPr>
        <p:spPr bwMode="auto">
          <a:xfrm>
            <a:off x="261837" y="2232596"/>
            <a:ext cx="4782582" cy="1893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bg1"/>
                </a:solidFill>
              </a:rPr>
              <a:t>Анализ данных выявил, что показатель болезненности РДА в Санкт-Петербурге в 8,7 раз ниже, чем в США, в 10,5 раз ниже, чем в Финляндии, и в 9,7 раз ниже, чем в Великобритании.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E1684-BB13-4E7B-8F80-8EB8BBE3284B}"/>
              </a:ext>
            </a:extLst>
          </p:cNvPr>
          <p:cNvSpPr/>
          <p:nvPr/>
        </p:nvSpPr>
        <p:spPr>
          <a:xfrm>
            <a:off x="1691680" y="97077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bg1"/>
                </a:solidFill>
              </a:rPr>
              <a:t>СПб ГКУЗ ««Центр восстановительного лечения «Детская психиатрия» имени С.С. Мнухина»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32F5B1-9590-41BF-A39E-AEA8080ABE34}"/>
              </a:ext>
            </a:extLst>
          </p:cNvPr>
          <p:cNvSpPr/>
          <p:nvPr/>
        </p:nvSpPr>
        <p:spPr>
          <a:xfrm>
            <a:off x="456545" y="5543537"/>
            <a:ext cx="45878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В Санкт-Петербурге наиболее высокой оказывается доля (64,3%) пациентов с РДА с умственной отсталостью.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7395901-B3C3-4604-9FD9-4FF72E1F36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49"/>
          <a:stretch/>
        </p:blipFill>
        <p:spPr>
          <a:xfrm>
            <a:off x="5148064" y="975940"/>
            <a:ext cx="3995935" cy="5882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069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572000" y="981414"/>
            <a:ext cx="4572000" cy="404835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2">
            <a:extLst>
              <a:ext uri="{FF2B5EF4-FFF2-40B4-BE49-F238E27FC236}">
                <a16:creationId xmlns:a16="http://schemas.microsoft.com/office/drawing/2014/main" id="{4D4341CB-A7BA-4C1D-B4DF-F8E89B71F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1998" y="5146766"/>
            <a:ext cx="4572001" cy="1727821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9" name="Прямоугольник 1">
            <a:extLst>
              <a:ext uri="{FF2B5EF4-FFF2-40B4-BE49-F238E27FC236}">
                <a16:creationId xmlns:a16="http://schemas.microsoft.com/office/drawing/2014/main" id="{EDE2E67D-BD89-4C01-8A54-5412E5C1F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03648" cy="8367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39AB1BA-92CA-4ADE-9596-05BB70E01DCF}"/>
              </a:ext>
            </a:extLst>
          </p:cNvPr>
          <p:cNvSpPr/>
          <p:nvPr/>
        </p:nvSpPr>
        <p:spPr>
          <a:xfrm>
            <a:off x="1556048" y="0"/>
            <a:ext cx="7587952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5" name="Прямоугольник 5"/>
          <p:cNvSpPr>
            <a:spLocks noChangeArrowheads="1"/>
          </p:cNvSpPr>
          <p:nvPr/>
        </p:nvSpPr>
        <p:spPr bwMode="auto">
          <a:xfrm>
            <a:off x="4788023" y="2024182"/>
            <a:ext cx="4355977" cy="1893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bg1"/>
                </a:solidFill>
              </a:rPr>
              <a:t>Не точный медицинский диагноз (он отсутствует в действующей сегодня МКБ-10), а социальное понятие, построенное на принципах нарушений коммуникативной сферы (контакта с окружающими).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E1684-BB13-4E7B-8F80-8EB8BBE3284B}"/>
              </a:ext>
            </a:extLst>
          </p:cNvPr>
          <p:cNvSpPr/>
          <p:nvPr/>
        </p:nvSpPr>
        <p:spPr>
          <a:xfrm>
            <a:off x="1893640" y="233690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bg1"/>
                </a:solidFill>
              </a:rPr>
              <a:t>Расстройства аутистического спектра (РАС)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32F5B1-9590-41BF-A39E-AEA8080ABE34}"/>
              </a:ext>
            </a:extLst>
          </p:cNvPr>
          <p:cNvSpPr/>
          <p:nvPr/>
        </p:nvSpPr>
        <p:spPr>
          <a:xfrm>
            <a:off x="4788023" y="5549011"/>
            <a:ext cx="43449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Между тем, нарушения общения не являются основными проявлениями раннего детского аутизма (РДА). 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24E3196-2A8C-4133-8C22-76A5503929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63" r="18500"/>
          <a:stretch/>
        </p:blipFill>
        <p:spPr>
          <a:xfrm flipH="1">
            <a:off x="23381" y="981414"/>
            <a:ext cx="4357123" cy="587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929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2">
            <a:extLst>
              <a:ext uri="{FF2B5EF4-FFF2-40B4-BE49-F238E27FC236}">
                <a16:creationId xmlns:a16="http://schemas.microsoft.com/office/drawing/2014/main" id="{4D4341CB-A7BA-4C1D-B4DF-F8E89B71F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055945"/>
            <a:ext cx="4572001" cy="802055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9" name="Прямоугольник 1">
            <a:extLst>
              <a:ext uri="{FF2B5EF4-FFF2-40B4-BE49-F238E27FC236}">
                <a16:creationId xmlns:a16="http://schemas.microsoft.com/office/drawing/2014/main" id="{EDE2E67D-BD89-4C01-8A54-5412E5C1F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03648" cy="8367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39AB1BA-92CA-4ADE-9596-05BB70E01DCF}"/>
              </a:ext>
            </a:extLst>
          </p:cNvPr>
          <p:cNvSpPr/>
          <p:nvPr/>
        </p:nvSpPr>
        <p:spPr>
          <a:xfrm>
            <a:off x="1556048" y="0"/>
            <a:ext cx="7587952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5" name="Прямоугольник 5"/>
          <p:cNvSpPr>
            <a:spLocks noChangeArrowheads="1"/>
          </p:cNvSpPr>
          <p:nvPr/>
        </p:nvSpPr>
        <p:spPr bwMode="auto">
          <a:xfrm>
            <a:off x="395536" y="1795507"/>
            <a:ext cx="8748464" cy="326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Лица с РАС могут принадлежать </a:t>
            </a:r>
            <a:b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 различным нозологическим категориям:</a:t>
            </a:r>
          </a:p>
          <a:p>
            <a:pPr>
              <a:lnSpc>
                <a:spcPct val="150000"/>
              </a:lnSpc>
            </a:pP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ранний детский аутизм (РДА), синдром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Аспергера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синдром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Ретта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атипичный аутизм, умственная отсталость разной степени, речевые нарушения, дефекты слуха и зрения, социально-педагогическая запущенность и пр.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E1684-BB13-4E7B-8F80-8EB8BBE3284B}"/>
              </a:ext>
            </a:extLst>
          </p:cNvPr>
          <p:cNvSpPr/>
          <p:nvPr/>
        </p:nvSpPr>
        <p:spPr>
          <a:xfrm>
            <a:off x="1893640" y="233690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bg1"/>
                </a:solidFill>
              </a:rPr>
              <a:t>Расстройства аутистического спектра (РАС)</a:t>
            </a:r>
            <a:endParaRPr lang="ru-RU" dirty="0"/>
          </a:p>
        </p:txBody>
      </p:sp>
      <p:sp>
        <p:nvSpPr>
          <p:cNvPr id="10" name="Прямоугольник 1">
            <a:extLst>
              <a:ext uri="{FF2B5EF4-FFF2-40B4-BE49-F238E27FC236}">
                <a16:creationId xmlns:a16="http://schemas.microsoft.com/office/drawing/2014/main" id="{FD7886CE-60F4-4452-ACC5-3D41004E3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528" y="6039835"/>
            <a:ext cx="4391472" cy="818165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87210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">
            <a:extLst>
              <a:ext uri="{FF2B5EF4-FFF2-40B4-BE49-F238E27FC236}">
                <a16:creationId xmlns:a16="http://schemas.microsoft.com/office/drawing/2014/main" id="{EDE2E67D-BD89-4C01-8A54-5412E5C1F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03648" cy="8367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39AB1BA-92CA-4ADE-9596-05BB70E01DCF}"/>
              </a:ext>
            </a:extLst>
          </p:cNvPr>
          <p:cNvSpPr/>
          <p:nvPr/>
        </p:nvSpPr>
        <p:spPr>
          <a:xfrm>
            <a:off x="1556048" y="0"/>
            <a:ext cx="7587952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5" name="Прямоугольник 5"/>
          <p:cNvSpPr>
            <a:spLocks noChangeArrowheads="1"/>
          </p:cNvSpPr>
          <p:nvPr/>
        </p:nvSpPr>
        <p:spPr bwMode="auto">
          <a:xfrm>
            <a:off x="3269160" y="1960000"/>
            <a:ext cx="5868144" cy="259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Сегодня </a:t>
            </a:r>
            <a:r>
              <a:rPr lang="ru-RU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ошибочно</a:t>
            </a: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создается мнение, что </a:t>
            </a:r>
            <a:r>
              <a:rPr lang="ru-RU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РАС </a:t>
            </a: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самые частые психические расстройства </a:t>
            </a:r>
            <a:b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 детей и подростков в мире. </a:t>
            </a:r>
          </a:p>
        </p:txBody>
      </p:sp>
      <p:sp>
        <p:nvSpPr>
          <p:cNvPr id="10" name="Прямоугольник 1">
            <a:extLst>
              <a:ext uri="{FF2B5EF4-FFF2-40B4-BE49-F238E27FC236}">
                <a16:creationId xmlns:a16="http://schemas.microsoft.com/office/drawing/2014/main" id="{FD7886CE-60F4-4452-ACC5-3D41004E3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616" y="5437677"/>
            <a:ext cx="6912768" cy="1420324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CE70E49-623A-4128-A4AE-D4E78A7352D6}"/>
              </a:ext>
            </a:extLst>
          </p:cNvPr>
          <p:cNvSpPr/>
          <p:nvPr/>
        </p:nvSpPr>
        <p:spPr>
          <a:xfrm>
            <a:off x="3024300" y="5793896"/>
            <a:ext cx="30953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Это не так!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8CE0DFB-88EF-499D-A880-C9E87D9CC3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5" y="2138992"/>
            <a:ext cx="2416067" cy="2239845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17F1EC1-7A1A-42E3-8701-27546C6F47AE}"/>
              </a:ext>
            </a:extLst>
          </p:cNvPr>
          <p:cNvSpPr/>
          <p:nvPr/>
        </p:nvSpPr>
        <p:spPr>
          <a:xfrm>
            <a:off x="0" y="5435378"/>
            <a:ext cx="971599" cy="142262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F4DF52E-C6E5-4459-9105-E24F90806794}"/>
              </a:ext>
            </a:extLst>
          </p:cNvPr>
          <p:cNvSpPr/>
          <p:nvPr/>
        </p:nvSpPr>
        <p:spPr>
          <a:xfrm>
            <a:off x="8172401" y="5435378"/>
            <a:ext cx="971599" cy="142262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565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">
            <a:extLst>
              <a:ext uri="{FF2B5EF4-FFF2-40B4-BE49-F238E27FC236}">
                <a16:creationId xmlns:a16="http://schemas.microsoft.com/office/drawing/2014/main" id="{EDE2E67D-BD89-4C01-8A54-5412E5C1F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03648" cy="8367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39AB1BA-92CA-4ADE-9596-05BB70E01DCF}"/>
              </a:ext>
            </a:extLst>
          </p:cNvPr>
          <p:cNvSpPr/>
          <p:nvPr/>
        </p:nvSpPr>
        <p:spPr>
          <a:xfrm>
            <a:off x="1556048" y="0"/>
            <a:ext cx="7587952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1">
            <a:extLst>
              <a:ext uri="{FF2B5EF4-FFF2-40B4-BE49-F238E27FC236}">
                <a16:creationId xmlns:a16="http://schemas.microsoft.com/office/drawing/2014/main" id="{FD7886CE-60F4-4452-ACC5-3D41004E3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616" y="6165304"/>
            <a:ext cx="6912768" cy="692696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CE70E49-623A-4128-A4AE-D4E78A7352D6}"/>
              </a:ext>
            </a:extLst>
          </p:cNvPr>
          <p:cNvSpPr/>
          <p:nvPr/>
        </p:nvSpPr>
        <p:spPr>
          <a:xfrm>
            <a:off x="1285802" y="6309320"/>
            <a:ext cx="66340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</a:rPr>
              <a:t>(</a:t>
            </a:r>
            <a:r>
              <a:rPr lang="en-US" sz="2000" dirty="0" err="1">
                <a:solidFill>
                  <a:schemeClr val="bg1"/>
                </a:solidFill>
              </a:rPr>
              <a:t>Polanczyk</a:t>
            </a:r>
            <a:r>
              <a:rPr lang="en-US" sz="2000" dirty="0">
                <a:solidFill>
                  <a:schemeClr val="bg1"/>
                </a:solidFill>
              </a:rPr>
              <a:t> G.V., </a:t>
            </a:r>
            <a:r>
              <a:rPr lang="en-US" sz="2000" dirty="0" err="1">
                <a:solidFill>
                  <a:schemeClr val="bg1"/>
                </a:solidFill>
              </a:rPr>
              <a:t>Salum</a:t>
            </a:r>
            <a:r>
              <a:rPr lang="en-US" sz="2000" dirty="0">
                <a:solidFill>
                  <a:schemeClr val="bg1"/>
                </a:solidFill>
              </a:rPr>
              <a:t> G.A., </a:t>
            </a:r>
            <a:r>
              <a:rPr lang="en-US" sz="2000" dirty="0" err="1">
                <a:solidFill>
                  <a:schemeClr val="bg1"/>
                </a:solidFill>
              </a:rPr>
              <a:t>Sugaya</a:t>
            </a:r>
            <a:r>
              <a:rPr lang="en-US" sz="2000" dirty="0">
                <a:solidFill>
                  <a:schemeClr val="bg1"/>
                </a:solidFill>
              </a:rPr>
              <a:t> L.S. et.al. 2015).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17F1EC1-7A1A-42E3-8701-27546C6F47AE}"/>
              </a:ext>
            </a:extLst>
          </p:cNvPr>
          <p:cNvSpPr/>
          <p:nvPr/>
        </p:nvSpPr>
        <p:spPr>
          <a:xfrm>
            <a:off x="0" y="6165304"/>
            <a:ext cx="971599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F4DF52E-C6E5-4459-9105-E24F90806794}"/>
              </a:ext>
            </a:extLst>
          </p:cNvPr>
          <p:cNvSpPr/>
          <p:nvPr/>
        </p:nvSpPr>
        <p:spPr>
          <a:xfrm>
            <a:off x="8172401" y="6165304"/>
            <a:ext cx="971599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5" name="Прямоугольник 5"/>
          <p:cNvSpPr>
            <a:spLocks noChangeArrowheads="1"/>
          </p:cNvSpPr>
          <p:nvPr/>
        </p:nvSpPr>
        <p:spPr bwMode="auto">
          <a:xfrm>
            <a:off x="474240" y="1988840"/>
            <a:ext cx="8669760" cy="2459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тревожные расстройства (~117 миллионов),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расстройства поведения (~113 миллионов),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синдром дефицита внимания и гиперактивности (~63 миллиона),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депрессивные расстройства (~47 миллионов)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1AD0F6F-0B41-4D9F-BD87-1EA1C3E03D16}"/>
              </a:ext>
            </a:extLst>
          </p:cNvPr>
          <p:cNvSpPr/>
          <p:nvPr/>
        </p:nvSpPr>
        <p:spPr>
          <a:xfrm>
            <a:off x="2555776" y="148570"/>
            <a:ext cx="6619056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chemeClr val="bg1"/>
                </a:solidFill>
              </a:rPr>
              <a:t>САМЫМИ ЧАСТЫМИ РАССТРОЙСТВАМИ ЯВЛЯЮТСЯ:</a:t>
            </a:r>
          </a:p>
        </p:txBody>
      </p:sp>
    </p:spTree>
    <p:extLst>
      <p:ext uri="{BB962C8B-B14F-4D97-AF65-F5344CB8AC3E}">
        <p14:creationId xmlns:p14="http://schemas.microsoft.com/office/powerpoint/2010/main" val="3032541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1D4A4EE-03A2-4C59-8BAA-C4904D3D0125}"/>
              </a:ext>
            </a:extLst>
          </p:cNvPr>
          <p:cNvSpPr/>
          <p:nvPr/>
        </p:nvSpPr>
        <p:spPr>
          <a:xfrm>
            <a:off x="5220073" y="1"/>
            <a:ext cx="3923928" cy="379331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1">
            <a:extLst>
              <a:ext uri="{FF2B5EF4-FFF2-40B4-BE49-F238E27FC236}">
                <a16:creationId xmlns:a16="http://schemas.microsoft.com/office/drawing/2014/main" id="{FD7886CE-60F4-4452-ACC5-3D41004E3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5282"/>
            <a:ext cx="5046240" cy="5872718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19" name="Прямоугольник 1">
            <a:extLst>
              <a:ext uri="{FF2B5EF4-FFF2-40B4-BE49-F238E27FC236}">
                <a16:creationId xmlns:a16="http://schemas.microsoft.com/office/drawing/2014/main" id="{EDE2E67D-BD89-4C01-8A54-5412E5C1F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03648" cy="8367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39AB1BA-92CA-4ADE-9596-05BB70E01DCF}"/>
              </a:ext>
            </a:extLst>
          </p:cNvPr>
          <p:cNvSpPr/>
          <p:nvPr/>
        </p:nvSpPr>
        <p:spPr>
          <a:xfrm>
            <a:off x="1556048" y="0"/>
            <a:ext cx="3490192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F4DF52E-C6E5-4459-9105-E24F90806794}"/>
              </a:ext>
            </a:extLst>
          </p:cNvPr>
          <p:cNvSpPr/>
          <p:nvPr/>
        </p:nvSpPr>
        <p:spPr>
          <a:xfrm>
            <a:off x="5220073" y="4024920"/>
            <a:ext cx="3923928" cy="28330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5" name="Прямоугольник 5"/>
          <p:cNvSpPr>
            <a:spLocks noChangeArrowheads="1"/>
          </p:cNvSpPr>
          <p:nvPr/>
        </p:nvSpPr>
        <p:spPr bwMode="auto">
          <a:xfrm>
            <a:off x="467544" y="1948223"/>
            <a:ext cx="4385792" cy="3690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2000" dirty="0">
                <a:solidFill>
                  <a:schemeClr val="bg1"/>
                </a:solidFill>
              </a:rPr>
              <a:t>Согласно данным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 ЦВЛ «Детская психиатрия» 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имени С.С. Мнухина, 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в 2020 году в Петербурге количество детей с аутизмом и аутистическими расстройствами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CCBBDC3-5BF2-4D09-9BA7-DE34958374AD}"/>
              </a:ext>
            </a:extLst>
          </p:cNvPr>
          <p:cNvSpPr/>
          <p:nvPr/>
        </p:nvSpPr>
        <p:spPr>
          <a:xfrm>
            <a:off x="5213300" y="1068320"/>
            <a:ext cx="392392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800" dirty="0">
                <a:solidFill>
                  <a:schemeClr val="bg1"/>
                </a:solidFill>
              </a:rPr>
              <a:t>607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E228798-4E14-402F-9832-61293557FD9D}"/>
              </a:ext>
            </a:extLst>
          </p:cNvPr>
          <p:cNvSpPr/>
          <p:nvPr/>
        </p:nvSpPr>
        <p:spPr>
          <a:xfrm>
            <a:off x="5220072" y="4024920"/>
            <a:ext cx="3923928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500" dirty="0">
                <a:solidFill>
                  <a:schemeClr val="bg1"/>
                </a:solidFill>
              </a:rPr>
              <a:t>2,2% </a:t>
            </a:r>
          </a:p>
          <a:p>
            <a:pPr algn="ctr"/>
            <a:r>
              <a:rPr lang="ru-RU" dirty="0">
                <a:solidFill>
                  <a:schemeClr val="bg1"/>
                </a:solidFill>
              </a:rPr>
              <a:t>от </a:t>
            </a:r>
            <a:r>
              <a:rPr lang="ru-RU" dirty="0" err="1">
                <a:solidFill>
                  <a:schemeClr val="bg1"/>
                </a:solidFill>
              </a:rPr>
              <a:t>всехнаблюдающихся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детей и подростков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9876124-FF5E-4F6E-B6C7-E53DB6D09913}"/>
              </a:ext>
            </a:extLst>
          </p:cNvPr>
          <p:cNvSpPr/>
          <p:nvPr/>
        </p:nvSpPr>
        <p:spPr>
          <a:xfrm>
            <a:off x="6330296" y="2984227"/>
            <a:ext cx="17034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человек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40097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1D4A4EE-03A2-4C59-8BAA-C4904D3D0125}"/>
              </a:ext>
            </a:extLst>
          </p:cNvPr>
          <p:cNvSpPr/>
          <p:nvPr/>
        </p:nvSpPr>
        <p:spPr>
          <a:xfrm>
            <a:off x="0" y="1018852"/>
            <a:ext cx="9144000" cy="442637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1">
            <a:extLst>
              <a:ext uri="{FF2B5EF4-FFF2-40B4-BE49-F238E27FC236}">
                <a16:creationId xmlns:a16="http://schemas.microsoft.com/office/drawing/2014/main" id="{FD7886CE-60F4-4452-ACC5-3D41004E3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589240"/>
            <a:ext cx="5046240" cy="1268760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19" name="Прямоугольник 1">
            <a:extLst>
              <a:ext uri="{FF2B5EF4-FFF2-40B4-BE49-F238E27FC236}">
                <a16:creationId xmlns:a16="http://schemas.microsoft.com/office/drawing/2014/main" id="{EDE2E67D-BD89-4C01-8A54-5412E5C1F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03648" cy="8367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39AB1BA-92CA-4ADE-9596-05BB70E01DCF}"/>
              </a:ext>
            </a:extLst>
          </p:cNvPr>
          <p:cNvSpPr/>
          <p:nvPr/>
        </p:nvSpPr>
        <p:spPr>
          <a:xfrm>
            <a:off x="1556048" y="0"/>
            <a:ext cx="3490192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5" name="Прямоугольник 5"/>
          <p:cNvSpPr>
            <a:spLocks noChangeArrowheads="1"/>
          </p:cNvSpPr>
          <p:nvPr/>
        </p:nvSpPr>
        <p:spPr bwMode="auto">
          <a:xfrm>
            <a:off x="395536" y="1268760"/>
            <a:ext cx="8748464" cy="3690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2000" dirty="0">
                <a:solidFill>
                  <a:schemeClr val="bg1"/>
                </a:solidFill>
              </a:rPr>
              <a:t>159 человек имеют диагноз «ранний детский аутизм», 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29 — синдром </a:t>
            </a:r>
            <a:r>
              <a:rPr lang="ru-RU" sz="2000" dirty="0" err="1">
                <a:solidFill>
                  <a:schemeClr val="bg1"/>
                </a:solidFill>
              </a:rPr>
              <a:t>Аспергера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30 детей — аутистические расстройства из-за органических заболеваний головного мозга, 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399 детям поставлены диагнозы аутистического расстройства с умственной отсталостью. </a:t>
            </a:r>
          </a:p>
        </p:txBody>
      </p:sp>
      <p:sp>
        <p:nvSpPr>
          <p:cNvPr id="11" name="Прямоугольник 1">
            <a:extLst>
              <a:ext uri="{FF2B5EF4-FFF2-40B4-BE49-F238E27FC236}">
                <a16:creationId xmlns:a16="http://schemas.microsoft.com/office/drawing/2014/main" id="{FF5D3083-4140-4A7B-90A2-5C86F502D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0072" y="5589240"/>
            <a:ext cx="3923928" cy="1268760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0408C6A-A0C4-4551-8DB8-4BDB8B062EC8}"/>
              </a:ext>
            </a:extLst>
          </p:cNvPr>
          <p:cNvSpPr/>
          <p:nvPr/>
        </p:nvSpPr>
        <p:spPr>
          <a:xfrm>
            <a:off x="5232276" y="-13534"/>
            <a:ext cx="3923928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712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-20638" y="3235598"/>
            <a:ext cx="9164638" cy="1788691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2">
            <a:extLst>
              <a:ext uri="{FF2B5EF4-FFF2-40B4-BE49-F238E27FC236}">
                <a16:creationId xmlns:a16="http://schemas.microsoft.com/office/drawing/2014/main" id="{4D4341CB-A7BA-4C1D-B4DF-F8E89B71F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638" y="5141292"/>
            <a:ext cx="5076056" cy="1727821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9" name="Прямоугольник 1">
            <a:extLst>
              <a:ext uri="{FF2B5EF4-FFF2-40B4-BE49-F238E27FC236}">
                <a16:creationId xmlns:a16="http://schemas.microsoft.com/office/drawing/2014/main" id="{EDE2E67D-BD89-4C01-8A54-5412E5C1F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03648" cy="8367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39AB1BA-92CA-4ADE-9596-05BB70E01DCF}"/>
              </a:ext>
            </a:extLst>
          </p:cNvPr>
          <p:cNvSpPr/>
          <p:nvPr/>
        </p:nvSpPr>
        <p:spPr>
          <a:xfrm>
            <a:off x="1556048" y="0"/>
            <a:ext cx="7587952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5" name="Прямоугольник 5"/>
          <p:cNvSpPr>
            <a:spLocks noChangeArrowheads="1"/>
          </p:cNvSpPr>
          <p:nvPr/>
        </p:nvSpPr>
        <p:spPr bwMode="auto">
          <a:xfrm>
            <a:off x="498048" y="3419780"/>
            <a:ext cx="8147903" cy="142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bg1"/>
                </a:solidFill>
              </a:rPr>
              <a:t> доля детей с аутизмом и аутистическими расстройствами ежегодно составляет менее 0,1% от всего детского населения Петербурга, насчитывающего более 860 тысяч человек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E1684-BB13-4E7B-8F80-8EB8BBE3284B}"/>
              </a:ext>
            </a:extLst>
          </p:cNvPr>
          <p:cNvSpPr/>
          <p:nvPr/>
        </p:nvSpPr>
        <p:spPr>
          <a:xfrm>
            <a:off x="1691680" y="97077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bg1"/>
                </a:solidFill>
              </a:rPr>
              <a:t>МЕДИЦИНСКИЙ АВТОМАТИЗИРОВАННЫЙ ИНФОРМАЦИОННЫЙ ЦЕНТР (МИАЦ). 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32F5B1-9590-41BF-A39E-AEA8080ABE34}"/>
              </a:ext>
            </a:extLst>
          </p:cNvPr>
          <p:cNvSpPr/>
          <p:nvPr/>
        </p:nvSpPr>
        <p:spPr>
          <a:xfrm>
            <a:off x="456545" y="5543537"/>
            <a:ext cx="45878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Не говоря уже о численности всего населения города!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B1B8CB8-84AA-4863-BD62-A7C53FF300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813" y="836712"/>
            <a:ext cx="5470957" cy="2398886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D14F38D-2DC0-4ED7-B884-F635EB8D8337}"/>
              </a:ext>
            </a:extLst>
          </p:cNvPr>
          <p:cNvSpPr/>
          <p:nvPr/>
        </p:nvSpPr>
        <p:spPr>
          <a:xfrm>
            <a:off x="5220072" y="5139881"/>
            <a:ext cx="3937050" cy="1718119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517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-20638" y="933789"/>
            <a:ext cx="6032798" cy="4979079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2">
            <a:extLst>
              <a:ext uri="{FF2B5EF4-FFF2-40B4-BE49-F238E27FC236}">
                <a16:creationId xmlns:a16="http://schemas.microsoft.com/office/drawing/2014/main" id="{4D4341CB-A7BA-4C1D-B4DF-F8E89B71F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638" y="6093296"/>
            <a:ext cx="5076056" cy="775817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9" name="Прямоугольник 1">
            <a:extLst>
              <a:ext uri="{FF2B5EF4-FFF2-40B4-BE49-F238E27FC236}">
                <a16:creationId xmlns:a16="http://schemas.microsoft.com/office/drawing/2014/main" id="{EDE2E67D-BD89-4C01-8A54-5412E5C1F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03648" cy="8367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39AB1BA-92CA-4ADE-9596-05BB70E01DCF}"/>
              </a:ext>
            </a:extLst>
          </p:cNvPr>
          <p:cNvSpPr/>
          <p:nvPr/>
        </p:nvSpPr>
        <p:spPr>
          <a:xfrm>
            <a:off x="1556048" y="0"/>
            <a:ext cx="7587952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5" name="Прямоугольник 5"/>
          <p:cNvSpPr>
            <a:spLocks noChangeArrowheads="1"/>
          </p:cNvSpPr>
          <p:nvPr/>
        </p:nvSpPr>
        <p:spPr bwMode="auto">
          <a:xfrm>
            <a:off x="573593" y="1715168"/>
            <a:ext cx="5411599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Диагноз «аутизм» отрицать невозможно, но психиатры настаивают на том, что его надо отделять от множества других расстройств, синдромов при других заболеваниях, которые закачиваются в одно «облако», </a:t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имя которому – не признаваемое петербургскими психиатрами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32F5B1-9590-41BF-A39E-AEA8080ABE34}"/>
              </a:ext>
            </a:extLst>
          </p:cNvPr>
          <p:cNvSpPr/>
          <p:nvPr/>
        </p:nvSpPr>
        <p:spPr>
          <a:xfrm>
            <a:off x="456545" y="5543537"/>
            <a:ext cx="4587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D14F38D-2DC0-4ED7-B884-F635EB8D8337}"/>
              </a:ext>
            </a:extLst>
          </p:cNvPr>
          <p:cNvSpPr/>
          <p:nvPr/>
        </p:nvSpPr>
        <p:spPr>
          <a:xfrm>
            <a:off x="5220072" y="6082183"/>
            <a:ext cx="3937050" cy="77581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id="{4C8E9687-F1D9-4AE9-ACC5-7D2C80B28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177" y="933789"/>
            <a:ext cx="2987824" cy="4979079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B40CE25-3F43-4639-B231-57364FB66DB8}"/>
              </a:ext>
            </a:extLst>
          </p:cNvPr>
          <p:cNvSpPr/>
          <p:nvPr/>
        </p:nvSpPr>
        <p:spPr>
          <a:xfrm>
            <a:off x="6327162" y="2556798"/>
            <a:ext cx="264585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>
                <a:solidFill>
                  <a:schemeClr val="bg1"/>
                </a:solidFill>
              </a:rPr>
              <a:t>РАС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973626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2">
            <a:extLst>
              <a:ext uri="{FF2B5EF4-FFF2-40B4-BE49-F238E27FC236}">
                <a16:creationId xmlns:a16="http://schemas.microsoft.com/office/drawing/2014/main" id="{4D4341CB-A7BA-4C1D-B4DF-F8E89B71F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638" y="6093296"/>
            <a:ext cx="5076056" cy="775817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9" name="Прямоугольник 1">
            <a:extLst>
              <a:ext uri="{FF2B5EF4-FFF2-40B4-BE49-F238E27FC236}">
                <a16:creationId xmlns:a16="http://schemas.microsoft.com/office/drawing/2014/main" id="{EDE2E67D-BD89-4C01-8A54-5412E5C1F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03648" cy="8367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39AB1BA-92CA-4ADE-9596-05BB70E01DCF}"/>
              </a:ext>
            </a:extLst>
          </p:cNvPr>
          <p:cNvSpPr/>
          <p:nvPr/>
        </p:nvSpPr>
        <p:spPr>
          <a:xfrm>
            <a:off x="1556048" y="0"/>
            <a:ext cx="7587952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32F5B1-9590-41BF-A39E-AEA8080ABE34}"/>
              </a:ext>
            </a:extLst>
          </p:cNvPr>
          <p:cNvSpPr/>
          <p:nvPr/>
        </p:nvSpPr>
        <p:spPr>
          <a:xfrm>
            <a:off x="456545" y="5543537"/>
            <a:ext cx="4587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D14F38D-2DC0-4ED7-B884-F635EB8D8337}"/>
              </a:ext>
            </a:extLst>
          </p:cNvPr>
          <p:cNvSpPr/>
          <p:nvPr/>
        </p:nvSpPr>
        <p:spPr>
          <a:xfrm>
            <a:off x="5220072" y="6082183"/>
            <a:ext cx="3937050" cy="77581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C27DB9-6885-46D4-B406-A90EBAFEA198}"/>
              </a:ext>
            </a:extLst>
          </p:cNvPr>
          <p:cNvSpPr/>
          <p:nvPr/>
        </p:nvSpPr>
        <p:spPr>
          <a:xfrm>
            <a:off x="1043608" y="1987676"/>
            <a:ext cx="73448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Диагноз: </a:t>
            </a:r>
            <a:b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«Расстройства аутистического спектра»</a:t>
            </a: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появится, по предварительным данным, в следующей международной классификации болезней –  </a:t>
            </a:r>
            <a:r>
              <a:rPr lang="ru-RU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МКБ-11</a:t>
            </a: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только в 2022 году.</a:t>
            </a:r>
          </a:p>
        </p:txBody>
      </p:sp>
    </p:spTree>
    <p:extLst>
      <p:ext uri="{BB962C8B-B14F-4D97-AF65-F5344CB8AC3E}">
        <p14:creationId xmlns:p14="http://schemas.microsoft.com/office/powerpoint/2010/main" val="3359138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49125" y="2714692"/>
            <a:ext cx="4494875" cy="6404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8429332-A4E1-41D1-825B-FC26F1AC29ED}"/>
              </a:ext>
            </a:extLst>
          </p:cNvPr>
          <p:cNvSpPr/>
          <p:nvPr/>
        </p:nvSpPr>
        <p:spPr>
          <a:xfrm>
            <a:off x="4650998" y="3511583"/>
            <a:ext cx="4494875" cy="7371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12AD4D6-D651-479A-8C1D-E0DC7BE5D8BD}"/>
              </a:ext>
            </a:extLst>
          </p:cNvPr>
          <p:cNvSpPr/>
          <p:nvPr/>
        </p:nvSpPr>
        <p:spPr>
          <a:xfrm>
            <a:off x="4649125" y="4419462"/>
            <a:ext cx="4494875" cy="159082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47596AE-3ADA-4838-BFF8-DD605F39084C}"/>
              </a:ext>
            </a:extLst>
          </p:cNvPr>
          <p:cNvSpPr/>
          <p:nvPr/>
        </p:nvSpPr>
        <p:spPr>
          <a:xfrm>
            <a:off x="4649124" y="6181007"/>
            <a:ext cx="4494875" cy="67472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13" name="Заголовок 1"/>
          <p:cNvSpPr txBox="1">
            <a:spLocks/>
          </p:cNvSpPr>
          <p:nvPr/>
        </p:nvSpPr>
        <p:spPr bwMode="auto">
          <a:xfrm>
            <a:off x="3039194" y="195261"/>
            <a:ext cx="6104806" cy="590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43999" cy="8652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989AAAA-C689-45E1-95C1-1057741AB068}"/>
              </a:ext>
            </a:extLst>
          </p:cNvPr>
          <p:cNvSpPr/>
          <p:nvPr/>
        </p:nvSpPr>
        <p:spPr>
          <a:xfrm>
            <a:off x="1501415" y="153429"/>
            <a:ext cx="7031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dirty="0">
                <a:solidFill>
                  <a:schemeClr val="bg1"/>
                </a:solidFill>
                <a:latin typeface="+mj-lt"/>
              </a:rPr>
              <a:t>РАННИЙ ДЕТСКИЙ АУТИЗМ </a:t>
            </a:r>
          </a:p>
        </p:txBody>
      </p:sp>
      <p:sp>
        <p:nvSpPr>
          <p:cNvPr id="15" name="Прямоугольник 1">
            <a:extLst>
              <a:ext uri="{FF2B5EF4-FFF2-40B4-BE49-F238E27FC236}">
                <a16:creationId xmlns:a16="http://schemas.microsoft.com/office/drawing/2014/main" id="{B0594EE4-8866-4CE5-951D-D4CFE7BFB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321" y="1018641"/>
            <a:ext cx="4366297" cy="3706504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2177" y="1081983"/>
            <a:ext cx="361072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b="1" dirty="0">
                <a:solidFill>
                  <a:schemeClr val="bg1"/>
                </a:solidFill>
              </a:rPr>
              <a:t>РДА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относится по МКБ-10 к рубрике F00-F99 Психические расстройства и расстройства поведения</a:t>
            </a:r>
            <a:endParaRPr lang="ru-RU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120AA75-DE3F-4C3D-96DF-7ABDC34C5643}"/>
              </a:ext>
            </a:extLst>
          </p:cNvPr>
          <p:cNvSpPr/>
          <p:nvPr/>
        </p:nvSpPr>
        <p:spPr>
          <a:xfrm>
            <a:off x="4788025" y="2885410"/>
            <a:ext cx="43559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ранний детский аутизм (F84.0-F84.1),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синдром </a:t>
            </a:r>
            <a:r>
              <a:rPr lang="ru-RU" dirty="0" err="1">
                <a:solidFill>
                  <a:schemeClr val="bg1"/>
                </a:solidFill>
              </a:rPr>
              <a:t>Аспергера</a:t>
            </a:r>
            <a:r>
              <a:rPr lang="ru-RU" dirty="0">
                <a:solidFill>
                  <a:schemeClr val="bg1"/>
                </a:solidFill>
              </a:rPr>
              <a:t> (F84.5),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аутистические расстройства, обусловленными органическими заболеваниями головного мозга, и вследствие других причин 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(F84.1-F84.3), 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аутистическое расстройство с умственной отсталостью (F84.11)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Прямоугольник 5"/>
          <p:cNvSpPr>
            <a:spLocks noChangeArrowheads="1"/>
          </p:cNvSpPr>
          <p:nvPr/>
        </p:nvSpPr>
        <p:spPr bwMode="auto">
          <a:xfrm>
            <a:off x="-20638" y="4675188"/>
            <a:ext cx="9164638" cy="2182812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4578" name="Прямоугольник 6"/>
          <p:cNvSpPr>
            <a:spLocks noChangeArrowheads="1"/>
          </p:cNvSpPr>
          <p:nvPr/>
        </p:nvSpPr>
        <p:spPr bwMode="auto">
          <a:xfrm>
            <a:off x="-20638" y="2182812"/>
            <a:ext cx="9164638" cy="21828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>
              <a:solidFill>
                <a:srgbClr val="FF6600"/>
              </a:solidFill>
            </a:endParaRPr>
          </a:p>
        </p:txBody>
      </p:sp>
      <p:sp>
        <p:nvSpPr>
          <p:cNvPr id="24579" name="Прямоугольник 7"/>
          <p:cNvSpPr>
            <a:spLocks noChangeArrowheads="1"/>
          </p:cNvSpPr>
          <p:nvPr/>
        </p:nvSpPr>
        <p:spPr bwMode="auto">
          <a:xfrm>
            <a:off x="990600" y="3103563"/>
            <a:ext cx="7200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Calibri" pitchFamily="34" charset="0"/>
              </a:rPr>
              <a:t>СПАСИБО ЗА ВНИМАНИЕ</a:t>
            </a:r>
            <a:endParaRPr lang="ru-RU" sz="2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Прямоугольник 6">
            <a:extLst>
              <a:ext uri="{FF2B5EF4-FFF2-40B4-BE49-F238E27FC236}">
                <a16:creationId xmlns:a16="http://schemas.microsoft.com/office/drawing/2014/main" id="{ABEFF6FA-F974-4153-A0F8-6ACA72625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677" y="4797152"/>
            <a:ext cx="727265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Фесенко Юрий Анатольевич</a:t>
            </a:r>
            <a:r>
              <a:rPr lang="ru-RU" sz="16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ru-RU" sz="14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 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главный детский психиатр Санкт Петербурга; заместитель главного врача Центра восстановительного решения «Детская психиатрия имени С.С. Мнухина»; доктор медицинских наук, профессор.</a:t>
            </a:r>
          </a:p>
          <a:p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Фесенко Екатерина Юрьевна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  врач функциональной диагностики, врач-педиатр СПб ГБУЗ «Городская детская поликлиника № 19»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184482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6">
            <a:extLst>
              <a:ext uri="{FF2B5EF4-FFF2-40B4-BE49-F238E27FC236}">
                <a16:creationId xmlns:a16="http://schemas.microsoft.com/office/drawing/2014/main" id="{4A9FDA12-968E-4F5F-A73D-4C0467E2D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260648"/>
            <a:ext cx="83529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bg1"/>
                </a:solidFill>
              </a:rPr>
              <a:t>Аутизмом называют расстройство психического и психологического развития, при котором наблюдается выраженный дефицит эмоциональных проявлений и сферы общения. В переводе «аутизм» - это «ушедший в себя, или человек внутри себя»</a:t>
            </a:r>
            <a:endParaRPr lang="ru-RU" sz="36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B666EB0-33C3-436B-8C84-9C1B1ADBE4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813" y="2154638"/>
            <a:ext cx="6271149" cy="470336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1412776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6">
            <a:extLst>
              <a:ext uri="{FF2B5EF4-FFF2-40B4-BE49-F238E27FC236}">
                <a16:creationId xmlns:a16="http://schemas.microsoft.com/office/drawing/2014/main" id="{4A9FDA12-968E-4F5F-A73D-4C0467E2D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260648"/>
            <a:ext cx="83529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dirty="0">
                <a:solidFill>
                  <a:schemeClr val="bg1"/>
                </a:solidFill>
              </a:rPr>
              <a:t>При анализе данных из разных стран (Великобритания, 2006, 2009; Япония, 2008; США, 2009; Норвегия, 2010; Южная Корея, 2011; Исландия, 2013) 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очевидно, что, несмотря на разницу в возрасте и методы исследования, 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D46B220-4F2A-411A-BDFE-A1DCA4750684}"/>
              </a:ext>
            </a:extLst>
          </p:cNvPr>
          <p:cNvSpPr/>
          <p:nvPr/>
        </p:nvSpPr>
        <p:spPr>
          <a:xfrm>
            <a:off x="1331640" y="2276872"/>
            <a:ext cx="6923369" cy="384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анализируемая переменная</a:t>
            </a:r>
          </a:p>
          <a:p>
            <a:pPr algn="ctr"/>
            <a:r>
              <a:rPr lang="ru-RU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находится в диапазоне</a:t>
            </a:r>
          </a:p>
          <a:p>
            <a:pPr algn="ctr">
              <a:lnSpc>
                <a:spcPct val="150000"/>
              </a:lnSpc>
            </a:pPr>
            <a:r>
              <a:rPr lang="ru-RU" sz="8000" b="1" dirty="0">
                <a:solidFill>
                  <a:srgbClr val="0070C0"/>
                </a:solidFill>
              </a:rPr>
              <a:t>0,87% - 2,64%</a:t>
            </a:r>
          </a:p>
          <a:p>
            <a:pPr algn="ctr"/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от всего населения этих стран</a:t>
            </a:r>
          </a:p>
        </p:txBody>
      </p:sp>
    </p:spTree>
    <p:extLst>
      <p:ext uri="{BB962C8B-B14F-4D97-AF65-F5344CB8AC3E}">
        <p14:creationId xmlns:p14="http://schemas.microsoft.com/office/powerpoint/2010/main" val="1622519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964827"/>
            <a:ext cx="5292080" cy="404835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2">
            <a:extLst>
              <a:ext uri="{FF2B5EF4-FFF2-40B4-BE49-F238E27FC236}">
                <a16:creationId xmlns:a16="http://schemas.microsoft.com/office/drawing/2014/main" id="{4D4341CB-A7BA-4C1D-B4DF-F8E89B71F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638" y="5141292"/>
            <a:ext cx="5312718" cy="1727821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9" name="Прямоугольник 1">
            <a:extLst>
              <a:ext uri="{FF2B5EF4-FFF2-40B4-BE49-F238E27FC236}">
                <a16:creationId xmlns:a16="http://schemas.microsoft.com/office/drawing/2014/main" id="{EDE2E67D-BD89-4C01-8A54-5412E5C1F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03648" cy="8367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39AB1BA-92CA-4ADE-9596-05BB70E01DCF}"/>
              </a:ext>
            </a:extLst>
          </p:cNvPr>
          <p:cNvSpPr/>
          <p:nvPr/>
        </p:nvSpPr>
        <p:spPr>
          <a:xfrm>
            <a:off x="1556048" y="0"/>
            <a:ext cx="7587952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B421526-C549-4AB6-9CA2-75CAEE0FFC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50" r="30030"/>
          <a:stretch/>
        </p:blipFill>
        <p:spPr>
          <a:xfrm>
            <a:off x="5424246" y="964826"/>
            <a:ext cx="3719754" cy="5893174"/>
          </a:xfrm>
          <a:prstGeom prst="rect">
            <a:avLst/>
          </a:prstGeom>
        </p:spPr>
      </p:pic>
      <p:sp>
        <p:nvSpPr>
          <p:cNvPr id="20485" name="Прямоугольник 5"/>
          <p:cNvSpPr>
            <a:spLocks noChangeArrowheads="1"/>
          </p:cNvSpPr>
          <p:nvPr/>
        </p:nvSpPr>
        <p:spPr bwMode="auto">
          <a:xfrm>
            <a:off x="242782" y="1488335"/>
            <a:ext cx="4932040" cy="3001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bg1"/>
                </a:solidFill>
              </a:rPr>
              <a:t>Данные о распространенности РАС в стране </a:t>
            </a: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600" dirty="0">
                <a:solidFill>
                  <a:schemeClr val="bg1"/>
                </a:solidFill>
              </a:rPr>
              <a:t>(по </a:t>
            </a:r>
            <a:r>
              <a:rPr lang="ru-RU" sz="1600" dirty="0" err="1">
                <a:solidFill>
                  <a:schemeClr val="bg1"/>
                </a:solidFill>
              </a:rPr>
              <a:t>критиериям</a:t>
            </a:r>
            <a:r>
              <a:rPr lang="ru-RU" sz="1600" dirty="0">
                <a:solidFill>
                  <a:schemeClr val="bg1"/>
                </a:solidFill>
              </a:rPr>
              <a:t> DSM):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bg1"/>
                </a:solidFill>
              </a:rPr>
              <a:t>в 2000 году 6,7 на 1000 человек </a:t>
            </a: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600" dirty="0">
                <a:solidFill>
                  <a:schemeClr val="bg1"/>
                </a:solidFill>
              </a:rPr>
              <a:t>(1 ребенок с РАС на 150 здоровых детей),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bg1"/>
                </a:solidFill>
              </a:rPr>
              <a:t>в 2006 году 9 на 1000 человек (1 из 110),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bg1"/>
                </a:solidFill>
              </a:rPr>
              <a:t>в 2012 году 14,6 на 1000 человек (1 ребенок с РАС на 68 здоровых детей) (</a:t>
            </a:r>
            <a:r>
              <a:rPr lang="ru-RU" sz="1600" dirty="0" err="1">
                <a:solidFill>
                  <a:schemeClr val="bg1"/>
                </a:solidFill>
              </a:rPr>
              <a:t>Christensen</a:t>
            </a:r>
            <a:r>
              <a:rPr lang="ru-RU" sz="1600" dirty="0">
                <a:solidFill>
                  <a:schemeClr val="bg1"/>
                </a:solidFill>
              </a:rPr>
              <a:t> D.L., </a:t>
            </a:r>
            <a:r>
              <a:rPr lang="ru-RU" sz="1600" dirty="0" err="1">
                <a:solidFill>
                  <a:schemeClr val="bg1"/>
                </a:solidFill>
              </a:rPr>
              <a:t>Baio</a:t>
            </a:r>
            <a:r>
              <a:rPr lang="ru-RU" sz="1600" dirty="0">
                <a:solidFill>
                  <a:schemeClr val="bg1"/>
                </a:solidFill>
              </a:rPr>
              <a:t> J., </a:t>
            </a:r>
            <a:r>
              <a:rPr lang="ru-RU" sz="1600" dirty="0" err="1">
                <a:solidFill>
                  <a:schemeClr val="bg1"/>
                </a:solidFill>
              </a:rPr>
              <a:t>Braun</a:t>
            </a:r>
            <a:r>
              <a:rPr lang="ru-RU" sz="1600" dirty="0">
                <a:solidFill>
                  <a:schemeClr val="bg1"/>
                </a:solidFill>
              </a:rPr>
              <a:t> K.V.N., et.al., 2016).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E1684-BB13-4E7B-8F80-8EB8BBE3284B}"/>
              </a:ext>
            </a:extLst>
          </p:cNvPr>
          <p:cNvSpPr/>
          <p:nvPr/>
        </p:nvSpPr>
        <p:spPr>
          <a:xfrm>
            <a:off x="1835696" y="95190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bg1"/>
                </a:solidFill>
              </a:rPr>
              <a:t>ЦЕНТР КОНТРОЛЯ И ПРОФИЛАКТИКИ ЗАБОЛЕВАНИЙ (США)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32F5B1-9590-41BF-A39E-AEA8080ABE34}"/>
              </a:ext>
            </a:extLst>
          </p:cNvPr>
          <p:cNvSpPr/>
          <p:nvPr/>
        </p:nvSpPr>
        <p:spPr>
          <a:xfrm>
            <a:off x="225614" y="5543537"/>
            <a:ext cx="50664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В статье 2016 г. эти авторы сообщают о распространенности в 13,4 на 1000 у детей в возрасте 4 лет.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24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851920" y="964827"/>
            <a:ext cx="5292080" cy="469542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2">
            <a:extLst>
              <a:ext uri="{FF2B5EF4-FFF2-40B4-BE49-F238E27FC236}">
                <a16:creationId xmlns:a16="http://schemas.microsoft.com/office/drawing/2014/main" id="{4D4341CB-A7BA-4C1D-B4DF-F8E89B71F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638" y="5893173"/>
            <a:ext cx="5312718" cy="975940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9" name="Прямоугольник 1">
            <a:extLst>
              <a:ext uri="{FF2B5EF4-FFF2-40B4-BE49-F238E27FC236}">
                <a16:creationId xmlns:a16="http://schemas.microsoft.com/office/drawing/2014/main" id="{EDE2E67D-BD89-4C01-8A54-5412E5C1F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03648" cy="8367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39AB1BA-92CA-4ADE-9596-05BB70E01DCF}"/>
              </a:ext>
            </a:extLst>
          </p:cNvPr>
          <p:cNvSpPr/>
          <p:nvPr/>
        </p:nvSpPr>
        <p:spPr>
          <a:xfrm>
            <a:off x="1556048" y="0"/>
            <a:ext cx="7587952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5" name="Прямоугольник 5"/>
          <p:cNvSpPr>
            <a:spLocks noChangeArrowheads="1"/>
          </p:cNvSpPr>
          <p:nvPr/>
        </p:nvSpPr>
        <p:spPr bwMode="auto">
          <a:xfrm>
            <a:off x="4031940" y="1811872"/>
            <a:ext cx="4932040" cy="3001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bg1"/>
                </a:solidFill>
              </a:rPr>
              <a:t>С начала 90-х годов наблюдается увеличение частоты диагностики РАС (по </a:t>
            </a:r>
            <a:r>
              <a:rPr lang="ru-RU" sz="1600" dirty="0" err="1">
                <a:solidFill>
                  <a:schemeClr val="bg1"/>
                </a:solidFill>
              </a:rPr>
              <a:t>критиериям</a:t>
            </a:r>
            <a:r>
              <a:rPr lang="ru-RU" sz="1600" dirty="0">
                <a:solidFill>
                  <a:schemeClr val="bg1"/>
                </a:solidFill>
              </a:rPr>
              <a:t> DSM) на 15-20% в год, с 4,8 на 10 тыс. в 1983-1987 до 43,2 на 10 тыс. в 1994-1999 гг. </a:t>
            </a:r>
          </a:p>
          <a:p>
            <a:pPr>
              <a:lnSpc>
                <a:spcPct val="150000"/>
              </a:lnSpc>
            </a:pPr>
            <a:endParaRPr lang="ru-RU" sz="16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bg1"/>
                </a:solidFill>
              </a:rPr>
              <a:t>Если в Австралии в 2009 г. всего было зарегистрировано 64,400 случаев, то в 2012 г. – 115,400 случаев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E1684-BB13-4E7B-8F80-8EB8BBE3284B}"/>
              </a:ext>
            </a:extLst>
          </p:cNvPr>
          <p:cNvSpPr/>
          <p:nvPr/>
        </p:nvSpPr>
        <p:spPr>
          <a:xfrm>
            <a:off x="1871684" y="234459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bg1"/>
                </a:solidFill>
              </a:rPr>
              <a:t>В АВСТРАЛИИ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32F5B1-9590-41BF-A39E-AEA8080ABE34}"/>
              </a:ext>
            </a:extLst>
          </p:cNvPr>
          <p:cNvSpPr/>
          <p:nvPr/>
        </p:nvSpPr>
        <p:spPr>
          <a:xfrm>
            <a:off x="225614" y="6246437"/>
            <a:ext cx="5066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(</a:t>
            </a:r>
            <a:r>
              <a:rPr lang="ru-RU" dirty="0" err="1">
                <a:solidFill>
                  <a:schemeClr val="bg1"/>
                </a:solidFill>
              </a:rPr>
              <a:t>Australian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Bureau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of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Statistics</a:t>
            </a:r>
            <a:r>
              <a:rPr lang="ru-RU" dirty="0">
                <a:solidFill>
                  <a:schemeClr val="bg1"/>
                </a:solidFill>
              </a:rPr>
              <a:t>, 2012)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BEA8D7A-1A99-4022-A5B3-9252820BE8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44" y="1700808"/>
            <a:ext cx="3292140" cy="3001334"/>
          </a:xfrm>
          <a:prstGeom prst="rect">
            <a:avLst/>
          </a:prstGeom>
        </p:spPr>
      </p:pic>
      <p:sp>
        <p:nvSpPr>
          <p:cNvPr id="12" name="Прямоугольник 1">
            <a:extLst>
              <a:ext uri="{FF2B5EF4-FFF2-40B4-BE49-F238E27FC236}">
                <a16:creationId xmlns:a16="http://schemas.microsoft.com/office/drawing/2014/main" id="{B7D5874C-7E3D-4486-BF6E-248773C56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104" y="5893172"/>
            <a:ext cx="3635896" cy="975940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96173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2">
            <a:extLst>
              <a:ext uri="{FF2B5EF4-FFF2-40B4-BE49-F238E27FC236}">
                <a16:creationId xmlns:a16="http://schemas.microsoft.com/office/drawing/2014/main" id="{4D4341CB-A7BA-4C1D-B4DF-F8E89B71F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638" y="5893173"/>
            <a:ext cx="5312718" cy="975940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9" name="Прямоугольник 1">
            <a:extLst>
              <a:ext uri="{FF2B5EF4-FFF2-40B4-BE49-F238E27FC236}">
                <a16:creationId xmlns:a16="http://schemas.microsoft.com/office/drawing/2014/main" id="{EDE2E67D-BD89-4C01-8A54-5412E5C1F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03648" cy="8367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39AB1BA-92CA-4ADE-9596-05BB70E01DCF}"/>
              </a:ext>
            </a:extLst>
          </p:cNvPr>
          <p:cNvSpPr/>
          <p:nvPr/>
        </p:nvSpPr>
        <p:spPr>
          <a:xfrm>
            <a:off x="1556048" y="0"/>
            <a:ext cx="7587952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5" name="Прямоугольник 5"/>
          <p:cNvSpPr>
            <a:spLocks noChangeArrowheads="1"/>
          </p:cNvSpPr>
          <p:nvPr/>
        </p:nvSpPr>
        <p:spPr bwMode="auto">
          <a:xfrm>
            <a:off x="1556048" y="1473058"/>
            <a:ext cx="7407932" cy="3739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Тайване РАС ставится в 3 случаях на 10 тысяч детей,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 в соседнем Гонконге — в 350 случаях на те же 10000.</a:t>
            </a:r>
          </a:p>
          <a:p>
            <a:pPr>
              <a:lnSpc>
                <a:spcPct val="150000"/>
              </a:lnSpc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Исследования, проведенные в странах Европы и Азии, также показали рост заболеваемости РАС, но все же не такой значительный как в США. </a:t>
            </a:r>
          </a:p>
          <a:p>
            <a:pPr>
              <a:lnSpc>
                <a:spcPct val="150000"/>
              </a:lnSpc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Южной Корее распространенность в популяции составляет 2,64%-3,3%. </a:t>
            </a:r>
          </a:p>
          <a:p>
            <a:pPr>
              <a:lnSpc>
                <a:spcPct val="150000"/>
              </a:lnSpc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Китае заболеваемость РАС оценивают в 5,49 на 10 тыс. населения, а распространенность – 16,1 на 10 тыс. населения</a:t>
            </a:r>
          </a:p>
        </p:txBody>
      </p:sp>
      <p:sp>
        <p:nvSpPr>
          <p:cNvPr id="12" name="Прямоугольник 1">
            <a:extLst>
              <a:ext uri="{FF2B5EF4-FFF2-40B4-BE49-F238E27FC236}">
                <a16:creationId xmlns:a16="http://schemas.microsoft.com/office/drawing/2014/main" id="{B7D5874C-7E3D-4486-BF6E-248773C56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104" y="5893172"/>
            <a:ext cx="3635896" cy="975940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46438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2">
            <a:extLst>
              <a:ext uri="{FF2B5EF4-FFF2-40B4-BE49-F238E27FC236}">
                <a16:creationId xmlns:a16="http://schemas.microsoft.com/office/drawing/2014/main" id="{4D4341CB-A7BA-4C1D-B4DF-F8E89B71F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638" y="5893173"/>
            <a:ext cx="5312718" cy="975940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9" name="Прямоугольник 1">
            <a:extLst>
              <a:ext uri="{FF2B5EF4-FFF2-40B4-BE49-F238E27FC236}">
                <a16:creationId xmlns:a16="http://schemas.microsoft.com/office/drawing/2014/main" id="{EDE2E67D-BD89-4C01-8A54-5412E5C1F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03648" cy="8367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39AB1BA-92CA-4ADE-9596-05BB70E01DCF}"/>
              </a:ext>
            </a:extLst>
          </p:cNvPr>
          <p:cNvSpPr/>
          <p:nvPr/>
        </p:nvSpPr>
        <p:spPr>
          <a:xfrm>
            <a:off x="1556048" y="0"/>
            <a:ext cx="7587952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5" name="Прямоугольник 5"/>
          <p:cNvSpPr>
            <a:spLocks noChangeArrowheads="1"/>
          </p:cNvSpPr>
          <p:nvPr/>
        </p:nvSpPr>
        <p:spPr bwMode="auto">
          <a:xfrm>
            <a:off x="1556046" y="1494943"/>
            <a:ext cx="7587953" cy="3739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Исландии РАС – 120/10000</a:t>
            </a:r>
          </a:p>
          <a:p>
            <a:pPr>
              <a:lnSpc>
                <a:spcPct val="200000"/>
              </a:lnSpc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Португалии РАС – 9,2/10000. </a:t>
            </a:r>
          </a:p>
          <a:p>
            <a:pPr>
              <a:lnSpc>
                <a:spcPct val="200000"/>
              </a:lnSpc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Дании – 38,6/10000. </a:t>
            </a:r>
          </a:p>
          <a:p>
            <a:pPr>
              <a:lnSpc>
                <a:spcPct val="200000"/>
              </a:lnSpc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Франция – 36,5/10000, </a:t>
            </a:r>
          </a:p>
          <a:p>
            <a:pPr>
              <a:lnSpc>
                <a:spcPct val="200000"/>
              </a:lnSpc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Германия – 5,13/100000, </a:t>
            </a:r>
          </a:p>
          <a:p>
            <a:pPr>
              <a:lnSpc>
                <a:spcPct val="200000"/>
              </a:lnSpc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Италия – 4,8/10 тыс.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Великобритании распространенность РАС среди детей 5-9 лет в 157 случаев на 10 тыс. населения, что примерно составляет 1%.</a:t>
            </a:r>
          </a:p>
        </p:txBody>
      </p:sp>
      <p:sp>
        <p:nvSpPr>
          <p:cNvPr id="12" name="Прямоугольник 1">
            <a:extLst>
              <a:ext uri="{FF2B5EF4-FFF2-40B4-BE49-F238E27FC236}">
                <a16:creationId xmlns:a16="http://schemas.microsoft.com/office/drawing/2014/main" id="{B7D5874C-7E3D-4486-BF6E-248773C56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104" y="5893172"/>
            <a:ext cx="3635896" cy="975940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03836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067944" y="988334"/>
            <a:ext cx="5076056" cy="404835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2">
            <a:extLst>
              <a:ext uri="{FF2B5EF4-FFF2-40B4-BE49-F238E27FC236}">
                <a16:creationId xmlns:a16="http://schemas.microsoft.com/office/drawing/2014/main" id="{4D4341CB-A7BA-4C1D-B4DF-F8E89B71F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944" y="5153686"/>
            <a:ext cx="5076056" cy="1727821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9" name="Прямоугольник 1">
            <a:extLst>
              <a:ext uri="{FF2B5EF4-FFF2-40B4-BE49-F238E27FC236}">
                <a16:creationId xmlns:a16="http://schemas.microsoft.com/office/drawing/2014/main" id="{EDE2E67D-BD89-4C01-8A54-5412E5C1F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403648" cy="836712"/>
          </a:xfrm>
          <a:prstGeom prst="rect">
            <a:avLst/>
          </a:prstGeom>
          <a:solidFill>
            <a:srgbClr val="FF6600"/>
          </a:solidFill>
          <a:ln w="9525" algn="ctr">
            <a:noFill/>
            <a:round/>
            <a:headEnd/>
            <a:tailEnd/>
          </a:ln>
        </p:spPr>
        <p:txBody>
          <a:bodyPr wrap="none"/>
          <a:lstStyle/>
          <a:p>
            <a:pPr algn="r"/>
            <a:endParaRPr lang="ru-RU" sz="20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39AB1BA-92CA-4ADE-9596-05BB70E01DCF}"/>
              </a:ext>
            </a:extLst>
          </p:cNvPr>
          <p:cNvSpPr/>
          <p:nvPr/>
        </p:nvSpPr>
        <p:spPr>
          <a:xfrm>
            <a:off x="1556048" y="0"/>
            <a:ext cx="7587952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5" name="Прямоугольник 5"/>
          <p:cNvSpPr>
            <a:spLocks noChangeArrowheads="1"/>
          </p:cNvSpPr>
          <p:nvPr/>
        </p:nvSpPr>
        <p:spPr bwMode="auto">
          <a:xfrm>
            <a:off x="4361418" y="2041581"/>
            <a:ext cx="4782582" cy="1893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bg1"/>
                </a:solidFill>
              </a:rPr>
              <a:t>«По данным L. </a:t>
            </a:r>
            <a:r>
              <a:rPr lang="ru-RU" sz="1600" dirty="0" err="1">
                <a:solidFill>
                  <a:schemeClr val="bg1"/>
                </a:solidFill>
              </a:rPr>
              <a:t>Croen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et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al</a:t>
            </a:r>
            <a:r>
              <a:rPr lang="ru-RU" sz="1600" dirty="0">
                <a:solidFill>
                  <a:schemeClr val="bg1"/>
                </a:solidFill>
              </a:rPr>
              <a:t>. в Калифорнии в 1987-1994 гг. распространенность ДА выросла с 5,8 до 14,9 (+9,1) на 10000, тогда как психического недоразвития - снизилась с 28,8 до 19,5 (- 9,3) на 10000.»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E1684-BB13-4E7B-8F80-8EB8BBE3284B}"/>
              </a:ext>
            </a:extLst>
          </p:cNvPr>
          <p:cNvSpPr/>
          <p:nvPr/>
        </p:nvSpPr>
        <p:spPr>
          <a:xfrm>
            <a:off x="1835696" y="224764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bg1"/>
                </a:solidFill>
              </a:rPr>
              <a:t>ВИКТОР ЕФИМОВИЧ КАГАН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32F5B1-9590-41BF-A39E-AEA8080ABE34}"/>
              </a:ext>
            </a:extLst>
          </p:cNvPr>
          <p:cNvSpPr/>
          <p:nvPr/>
        </p:nvSpPr>
        <p:spPr>
          <a:xfrm>
            <a:off x="7047579" y="5402900"/>
            <a:ext cx="2096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(Каган В.Е., 2003)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73BC0D4-4854-49AC-88F2-F5B400C3D9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8" r="17269"/>
          <a:stretch/>
        </p:blipFill>
        <p:spPr>
          <a:xfrm flipH="1">
            <a:off x="0" y="971679"/>
            <a:ext cx="3888432" cy="589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335980"/>
      </p:ext>
    </p:extLst>
  </p:cSld>
  <p:clrMapOvr>
    <a:masterClrMapping/>
  </p:clrMapOvr>
</p:sld>
</file>

<file path=ppt/theme/theme1.xml><?xml version="1.0" encoding="utf-8"?>
<a:theme xmlns:a="http://schemas.openxmlformats.org/drawingml/2006/main" name="ЛГУ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ЛГУ</Template>
  <TotalTime>1163</TotalTime>
  <Words>723</Words>
  <Application>Microsoft Office PowerPoint</Application>
  <PresentationFormat>Экран (4:3)</PresentationFormat>
  <Paragraphs>86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Arial</vt:lpstr>
      <vt:lpstr>Calibri</vt:lpstr>
      <vt:lpstr>ЛГУ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saa</dc:creator>
  <cp:lastModifiedBy>Ольга Викторовна Кублицкая</cp:lastModifiedBy>
  <cp:revision>89</cp:revision>
  <dcterms:created xsi:type="dcterms:W3CDTF">2019-11-12T12:19:54Z</dcterms:created>
  <dcterms:modified xsi:type="dcterms:W3CDTF">2021-04-23T05:59:03Z</dcterms:modified>
</cp:coreProperties>
</file>