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</p:sldMasterIdLst>
  <p:sldIdLst>
    <p:sldId id="256" r:id="rId7"/>
    <p:sldId id="257" r:id="rId8"/>
    <p:sldId id="258" r:id="rId9"/>
    <p:sldId id="259" r:id="rId10"/>
    <p:sldId id="260" r:id="rId11"/>
    <p:sldId id="264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902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676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458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126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314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539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175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97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870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1214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526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083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8638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5052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6626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0535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8921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02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4173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5733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238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011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253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1666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3803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8036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2642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72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5923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2129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3807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5875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007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104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7552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9030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15513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20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6329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699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564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368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54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04991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534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3490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81111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2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592" y="570156"/>
            <a:ext cx="7545161" cy="408298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Оформление сносок и списка литературы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87624" y="764704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4801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1490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1303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5106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28898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0565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8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E2501B4-C417-44E4-B4B8-98DB22320EC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4E800D3-8646-40EF-AB5F-CEA446B0583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7D4A-E2C4-40E6-B400-0323A976E7C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A2521-5194-4DF8-AAD5-30F3A1B6D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88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F68D0-0FF4-48A3-9C6D-D85B99F82881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1212A-32B6-47BC-9FDC-2890945B3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88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45739-0B59-4E29-8398-EF72E1824192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6AAA-297F-4E3B-8026-6D6EEC4FB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80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C5EA-90AD-4FE6-8C17-33F0AF740F55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FF230-F7FA-4B23-BED0-C7AFA50C3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2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7B906-2367-4032-B0E4-4AA4AC42B3F4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A1A6-38E2-4CE0-8A02-0905A598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8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387737"/>
            <a:ext cx="6701027" cy="1897248"/>
          </a:xfrm>
        </p:spPr>
        <p:txBody>
          <a:bodyPr/>
          <a:lstStyle/>
          <a:p>
            <a:r>
              <a:rPr lang="ru-RU" dirty="0" smtClean="0"/>
              <a:t>Оформление сносок и списка литературы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1" y="4149079"/>
            <a:ext cx="5575807" cy="160484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86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Сноска на всю книгу</a:t>
            </a:r>
          </a:p>
          <a:p>
            <a:pPr algn="just"/>
            <a:r>
              <a:rPr lang="ru-RU" dirty="0" err="1"/>
              <a:t>Кавелин</a:t>
            </a:r>
            <a:r>
              <a:rPr lang="ru-RU" dirty="0"/>
              <a:t> К. Очерк юридических отношений возникающих из наследования имуществ. СПб</a:t>
            </a:r>
            <a:r>
              <a:rPr lang="ru-RU" dirty="0" smtClean="0"/>
              <a:t>., </a:t>
            </a:r>
            <a:r>
              <a:rPr lang="ru-RU" dirty="0"/>
              <a:t>1885. </a:t>
            </a:r>
            <a:endParaRPr lang="ru-RU" dirty="0" smtClean="0"/>
          </a:p>
          <a:p>
            <a:pPr algn="just"/>
            <a:endParaRPr lang="ru-RU" dirty="0"/>
          </a:p>
          <a:p>
            <a:pPr algn="ctr"/>
            <a:r>
              <a:rPr lang="ru-RU" dirty="0" smtClean="0"/>
              <a:t>Сноска на конкретную страницу</a:t>
            </a:r>
          </a:p>
          <a:p>
            <a:pPr algn="just"/>
            <a:r>
              <a:rPr lang="ru-RU" dirty="0" err="1"/>
              <a:t>Кавелин</a:t>
            </a:r>
            <a:r>
              <a:rPr lang="ru-RU" dirty="0"/>
              <a:t> К. Очерк юридических отношений возникающих из наследования имуществ. СПб</a:t>
            </a:r>
            <a:r>
              <a:rPr lang="ru-RU" dirty="0" smtClean="0"/>
              <a:t>., </a:t>
            </a:r>
            <a:r>
              <a:rPr lang="ru-RU" dirty="0"/>
              <a:t>1885. </a:t>
            </a:r>
            <a:r>
              <a:rPr lang="ru-RU" dirty="0" smtClean="0"/>
              <a:t>С. 115.</a:t>
            </a:r>
            <a:endParaRPr lang="ru-RU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9531" y="188640"/>
            <a:ext cx="8424936" cy="1054250"/>
          </a:xfrm>
        </p:spPr>
        <p:txBody>
          <a:bodyPr/>
          <a:lstStyle/>
          <a:p>
            <a:r>
              <a:rPr lang="ru-RU" sz="3600" dirty="0" smtClean="0"/>
              <a:t>Книги с одним автором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6468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988840"/>
            <a:ext cx="7769525" cy="4021831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ru-RU" dirty="0" smtClean="0"/>
              <a:t>«Обычный» список литературы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(библиография, монография, статья и т.д.)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Кавелин</a:t>
            </a:r>
            <a:r>
              <a:rPr lang="ru-RU" dirty="0" smtClean="0"/>
              <a:t>, </a:t>
            </a:r>
            <a:r>
              <a:rPr lang="ru-RU" dirty="0"/>
              <a:t>К. Очерк юридических отношений возникающих из наследования имуществ. СПб.: тип. Пр. Сената, 1885. </a:t>
            </a:r>
            <a:r>
              <a:rPr lang="ru-RU" dirty="0" smtClean="0"/>
              <a:t>130 </a:t>
            </a:r>
            <a:r>
              <a:rPr lang="ru-RU" dirty="0"/>
              <a:t>с</a:t>
            </a:r>
            <a:r>
              <a:rPr lang="ru-RU" dirty="0" smtClean="0"/>
              <a:t>.</a:t>
            </a:r>
          </a:p>
          <a:p>
            <a:pPr algn="just"/>
            <a:endParaRPr lang="ru-RU" b="1" dirty="0"/>
          </a:p>
          <a:p>
            <a:pPr algn="ctr"/>
            <a:r>
              <a:rPr lang="ru-RU" b="1" dirty="0" smtClean="0"/>
              <a:t>Список литературы для НКР</a:t>
            </a:r>
          </a:p>
          <a:p>
            <a:pPr algn="ctr"/>
            <a:endParaRPr lang="ru-RU" b="1" dirty="0" smtClean="0"/>
          </a:p>
          <a:p>
            <a:pPr algn="just"/>
            <a:r>
              <a:rPr lang="ru-RU" dirty="0" err="1" smtClean="0"/>
              <a:t>Кавелин</a:t>
            </a:r>
            <a:r>
              <a:rPr lang="ru-RU" dirty="0" smtClean="0"/>
              <a:t>, </a:t>
            </a:r>
            <a:r>
              <a:rPr lang="ru-RU" dirty="0"/>
              <a:t>К. Очерк юридических отношений возникающих из наследования </a:t>
            </a:r>
            <a:r>
              <a:rPr lang="ru-RU" dirty="0" smtClean="0"/>
              <a:t>имуществ / К. </a:t>
            </a:r>
            <a:r>
              <a:rPr lang="ru-RU" dirty="0" err="1" smtClean="0"/>
              <a:t>Кавелин</a:t>
            </a:r>
            <a:r>
              <a:rPr lang="ru-RU" dirty="0" smtClean="0"/>
              <a:t>. </a:t>
            </a:r>
            <a:r>
              <a:rPr lang="ru-RU" dirty="0"/>
              <a:t>СПб.: тип. Пр. Сената, 1885. </a:t>
            </a:r>
            <a:r>
              <a:rPr lang="ru-RU" dirty="0" smtClean="0"/>
              <a:t>130 </a:t>
            </a:r>
            <a:r>
              <a:rPr lang="ru-RU" dirty="0"/>
              <a:t>с.</a:t>
            </a:r>
            <a:endParaRPr lang="ru-RU" b="1" dirty="0"/>
          </a:p>
          <a:p>
            <a:pPr algn="just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80993" cy="864096"/>
          </a:xfrm>
        </p:spPr>
        <p:txBody>
          <a:bodyPr/>
          <a:lstStyle/>
          <a:p>
            <a:r>
              <a:rPr lang="ru-RU" sz="3600" dirty="0" smtClean="0"/>
              <a:t>Книги с одним автором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695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Clr>
                <a:schemeClr val="tx2"/>
              </a:buClr>
              <a:buNone/>
            </a:pPr>
            <a:r>
              <a:rPr lang="ru-RU" b="1" dirty="0" smtClean="0"/>
              <a:t>Сноска на всю книгу</a:t>
            </a:r>
          </a:p>
          <a:p>
            <a:pPr marL="0" indent="0" algn="just">
              <a:buClr>
                <a:schemeClr val="tx2"/>
              </a:buClr>
              <a:buNone/>
            </a:pPr>
            <a:r>
              <a:rPr lang="ru-RU" dirty="0" err="1"/>
              <a:t>Ананьич</a:t>
            </a:r>
            <a:r>
              <a:rPr lang="ru-RU" dirty="0"/>
              <a:t> Б.В., Ганелин Р.Ш. Сергей Юльевич Витте и его время. </a:t>
            </a:r>
            <a:r>
              <a:rPr lang="ru-RU" dirty="0" smtClean="0"/>
              <a:t>СПб., </a:t>
            </a:r>
            <a:r>
              <a:rPr lang="ru-RU" dirty="0"/>
              <a:t>1999. </a:t>
            </a:r>
            <a:endParaRPr lang="ru-RU" b="1" dirty="0"/>
          </a:p>
          <a:p>
            <a:pPr marL="0" indent="0" algn="ctr">
              <a:buClr>
                <a:schemeClr val="tx2"/>
              </a:buClr>
              <a:buNone/>
            </a:pPr>
            <a:endParaRPr lang="ru-RU" dirty="0" smtClean="0"/>
          </a:p>
          <a:p>
            <a:pPr marL="0" indent="0" algn="ctr">
              <a:buClr>
                <a:schemeClr val="tx2"/>
              </a:buClr>
              <a:buNone/>
            </a:pPr>
            <a:r>
              <a:rPr lang="ru-RU" b="1" dirty="0" smtClean="0"/>
              <a:t>Сноска на конкретную страницу</a:t>
            </a:r>
          </a:p>
          <a:p>
            <a:pPr marL="0" indent="0" algn="just">
              <a:buClr>
                <a:schemeClr val="tx2"/>
              </a:buClr>
              <a:buNone/>
            </a:pPr>
            <a:r>
              <a:rPr lang="ru-RU" dirty="0" err="1"/>
              <a:t>Ананьич</a:t>
            </a:r>
            <a:r>
              <a:rPr lang="ru-RU" dirty="0"/>
              <a:t> Б.В., Ганелин Р.Ш. Сергей Юльевич Витте и его время. </a:t>
            </a:r>
            <a:r>
              <a:rPr lang="ru-RU" dirty="0" smtClean="0"/>
              <a:t>СПб., </a:t>
            </a:r>
            <a:r>
              <a:rPr lang="ru-RU" dirty="0"/>
              <a:t>1999. </a:t>
            </a:r>
            <a:r>
              <a:rPr lang="ru-RU" dirty="0" smtClean="0"/>
              <a:t>С. 130. </a:t>
            </a:r>
            <a:endParaRPr lang="ru-RU" b="1" dirty="0"/>
          </a:p>
          <a:p>
            <a:pPr marL="0" indent="0" algn="ctr">
              <a:buClr>
                <a:schemeClr val="tx2"/>
              </a:buCl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054250"/>
          </a:xfrm>
        </p:spPr>
        <p:txBody>
          <a:bodyPr/>
          <a:lstStyle/>
          <a:p>
            <a:r>
              <a:rPr lang="ru-RU" sz="2800" dirty="0" smtClean="0"/>
              <a:t>Книги с несколькими авторами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566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</a:pPr>
            <a:r>
              <a:rPr lang="ru-RU" b="1" dirty="0"/>
              <a:t>«Обычный» список литературы </a:t>
            </a:r>
          </a:p>
          <a:p>
            <a:pPr algn="ctr">
              <a:spcBef>
                <a:spcPts val="0"/>
              </a:spcBef>
            </a:pPr>
            <a:r>
              <a:rPr lang="ru-RU" b="1" dirty="0"/>
              <a:t>(библиография, монография, статья и т.д.)</a:t>
            </a:r>
          </a:p>
          <a:p>
            <a:pPr algn="just"/>
            <a:endParaRPr lang="ru-RU" dirty="0"/>
          </a:p>
          <a:p>
            <a:r>
              <a:rPr lang="ru-RU" dirty="0" err="1" smtClean="0"/>
              <a:t>Ананьич</a:t>
            </a:r>
            <a:r>
              <a:rPr lang="ru-RU" dirty="0" smtClean="0"/>
              <a:t>, </a:t>
            </a:r>
            <a:r>
              <a:rPr lang="ru-RU" dirty="0"/>
              <a:t>Б.В., </a:t>
            </a:r>
            <a:r>
              <a:rPr lang="ru-RU" dirty="0" smtClean="0"/>
              <a:t>Ганелин, </a:t>
            </a:r>
            <a:r>
              <a:rPr lang="ru-RU" dirty="0"/>
              <a:t>Р.Ш. Сергей Юльевич Витте и его время. </a:t>
            </a:r>
            <a:r>
              <a:rPr lang="ru-RU" dirty="0" smtClean="0"/>
              <a:t>СПб</a:t>
            </a:r>
            <a:r>
              <a:rPr lang="ru-RU" dirty="0"/>
              <a:t>.: Дмитрий </a:t>
            </a:r>
            <a:r>
              <a:rPr lang="ru-RU" dirty="0" err="1"/>
              <a:t>Буланин</a:t>
            </a:r>
            <a:r>
              <a:rPr lang="ru-RU" dirty="0"/>
              <a:t>, 1999. </a:t>
            </a:r>
            <a:r>
              <a:rPr lang="ru-RU" dirty="0" smtClean="0"/>
              <a:t>430 </a:t>
            </a:r>
            <a:r>
              <a:rPr lang="ru-RU" dirty="0"/>
              <a:t>с. </a:t>
            </a:r>
            <a:endParaRPr lang="ru-RU" b="1" dirty="0"/>
          </a:p>
          <a:p>
            <a:pPr algn="just"/>
            <a:endParaRPr lang="ru-RU" b="1" dirty="0"/>
          </a:p>
          <a:p>
            <a:pPr algn="ctr"/>
            <a:r>
              <a:rPr lang="ru-RU" b="1" dirty="0"/>
              <a:t>Список литературы для </a:t>
            </a:r>
            <a:r>
              <a:rPr lang="ru-RU" b="1" dirty="0" smtClean="0"/>
              <a:t>НКР</a:t>
            </a:r>
          </a:p>
          <a:p>
            <a:pPr algn="ctr"/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Ананьич</a:t>
            </a:r>
            <a:r>
              <a:rPr lang="ru-RU" dirty="0" smtClean="0"/>
              <a:t>, Б.В. Сергей </a:t>
            </a:r>
            <a:r>
              <a:rPr lang="ru-RU" dirty="0"/>
              <a:t>Юльевич Витте и его </a:t>
            </a:r>
            <a:r>
              <a:rPr lang="ru-RU" dirty="0" smtClean="0"/>
              <a:t>время / Б.В. </a:t>
            </a:r>
            <a:r>
              <a:rPr lang="ru-RU" dirty="0" err="1" smtClean="0"/>
              <a:t>Ананьич</a:t>
            </a:r>
            <a:r>
              <a:rPr lang="ru-RU" dirty="0" smtClean="0"/>
              <a:t>, </a:t>
            </a:r>
            <a:r>
              <a:rPr lang="ru-RU" dirty="0"/>
              <a:t>Р.Ш</a:t>
            </a:r>
            <a:r>
              <a:rPr lang="ru-RU" dirty="0" smtClean="0"/>
              <a:t>. Ганелин. СПб</a:t>
            </a:r>
            <a:r>
              <a:rPr lang="ru-RU" dirty="0"/>
              <a:t>.: Дмитрий </a:t>
            </a:r>
            <a:r>
              <a:rPr lang="ru-RU" dirty="0" err="1"/>
              <a:t>Буланин</a:t>
            </a:r>
            <a:r>
              <a:rPr lang="ru-RU" dirty="0"/>
              <a:t>, 1999. </a:t>
            </a:r>
            <a:r>
              <a:rPr lang="ru-RU" dirty="0" smtClean="0"/>
              <a:t>430 </a:t>
            </a:r>
            <a:r>
              <a:rPr lang="ru-RU" dirty="0"/>
              <a:t>с. </a:t>
            </a:r>
            <a:endParaRPr lang="ru-RU" b="1" dirty="0"/>
          </a:p>
          <a:p>
            <a:pPr algn="ctr"/>
            <a:endParaRPr lang="ru-RU" b="1" dirty="0"/>
          </a:p>
          <a:p>
            <a:pPr marL="2834640" lvl="8" indent="0">
              <a:buClr>
                <a:schemeClr val="tx2"/>
              </a:buCl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04664"/>
            <a:ext cx="9036496" cy="1054250"/>
          </a:xfrm>
        </p:spPr>
        <p:txBody>
          <a:bodyPr/>
          <a:lstStyle/>
          <a:p>
            <a:r>
              <a:rPr lang="ru-RU" sz="3200" dirty="0" smtClean="0"/>
              <a:t>Книги с несколькими авторами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7075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Сноска</a:t>
            </a:r>
          </a:p>
          <a:p>
            <a:pPr lvl="0" algn="just"/>
            <a:r>
              <a:rPr lang="ru-RU" dirty="0"/>
              <a:t>Международные отношения на Дальнем </a:t>
            </a:r>
            <a:r>
              <a:rPr lang="ru-RU" dirty="0" smtClean="0"/>
              <a:t>Востоке. </a:t>
            </a:r>
            <a:r>
              <a:rPr lang="ru-RU" dirty="0"/>
              <a:t>Кн. </a:t>
            </a:r>
            <a:r>
              <a:rPr lang="ru-RU" dirty="0" smtClean="0"/>
              <a:t>1. М., </a:t>
            </a:r>
            <a:r>
              <a:rPr lang="ru-RU" dirty="0"/>
              <a:t>1973. </a:t>
            </a:r>
            <a:r>
              <a:rPr lang="ru-RU" dirty="0" smtClean="0"/>
              <a:t>С. 312.</a:t>
            </a:r>
          </a:p>
          <a:p>
            <a:pPr lvl="0" algn="just"/>
            <a:endParaRPr lang="ru-RU" dirty="0"/>
          </a:p>
          <a:p>
            <a:pPr lvl="0" algn="ctr"/>
            <a:r>
              <a:rPr lang="ru-RU" dirty="0" smtClean="0"/>
              <a:t>Список литературы</a:t>
            </a:r>
          </a:p>
          <a:p>
            <a:pPr algn="just"/>
            <a:r>
              <a:rPr lang="ru-RU" dirty="0"/>
              <a:t>Международные отношения на Дальнем Востоке: в 2 кн. Кн. 1 / А.Л. </a:t>
            </a:r>
            <a:r>
              <a:rPr lang="ru-RU" dirty="0" err="1"/>
              <a:t>Нарочницкий</a:t>
            </a:r>
            <a:r>
              <a:rPr lang="ru-RU" dirty="0"/>
              <a:t> [и др.]. </a:t>
            </a:r>
            <a:r>
              <a:rPr lang="ru-RU" dirty="0" smtClean="0"/>
              <a:t>М</a:t>
            </a:r>
            <a:r>
              <a:rPr lang="ru-RU" dirty="0"/>
              <a:t>.: Мысль, 1973. </a:t>
            </a:r>
            <a:r>
              <a:rPr lang="ru-RU" dirty="0" smtClean="0"/>
              <a:t>324 </a:t>
            </a:r>
            <a:r>
              <a:rPr lang="ru-RU" dirty="0"/>
              <a:t>с.</a:t>
            </a:r>
          </a:p>
          <a:p>
            <a:pPr lvl="0" algn="just"/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570156"/>
            <a:ext cx="7617169" cy="770612"/>
          </a:xfrm>
        </p:spPr>
        <p:txBody>
          <a:bodyPr/>
          <a:lstStyle/>
          <a:p>
            <a:r>
              <a:rPr lang="ru-RU" dirty="0" smtClean="0"/>
              <a:t>Книга «без автора»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98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Сноска на всю статью</a:t>
            </a:r>
          </a:p>
          <a:p>
            <a:pPr algn="ctr"/>
            <a:endParaRPr lang="ru-RU" dirty="0" smtClean="0"/>
          </a:p>
          <a:p>
            <a:pPr lvl="0" algn="just"/>
            <a:r>
              <a:rPr lang="ru-RU" dirty="0" err="1"/>
              <a:t>Любичанковский</a:t>
            </a:r>
            <a:r>
              <a:rPr lang="ru-RU" dirty="0"/>
              <a:t> С.В. «Пролетарии двадцатого числа»: материальные условия повседневной жизни рядовых губернских служащих в </a:t>
            </a:r>
            <a:r>
              <a:rPr lang="ru-RU" dirty="0" err="1"/>
              <a:t>позднеимперский</a:t>
            </a:r>
            <a:r>
              <a:rPr lang="ru-RU" dirty="0"/>
              <a:t> период // Экстремальное в повседневной жизни населения России: история и современность (к 100-ию Русской революции 1917 г.). Сб. материалов </a:t>
            </a:r>
            <a:r>
              <a:rPr lang="ru-RU" dirty="0" err="1"/>
              <a:t>междунар</a:t>
            </a:r>
            <a:r>
              <a:rPr lang="ru-RU" dirty="0"/>
              <a:t>. науч. </a:t>
            </a:r>
            <a:r>
              <a:rPr lang="ru-RU" dirty="0" err="1"/>
              <a:t>конф</a:t>
            </a:r>
            <a:r>
              <a:rPr lang="ru-RU" dirty="0"/>
              <a:t>. / отв. ред. В.А. </a:t>
            </a:r>
            <a:r>
              <a:rPr lang="ru-RU" dirty="0" err="1"/>
              <a:t>Веременко</a:t>
            </a:r>
            <a:r>
              <a:rPr lang="ru-RU" dirty="0"/>
              <a:t>. СПб</a:t>
            </a:r>
            <a:r>
              <a:rPr lang="ru-RU" dirty="0" smtClean="0"/>
              <a:t>., 2017. Т. 1. С. 315-326.</a:t>
            </a:r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Статья в сборнике статей</a:t>
            </a:r>
            <a:br>
              <a:rPr lang="ru-RU" sz="3600" dirty="0" smtClean="0"/>
            </a:br>
            <a:r>
              <a:rPr lang="ru-RU" sz="3600" dirty="0" smtClean="0"/>
              <a:t>(журнале)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84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Список </a:t>
            </a:r>
            <a:r>
              <a:rPr lang="ru-RU" b="1" dirty="0"/>
              <a:t>литературы для </a:t>
            </a:r>
            <a:r>
              <a:rPr lang="ru-RU" b="1" dirty="0" smtClean="0"/>
              <a:t>НКР</a:t>
            </a:r>
          </a:p>
          <a:p>
            <a:pPr marL="0" indent="0" algn="ctr">
              <a:buNone/>
            </a:pPr>
            <a:endParaRPr lang="ru-RU" b="1" dirty="0"/>
          </a:p>
          <a:p>
            <a:pPr marL="0" lvl="0" indent="0" algn="just">
              <a:buNone/>
            </a:pPr>
            <a:r>
              <a:rPr lang="ru-RU" dirty="0" err="1" smtClean="0"/>
              <a:t>Любичанковский</a:t>
            </a:r>
            <a:r>
              <a:rPr lang="ru-RU" dirty="0" smtClean="0"/>
              <a:t>, </a:t>
            </a:r>
            <a:r>
              <a:rPr lang="ru-RU" dirty="0"/>
              <a:t>С.В. «Пролетарии двадцатого числа»: материальные условия повседневной жизни рядовых губернских служащих в </a:t>
            </a:r>
            <a:r>
              <a:rPr lang="ru-RU" dirty="0" err="1"/>
              <a:t>позднеимперский</a:t>
            </a:r>
            <a:r>
              <a:rPr lang="ru-RU" dirty="0"/>
              <a:t> </a:t>
            </a:r>
            <a:r>
              <a:rPr lang="ru-RU" dirty="0" smtClean="0"/>
              <a:t>период / С.В. </a:t>
            </a:r>
            <a:r>
              <a:rPr lang="ru-RU" dirty="0" err="1" smtClean="0"/>
              <a:t>Любичанковский</a:t>
            </a:r>
            <a:r>
              <a:rPr lang="ru-RU" dirty="0" smtClean="0"/>
              <a:t> </a:t>
            </a:r>
            <a:r>
              <a:rPr lang="ru-RU" dirty="0"/>
              <a:t>// Экстремальное в повседневной жизни населения России: история и современность (к 100-ию Русской революции 1917 г.). Сб. материалов </a:t>
            </a:r>
            <a:r>
              <a:rPr lang="ru-RU" dirty="0" err="1"/>
              <a:t>междунар</a:t>
            </a:r>
            <a:r>
              <a:rPr lang="ru-RU" dirty="0"/>
              <a:t>. науч. </a:t>
            </a:r>
            <a:r>
              <a:rPr lang="ru-RU" dirty="0" err="1"/>
              <a:t>конф</a:t>
            </a:r>
            <a:r>
              <a:rPr lang="ru-RU" dirty="0"/>
              <a:t>. / отв. ред. В.А. </a:t>
            </a:r>
            <a:r>
              <a:rPr lang="ru-RU" dirty="0" err="1"/>
              <a:t>Веременко</a:t>
            </a:r>
            <a:r>
              <a:rPr lang="ru-RU" dirty="0"/>
              <a:t>. СПб.: ЛГУ им. А.С. Пушкина, 2017. Т. 1. С. 315-326</a:t>
            </a:r>
          </a:p>
          <a:p>
            <a:pPr marL="0" indent="0" algn="just">
              <a:buNone/>
            </a:pPr>
            <a:endParaRPr lang="ru-RU" b="1" dirty="0"/>
          </a:p>
          <a:p>
            <a:pPr algn="ctr"/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Статья в сборнике статей</a:t>
            </a:r>
            <a:br>
              <a:rPr lang="ru-RU" sz="3600" dirty="0"/>
            </a:br>
            <a:r>
              <a:rPr lang="ru-RU" sz="3600" dirty="0"/>
              <a:t>(журнале)</a:t>
            </a:r>
          </a:p>
        </p:txBody>
      </p:sp>
    </p:spTree>
    <p:extLst>
      <p:ext uri="{BB962C8B-B14F-4D97-AF65-F5344CB8AC3E}">
        <p14:creationId xmlns:p14="http://schemas.microsoft.com/office/powerpoint/2010/main" val="11826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ru-RU" b="1" dirty="0" smtClean="0"/>
              <a:t>Сноска</a:t>
            </a:r>
            <a:endParaRPr lang="ru-RU" b="1" dirty="0"/>
          </a:p>
          <a:p>
            <a:pPr algn="just"/>
            <a:r>
              <a:rPr lang="ru-RU" dirty="0" err="1" smtClean="0"/>
              <a:t>Зоткина</a:t>
            </a:r>
            <a:r>
              <a:rPr lang="ru-RU" dirty="0" smtClean="0"/>
              <a:t> </a:t>
            </a:r>
            <a:r>
              <a:rPr lang="ru-RU" dirty="0"/>
              <a:t>H.A. Феномен </a:t>
            </a:r>
            <a:r>
              <a:rPr lang="ru-RU" dirty="0" err="1"/>
              <a:t>девиантного</a:t>
            </a:r>
            <a:r>
              <a:rPr lang="ru-RU" dirty="0"/>
              <a:t> поведения в повседневной жизни российского общества на рубеже XIX - XX вв.: преступность, пьянство, проституция (На материале Пензенской губернии): </a:t>
            </a:r>
            <a:r>
              <a:rPr lang="ru-RU" dirty="0" err="1"/>
              <a:t>автореф</a:t>
            </a:r>
            <a:r>
              <a:rPr lang="ru-RU" dirty="0"/>
              <a:t>. </a:t>
            </a:r>
            <a:r>
              <a:rPr lang="ru-RU" dirty="0" err="1"/>
              <a:t>дисс</a:t>
            </a:r>
            <a:r>
              <a:rPr lang="ru-RU" dirty="0"/>
              <a:t>. канд. ист. </a:t>
            </a:r>
            <a:r>
              <a:rPr lang="ru-RU" smtClean="0"/>
              <a:t>наук: </a:t>
            </a:r>
            <a:r>
              <a:rPr lang="ru-RU" dirty="0"/>
              <a:t>07.00.02. Пенза, </a:t>
            </a:r>
            <a:r>
              <a:rPr lang="ru-RU" dirty="0" smtClean="0"/>
              <a:t>2002. </a:t>
            </a:r>
          </a:p>
          <a:p>
            <a:pPr algn="just"/>
            <a:endParaRPr lang="ru-RU" dirty="0" smtClean="0"/>
          </a:p>
          <a:p>
            <a:pPr algn="ctr"/>
            <a:r>
              <a:rPr lang="ru-RU" b="1" dirty="0" smtClean="0"/>
              <a:t>Список литературы</a:t>
            </a:r>
          </a:p>
          <a:p>
            <a:pPr algn="just"/>
            <a:r>
              <a:rPr lang="ru-RU" dirty="0" err="1"/>
              <a:t>Зоткина</a:t>
            </a:r>
            <a:r>
              <a:rPr lang="ru-RU" dirty="0"/>
              <a:t>, </a:t>
            </a:r>
            <a:r>
              <a:rPr lang="ru-RU" dirty="0" smtClean="0"/>
              <a:t>Н.А</a:t>
            </a:r>
            <a:r>
              <a:rPr lang="ru-RU" b="1" dirty="0" smtClean="0"/>
              <a:t>. </a:t>
            </a:r>
            <a:r>
              <a:rPr lang="ru-RU" dirty="0" smtClean="0"/>
              <a:t>Феномен </a:t>
            </a:r>
            <a:r>
              <a:rPr lang="ru-RU" dirty="0" err="1"/>
              <a:t>девиантного</a:t>
            </a:r>
            <a:r>
              <a:rPr lang="ru-RU" dirty="0"/>
              <a:t> поведения в повседневной жизни российского общества на рубеже XIX - XX вв.: преступность, пьянство, проституция </a:t>
            </a:r>
            <a:r>
              <a:rPr lang="ru-RU" dirty="0" smtClean="0"/>
              <a:t>(На </a:t>
            </a:r>
            <a:r>
              <a:rPr lang="ru-RU" dirty="0"/>
              <a:t>материалах Пензенской </a:t>
            </a:r>
            <a:r>
              <a:rPr lang="ru-RU" dirty="0" smtClean="0"/>
              <a:t>губернии):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/>
              <a:t>дис</a:t>
            </a:r>
            <a:r>
              <a:rPr lang="ru-RU" dirty="0"/>
              <a:t>. ... </a:t>
            </a:r>
            <a:r>
              <a:rPr lang="ru-RU" dirty="0" smtClean="0"/>
              <a:t>канд. ист. наук: </a:t>
            </a:r>
            <a:r>
              <a:rPr lang="ru-RU" dirty="0"/>
              <a:t>07.00.02 / </a:t>
            </a:r>
            <a:r>
              <a:rPr lang="ru-RU" dirty="0" err="1" smtClean="0"/>
              <a:t>Зоткина</a:t>
            </a:r>
            <a:r>
              <a:rPr lang="ru-RU" dirty="0" smtClean="0"/>
              <a:t> Надежда Александровна. </a:t>
            </a:r>
            <a:r>
              <a:rPr lang="ru-RU" dirty="0" smtClean="0"/>
              <a:t>Пенза</a:t>
            </a:r>
            <a:r>
              <a:rPr lang="ru-RU" dirty="0"/>
              <a:t>, 2002. </a:t>
            </a:r>
            <a:r>
              <a:rPr lang="ru-RU" dirty="0" smtClean="0"/>
              <a:t>20 </a:t>
            </a:r>
            <a:r>
              <a:rPr lang="ru-RU" dirty="0"/>
              <a:t>с.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1" y="570156"/>
            <a:ext cx="7483910" cy="914628"/>
          </a:xfrm>
        </p:spPr>
        <p:txBody>
          <a:bodyPr/>
          <a:lstStyle/>
          <a:p>
            <a:r>
              <a:rPr lang="ru-RU" sz="4400" dirty="0" smtClean="0"/>
              <a:t>Диссертация (автореферат)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912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137</TotalTime>
  <Words>528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Times New Roman</vt:lpstr>
      <vt:lpstr>Wingdings</vt:lpstr>
      <vt:lpstr>Твердый переплет</vt:lpstr>
      <vt:lpstr>Специальное оформление</vt:lpstr>
      <vt:lpstr>1_Специальное оформление</vt:lpstr>
      <vt:lpstr>2_Специальное оформление</vt:lpstr>
      <vt:lpstr>3_Специальное оформление</vt:lpstr>
      <vt:lpstr>4_Специальное оформление</vt:lpstr>
      <vt:lpstr>Оформление сносок и списка литературы</vt:lpstr>
      <vt:lpstr>Книги с одним автором</vt:lpstr>
      <vt:lpstr>Книги с одним автором</vt:lpstr>
      <vt:lpstr>Книги с несколькими авторами</vt:lpstr>
      <vt:lpstr>Книги с несколькими авторами</vt:lpstr>
      <vt:lpstr>Книга «без автора»</vt:lpstr>
      <vt:lpstr>Статья в сборнике статей (журнале)</vt:lpstr>
      <vt:lpstr>Статья в сборнике статей (журнале)</vt:lpstr>
      <vt:lpstr>Диссертация (автореферат)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Анастасия Тропова</cp:lastModifiedBy>
  <cp:revision>32</cp:revision>
  <dcterms:created xsi:type="dcterms:W3CDTF">2020-10-25T12:57:49Z</dcterms:created>
  <dcterms:modified xsi:type="dcterms:W3CDTF">2020-10-27T14:54:55Z</dcterms:modified>
</cp:coreProperties>
</file>